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4" r:id="rId4"/>
    <p:sldId id="306" r:id="rId5"/>
    <p:sldId id="314" r:id="rId6"/>
    <p:sldId id="317" r:id="rId7"/>
    <p:sldId id="329" r:id="rId8"/>
    <p:sldId id="320" r:id="rId9"/>
    <p:sldId id="323" r:id="rId10"/>
    <p:sldId id="326" r:id="rId11"/>
    <p:sldId id="330" r:id="rId12"/>
    <p:sldId id="328" r:id="rId13"/>
    <p:sldId id="331" r:id="rId14"/>
    <p:sldId id="25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28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0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24" name="yt_image_14524" title="H_41.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0268" y="974462"/>
            <a:ext cx="30540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526" name="yt_image_14526" title="H_239.3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1634529"/>
            <a:ext cx="4705209" cy="3039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95B9F4AD-0E6F-2815-4AE5-00B6577A18BD}"/>
              </a:ext>
            </a:extLst>
          </p:cNvPr>
          <p:cNvSpPr/>
          <p:nvPr/>
        </p:nvSpPr>
        <p:spPr>
          <a:xfrm>
            <a:off x="3557352" y="1481198"/>
            <a:ext cx="433914" cy="33114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95B9F4AD-0E6F-2815-4AE5-00B6577A18BD}"/>
              </a:ext>
            </a:extLst>
          </p:cNvPr>
          <p:cNvSpPr/>
          <p:nvPr/>
        </p:nvSpPr>
        <p:spPr>
          <a:xfrm>
            <a:off x="3557352" y="1863012"/>
            <a:ext cx="666440" cy="24347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95B9F4AD-0E6F-2815-4AE5-00B6577A18BD}"/>
              </a:ext>
            </a:extLst>
          </p:cNvPr>
          <p:cNvSpPr/>
          <p:nvPr/>
        </p:nvSpPr>
        <p:spPr>
          <a:xfrm>
            <a:off x="3441089" y="2156546"/>
            <a:ext cx="666440" cy="24347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95B9F4AD-0E6F-2815-4AE5-00B6577A18BD}"/>
              </a:ext>
            </a:extLst>
          </p:cNvPr>
          <p:cNvSpPr/>
          <p:nvPr/>
        </p:nvSpPr>
        <p:spPr>
          <a:xfrm>
            <a:off x="3574338" y="2744223"/>
            <a:ext cx="721462" cy="230021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95B9F4AD-0E6F-2815-4AE5-00B6577A18BD}"/>
              </a:ext>
            </a:extLst>
          </p:cNvPr>
          <p:cNvSpPr/>
          <p:nvPr/>
        </p:nvSpPr>
        <p:spPr>
          <a:xfrm>
            <a:off x="3441089" y="3509714"/>
            <a:ext cx="550177" cy="249177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95B9F4AD-0E6F-2815-4AE5-00B6577A18BD}"/>
              </a:ext>
            </a:extLst>
          </p:cNvPr>
          <p:cNvSpPr/>
          <p:nvPr/>
        </p:nvSpPr>
        <p:spPr>
          <a:xfrm>
            <a:off x="3574338" y="3887463"/>
            <a:ext cx="865478" cy="18274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591" name="yt_shape_14591"/>
              <p:cNvSpPr txBox="1"/>
              <p:nvPr/>
            </p:nvSpPr>
            <p:spPr>
              <a:xfrm>
                <a:off x="569387" y="2447320"/>
                <a:ext cx="6665286" cy="159011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，经检验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是原方程的解，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故若从中随意摸出一个球是红球的概率为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袋子中需再加入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个红球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4591" name="yt_shape_1459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9387" y="2447320"/>
                <a:ext cx="6665286" cy="1590115"/>
              </a:xfrm>
              <a:prstGeom prst="rect">
                <a:avLst/>
              </a:prstGeom>
              <a:blipFill>
                <a:blip r:embed="rId2"/>
                <a:stretch>
                  <a:fillRect l="-2742" t="-3065" r="-1828" b="-111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6DCA531-06EF-87CD-6769-AE0500140A8C}"/>
              </a:ext>
            </a:extLst>
          </p:cNvPr>
          <p:cNvSpPr txBox="1"/>
          <p:nvPr/>
        </p:nvSpPr>
        <p:spPr>
          <a:xfrm>
            <a:off x="479376" y="2400514"/>
            <a:ext cx="5517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，经检验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是原方程的解，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F3E20FC-6BC1-F0EA-C092-90DC9E7B5863}"/>
                  </a:ext>
                </a:extLst>
              </p:cNvPr>
              <p:cNvSpPr txBox="1"/>
              <p:nvPr/>
            </p:nvSpPr>
            <p:spPr>
              <a:xfrm>
                <a:off x="479376" y="2876002"/>
                <a:ext cx="6780912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故若从中随意摸出一个球是红球的概率为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F3E20FC-6BC1-F0EA-C092-90DC9E7B58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2876002"/>
                <a:ext cx="6780912" cy="768490"/>
              </a:xfrm>
              <a:prstGeom prst="rect">
                <a:avLst/>
              </a:prstGeom>
              <a:blipFill>
                <a:blip r:embed="rId3"/>
                <a:stretch>
                  <a:fillRect l="-1439" r="-1439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53CAC645-550E-EA68-B30B-7D8E782A161C}"/>
              </a:ext>
            </a:extLst>
          </p:cNvPr>
          <p:cNvSpPr txBox="1"/>
          <p:nvPr/>
        </p:nvSpPr>
        <p:spPr>
          <a:xfrm>
            <a:off x="479376" y="3565809"/>
            <a:ext cx="3456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袋子中需再加入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个红球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335360" y="635617"/>
                <a:ext cx="11190627" cy="193540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hangingPunct="0"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若从中随意摸出一个球是红球的概率为</a:t>
                </a:r>
                <a:r>
                  <a:rPr lang="en-US" altLang="zh-CN" sz="1500" i="1" dirty="0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i="1" dirty="0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求袋子中需再加入红球的个数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lvl="0" hangingPunct="0"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dirty="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dirty="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dirty="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dirty="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楷体" pitchFamily="24"/>
                  </a:rPr>
                  <a:t>设袋子中需再加入</a:t>
                </a:r>
                <a:r>
                  <a:rPr lang="en-US" altLang="zh-CN" sz="1500" i="1" dirty="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dirty="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i="1" dirty="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楷体" pitchFamily="24"/>
                  </a:rPr>
                  <a:t>个红球</a:t>
                </a:r>
                <a:r>
                  <a:rPr lang="en-US" altLang="zh-CN" sz="2400" dirty="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lvl="0" hangingPunct="0"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楷体" pitchFamily="24"/>
                  </a:rPr>
                  <a:t>依题意可列方程为</a:t>
                </a:r>
                <a:r>
                  <a:rPr lang="en-US" altLang="zh-CN" sz="1500" i="1" dirty="0">
                    <a:solidFill>
                      <a:srgbClr val="FF0000">
                        <a:alpha val="0"/>
                      </a:srgbClr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4+</m:t>
                        </m:r>
                        <m:r>
                          <a:rPr lang="en-US" altLang="zh-CN" sz="2400" i="1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10+</m:t>
                        </m:r>
                        <m:r>
                          <a:rPr lang="en-US" altLang="zh-CN" sz="2400" i="1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i="1" dirty="0">
                    <a:solidFill>
                      <a:srgbClr val="FF0000">
                        <a:alpha val="0"/>
                      </a:srgbClr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dirty="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i="1" dirty="0">
                    <a:solidFill>
                      <a:srgbClr val="FF0000">
                        <a:alpha val="0"/>
                      </a:srgbClr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i="1" dirty="0">
                    <a:solidFill>
                      <a:srgbClr val="FF0000">
                        <a:alpha val="0"/>
                      </a:srgbClr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dirty="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楷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360" y="635617"/>
                <a:ext cx="11190627" cy="1935402"/>
              </a:xfrm>
              <a:prstGeom prst="rect">
                <a:avLst/>
              </a:prstGeom>
              <a:blipFill>
                <a:blip r:embed="rId4"/>
                <a:stretch>
                  <a:fillRect l="-8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244B6F93-F61D-58EF-A9ED-8648D33E984E}"/>
              </a:ext>
            </a:extLst>
          </p:cNvPr>
          <p:cNvSpPr txBox="1"/>
          <p:nvPr/>
        </p:nvSpPr>
        <p:spPr>
          <a:xfrm>
            <a:off x="479376" y="1340768"/>
            <a:ext cx="5210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设袋子中需再加入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个红球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620B3746-A0A1-7E33-4A68-98473DEA706D}"/>
                  </a:ext>
                </a:extLst>
              </p:cNvPr>
              <p:cNvSpPr txBox="1"/>
              <p:nvPr/>
            </p:nvSpPr>
            <p:spPr>
              <a:xfrm>
                <a:off x="479376" y="1816256"/>
                <a:ext cx="4104005" cy="72956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依题意可列方程为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4+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10+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620B3746-A0A1-7E33-4A68-98473DEA706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1816256"/>
                <a:ext cx="4104005" cy="729564"/>
              </a:xfrm>
              <a:prstGeom prst="rect">
                <a:avLst/>
              </a:prstGeom>
              <a:blipFill>
                <a:blip r:embed="rId5"/>
                <a:stretch>
                  <a:fillRect l="-2377" r="-2229" b="-16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8" grpId="0" build="allAtOnce"/>
      <p:bldP spid="9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93" name="yt_shape_14593"/>
          <p:cNvSpPr txBox="1"/>
          <p:nvPr/>
        </p:nvSpPr>
        <p:spPr>
          <a:xfrm>
            <a:off x="540119" y="900000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小美周末来到公园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发现在公园一角有一种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守株待兔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游戏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1392c"/>
              </a:rPr>
              <a:t>游戏设计者提供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了一只兔子和一个有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五个出入口的兔笼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8e62d"/>
              </a:rPr>
              <a:t>而且笼内的兔子从每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个出入口走出兔笼的机会是均等的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规定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玩家只能将小兔从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45896"/>
              </a:rPr>
              <a:t>两个出入口放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如果小兔进入笼子后选择从开始进入的出口离开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那么可获得一只价值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33deb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的小兔玩具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否则应付费用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请用画树状图的方法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列举出该游戏所有等可能结果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画树状图为：</a:t>
            </a:r>
          </a:p>
        </p:txBody>
      </p:sp>
      <p:sp>
        <p:nvSpPr>
          <p:cNvPr id="14597" name="yt_shape_14597"/>
          <p:cNvSpPr txBox="1"/>
          <p:nvPr/>
        </p:nvSpPr>
        <p:spPr>
          <a:xfrm>
            <a:off x="540000" y="4410799"/>
            <a:ext cx="2514406" cy="5042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800" b="0" i="0" u="none" spc="-2800">
                <a:solidFill>
                  <a:srgbClr val="1EE3CF"/>
                </a:solidFill>
                <a:effectLst/>
                <a:latin typeface="Times New Roman" pitchFamily="28"/>
                <a:ea typeface="宋体" pitchFamily="28"/>
              </a:rPr>
              <a:t> </a:t>
            </a:r>
            <a:r>
              <a:rPr lang="en-US" altLang="zh-CN" sz="2800" b="0" i="0" u="none" spc="18907">
                <a:solidFill>
                  <a:srgbClr val="1EE3CF"/>
                </a:solidFill>
                <a:effectLst/>
                <a:latin typeface="Times New Roman" pitchFamily="28"/>
                <a:ea typeface="宋体" pitchFamily="28"/>
              </a:rPr>
              <a:t> </a:t>
            </a:r>
          </a:p>
        </p:txBody>
      </p:sp>
      <p:pic>
        <p:nvPicPr>
          <p:cNvPr id="14596" name="yt_image_14596" title="H_44.01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4410799"/>
            <a:ext cx="2489518" cy="558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618824B-F856-D5C3-FADB-0C5BBD79DABF}"/>
              </a:ext>
            </a:extLst>
          </p:cNvPr>
          <p:cNvSpPr txBox="1"/>
          <p:nvPr/>
        </p:nvSpPr>
        <p:spPr>
          <a:xfrm>
            <a:off x="450108" y="3706122"/>
            <a:ext cx="3380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画树状图为：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599" name="yt_shape_14599"/>
              <p:cNvSpPr txBox="1"/>
              <p:nvPr/>
            </p:nvSpPr>
            <p:spPr>
              <a:xfrm>
                <a:off x="540000" y="900000"/>
                <a:ext cx="9252533" cy="371210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小美得到小兔玩具的机会有多大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由树状图知，共有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种等可能的结果，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其中从开始进入的出入口离开的结果数为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所以小美玩一次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守株待兔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游戏能得到小兔玩具的概率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假设有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人次玩此游戏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估计游戏设计者可赚多少元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所以估计游戏设计者可赚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元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599" name="yt_shape_14599" descr="{&quot;rangeId&quot;:18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252533" cy="3712106"/>
              </a:xfrm>
              <a:prstGeom prst="rect">
                <a:avLst/>
              </a:prstGeom>
              <a:blipFill>
                <a:blip r:embed="rId2"/>
                <a:stretch>
                  <a:fillRect l="-2044" t="-1478" r="-1055" b="-41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04D8286-EE4C-33FC-2FDD-5193364F5E73}"/>
              </a:ext>
            </a:extLst>
          </p:cNvPr>
          <p:cNvSpPr txBox="1"/>
          <p:nvPr/>
        </p:nvSpPr>
        <p:spPr>
          <a:xfrm>
            <a:off x="449989" y="1328682"/>
            <a:ext cx="6733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由树状图知，共有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种等可能的结果，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41A0756-C5B9-E707-8D74-213D1431641B}"/>
              </a:ext>
            </a:extLst>
          </p:cNvPr>
          <p:cNvSpPr txBox="1"/>
          <p:nvPr/>
        </p:nvSpPr>
        <p:spPr>
          <a:xfrm>
            <a:off x="449989" y="1804170"/>
            <a:ext cx="612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其中从开始进入的出入口离开的结果数为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4AC3B52-57CF-ECC1-247C-2BBAC2B2CA0D}"/>
                  </a:ext>
                </a:extLst>
              </p:cNvPr>
              <p:cNvSpPr txBox="1"/>
              <p:nvPr/>
            </p:nvSpPr>
            <p:spPr>
              <a:xfrm>
                <a:off x="449989" y="2279658"/>
                <a:ext cx="9343137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所以小美玩一次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“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守株待兔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游戏能得到小兔玩具的概率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8}">
                <a:extLst>
                  <a:ext uri="{FF2B5EF4-FFF2-40B4-BE49-F238E27FC236}">
                    <a16:creationId xmlns:a16="http://schemas.microsoft.com/office/drawing/2014/main" id="{04AC3B52-57CF-ECC1-247C-2BBAC2B2CA0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79658"/>
                <a:ext cx="9343137" cy="769062"/>
              </a:xfrm>
              <a:prstGeom prst="rect">
                <a:avLst/>
              </a:prstGeom>
              <a:blipFill>
                <a:blip r:embed="rId3"/>
                <a:stretch>
                  <a:fillRect l="-1044" r="-1044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F9CF5F0-A3CF-AE22-5114-D5D272EFE369}"/>
                  </a:ext>
                </a:extLst>
              </p:cNvPr>
              <p:cNvSpPr txBox="1"/>
              <p:nvPr/>
            </p:nvSpPr>
            <p:spPr>
              <a:xfrm>
                <a:off x="449989" y="3430596"/>
                <a:ext cx="7790562" cy="7680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125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125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元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8}">
                <a:extLst>
                  <a:ext uri="{FF2B5EF4-FFF2-40B4-BE49-F238E27FC236}">
                    <a16:creationId xmlns:a16="http://schemas.microsoft.com/office/drawing/2014/main" id="{DF9CF5F0-A3CF-AE22-5114-D5D272EFE36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30596"/>
                <a:ext cx="7790562" cy="768045"/>
              </a:xfrm>
              <a:prstGeom prst="rect">
                <a:avLst/>
              </a:prstGeom>
              <a:blipFill>
                <a:blip r:embed="rId4"/>
                <a:stretch>
                  <a:fillRect l="-1252" r="-1174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54CE782F-10D1-C325-4EA4-A6EEF1D763B8}"/>
              </a:ext>
            </a:extLst>
          </p:cNvPr>
          <p:cNvSpPr txBox="1"/>
          <p:nvPr/>
        </p:nvSpPr>
        <p:spPr>
          <a:xfrm>
            <a:off x="449989" y="4105029"/>
            <a:ext cx="4371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所以估计游戏设计者可赚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31" name="yt_shape_14531"/>
          <p:cNvSpPr txBox="1"/>
          <p:nvPr/>
        </p:nvSpPr>
        <p:spPr>
          <a:xfrm>
            <a:off x="551384" y="2011203"/>
            <a:ext cx="1066958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武汉市中考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掷两枚质地均匀的骰子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下列事件是随机事件的是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532" name="yt_table_1453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6322974"/>
              </p:ext>
            </p:extLst>
          </p:nvPr>
        </p:nvGraphicFramePr>
        <p:xfrm>
          <a:off x="551431" y="2490506"/>
          <a:ext cx="7096443" cy="950976"/>
        </p:xfrm>
        <a:graphic>
          <a:graphicData uri="http://schemas.openxmlformats.org/drawingml/2006/table">
            <a:tbl>
              <a:tblPr/>
              <a:tblGrid>
                <a:gridCol w="4005580">
                  <a:extLst>
                    <a:ext uri="{9D8B030D-6E8A-4147-A177-3AD203B41FA5}">
                      <a16:colId xmlns:a16="http://schemas.microsoft.com/office/drawing/2014/main" val="10635"/>
                    </a:ext>
                  </a:extLst>
                </a:gridCol>
                <a:gridCol w="3090863">
                  <a:extLst>
                    <a:ext uri="{9D8B030D-6E8A-4147-A177-3AD203B41FA5}">
                      <a16:colId xmlns:a16="http://schemas.microsoft.com/office/drawing/2014/main" val="1063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点数的和为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点数的和为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点数的和大于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点数的和小于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4"/>
                  </a:ext>
                </a:extLst>
              </a:tr>
            </a:tbl>
          </a:graphicData>
        </a:graphic>
      </p:graphicFrame>
      <p:sp>
        <p:nvSpPr>
          <p:cNvPr id="14534" name="yt_shape_14534"/>
          <p:cNvSpPr txBox="1"/>
          <p:nvPr/>
        </p:nvSpPr>
        <p:spPr>
          <a:xfrm>
            <a:off x="551504" y="349206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河北省中考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张扑克牌如图所示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将其打乱顺序后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背面朝上放在桌面上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14bfe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若从中随机抽取一张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则抽到的花色可能性最大的是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536" name="yt_table_14536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0032049"/>
              </p:ext>
            </p:extLst>
          </p:nvPr>
        </p:nvGraphicFramePr>
        <p:xfrm>
          <a:off x="551431" y="4451495"/>
          <a:ext cx="6421755" cy="950976"/>
        </p:xfrm>
        <a:graphic>
          <a:graphicData uri="http://schemas.openxmlformats.org/drawingml/2006/table">
            <a:tbl>
              <a:tblPr/>
              <a:tblGrid>
                <a:gridCol w="4005580">
                  <a:extLst>
                    <a:ext uri="{9D8B030D-6E8A-4147-A177-3AD203B41FA5}">
                      <a16:colId xmlns:a16="http://schemas.microsoft.com/office/drawing/2014/main" val="10637"/>
                    </a:ext>
                  </a:extLst>
                </a:gridCol>
                <a:gridCol w="2416175">
                  <a:extLst>
                    <a:ext uri="{9D8B030D-6E8A-4147-A177-3AD203B41FA5}">
                      <a16:colId xmlns:a16="http://schemas.microsoft.com/office/drawing/2014/main" val="106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♠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黑桃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♥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红心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♣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梅花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♦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方块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6"/>
                  </a:ext>
                </a:extLst>
              </a:tr>
            </a:tbl>
          </a:graphicData>
        </a:graphic>
      </p:graphicFrame>
      <p:pic>
        <p:nvPicPr>
          <p:cNvPr id="14535" name="yt_image_14535_skip" title="H_108.81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83378" y="4451495"/>
            <a:ext cx="1777881" cy="1381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F4C40CB-EF5B-39AF-E752-600F6D8C424A}"/>
              </a:ext>
            </a:extLst>
          </p:cNvPr>
          <p:cNvSpPr txBox="1"/>
          <p:nvPr/>
        </p:nvSpPr>
        <p:spPr>
          <a:xfrm>
            <a:off x="10214973" y="196439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4EE0F4B-52E5-09B9-0BCB-B7F28D204EA0}"/>
              </a:ext>
            </a:extLst>
          </p:cNvPr>
          <p:cNvSpPr txBox="1"/>
          <p:nvPr/>
        </p:nvSpPr>
        <p:spPr>
          <a:xfrm>
            <a:off x="8081492" y="392074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9" name="yt_image_14528" title="H_41.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1384" y="974627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yt_shape_14530"/>
          <p:cNvSpPr txBox="1"/>
          <p:nvPr/>
        </p:nvSpPr>
        <p:spPr>
          <a:xfrm>
            <a:off x="551384" y="1556792"/>
            <a:ext cx="345126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随机事件与概率</a:t>
            </a:r>
          </a:p>
        </p:txBody>
      </p:sp>
      <p:pic>
        <p:nvPicPr>
          <p:cNvPr id="11" name="yt_shape_1714122126191" title="H_25.973701">
            <a:extLst>
              <a:ext uri="{FF2B5EF4-FFF2-40B4-BE49-F238E27FC236}">
                <a16:creationId xmlns:a16="http://schemas.microsoft.com/office/drawing/2014/main" id="{3572D15E-079B-D04B-68F2-A8783A26038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609061"/>
            <a:ext cx="979677" cy="32986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38" name="yt_shape_14538"/>
          <p:cNvSpPr txBox="1"/>
          <p:nvPr/>
        </p:nvSpPr>
        <p:spPr>
          <a:xfrm>
            <a:off x="540119" y="900000"/>
            <a:ext cx="11492915" cy="544187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杭州市中考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有五张仅有编号不同的卡片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编号分别是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9741c,isEnd"/>
              </a:rPr>
              <a:t>从中随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机抽取一张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编号是偶数的概率为</a:t>
            </a:r>
            <a:r>
              <a:rPr sz="3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</a:t>
            </a:r>
            <a:r>
              <a:rPr sz="9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指出下列事件中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哪些是必然事件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哪些是不可能事件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哪些是随机事件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,isEnd"/>
              </a:rPr>
              <a:t>太阳从西边落下；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其中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都是实数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,isEnd"/>
              </a:rPr>
              <a:t>水往低处流；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投篮一次，命中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解：必然事件：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①③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不可能事件：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随机事件：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en-US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  <a:endParaRPr lang="en-US" altLang="zh-CN" sz="2400" b="0" i="0" u="none" dirty="0">
              <a:solidFill>
                <a:srgbClr val="FF0000">
                  <a:alpha val="0"/>
                </a:srgbClr>
              </a:solidFill>
              <a:effectLst/>
              <a:latin typeface="Times New Roman" pitchFamily="24"/>
              <a:ea typeface="Times New Roman" pitchFamily="24"/>
              <a:sym typeface=",isEnd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A623366-25FB-1B6C-CB51-9606997EB713}"/>
                  </a:ext>
                </a:extLst>
              </p:cNvPr>
              <p:cNvSpPr txBox="1"/>
              <p:nvPr/>
            </p:nvSpPr>
            <p:spPr>
              <a:xfrm>
                <a:off x="5375920" y="1124744"/>
                <a:ext cx="661099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A623366-25FB-1B6C-CB51-9606997EB7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75920" y="1124744"/>
                <a:ext cx="661099" cy="769062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4E367AFE-4F02-EB6A-D4C7-C379EE64873E}"/>
              </a:ext>
            </a:extLst>
          </p:cNvPr>
          <p:cNvSpPr txBox="1"/>
          <p:nvPr/>
        </p:nvSpPr>
        <p:spPr>
          <a:xfrm>
            <a:off x="450108" y="4381572"/>
            <a:ext cx="3228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解：必然事件：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2A69B7B-5E7F-7C32-75E7-566BA6989EAD}"/>
              </a:ext>
            </a:extLst>
          </p:cNvPr>
          <p:cNvSpPr txBox="1"/>
          <p:nvPr/>
        </p:nvSpPr>
        <p:spPr>
          <a:xfrm>
            <a:off x="450108" y="4857061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不可能事件：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7F50DA8-6C9A-EE1A-C3B0-6DCB9983892D}"/>
              </a:ext>
            </a:extLst>
          </p:cNvPr>
          <p:cNvSpPr txBox="1"/>
          <p:nvPr/>
        </p:nvSpPr>
        <p:spPr>
          <a:xfrm>
            <a:off x="450108" y="5332548"/>
            <a:ext cx="2085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随机事件：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④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9" name="yt_shape_14549"/>
          <p:cNvSpPr txBox="1"/>
          <p:nvPr/>
        </p:nvSpPr>
        <p:spPr>
          <a:xfrm>
            <a:off x="509144" y="127586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某校九年级共有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四个班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9_56ce8"/>
              </a:rPr>
              <a:t>现从这四个班中随机抽取两个班进行一场篮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球比赛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则恰好抽到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班和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班的概率是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4550" name="yt_table_14550" title="H_50.1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37844780"/>
                  </p:ext>
                </p:extLst>
              </p:nvPr>
            </p:nvGraphicFramePr>
            <p:xfrm>
              <a:off x="509071" y="2235297"/>
              <a:ext cx="7195503" cy="675704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639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640"/>
                        </a:ext>
                      </a:extLst>
                    </a:gridCol>
                    <a:gridCol w="2119630">
                      <a:extLst>
                        <a:ext uri="{9D8B030D-6E8A-4147-A177-3AD203B41FA5}">
                          <a16:colId xmlns:a16="http://schemas.microsoft.com/office/drawing/2014/main" val="10641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64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37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4550" name="yt_table_14550" title="H_50.1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37844780"/>
                  </p:ext>
                </p:extLst>
              </p:nvPr>
            </p:nvGraphicFramePr>
            <p:xfrm>
              <a:off x="509071" y="2235297"/>
              <a:ext cx="7195503" cy="675704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639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640"/>
                        </a:ext>
                      </a:extLst>
                    </a:gridCol>
                    <a:gridCol w="2119630">
                      <a:extLst>
                        <a:ext uri="{9D8B030D-6E8A-4147-A177-3AD203B41FA5}">
                          <a16:colId xmlns:a16="http://schemas.microsoft.com/office/drawing/2014/main" val="10641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642"/>
                        </a:ext>
                      </a:extLst>
                    </a:gridCol>
                  </a:tblGrid>
                  <a:tr h="67570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57879" b="-982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1227" r="-161043" b="-982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88506" r="-50862" b="-982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567232" b="-982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37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4551" name="yt_shape_14551"/>
          <p:cNvSpPr txBox="1"/>
          <p:nvPr/>
        </p:nvSpPr>
        <p:spPr>
          <a:xfrm>
            <a:off x="509144" y="292265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投掷一枚质地均匀的骰子两次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向上一面的点数依次记为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71d74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有解的概率是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4552" name="yt_table_14552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79178657"/>
                  </p:ext>
                </p:extLst>
              </p:nvPr>
            </p:nvGraphicFramePr>
            <p:xfrm>
              <a:off x="509071" y="3882094"/>
              <a:ext cx="7324091" cy="675450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643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644"/>
                        </a:ext>
                      </a:extLst>
                    </a:gridCol>
                    <a:gridCol w="2119630">
                      <a:extLst>
                        <a:ext uri="{9D8B030D-6E8A-4147-A177-3AD203B41FA5}">
                          <a16:colId xmlns:a16="http://schemas.microsoft.com/office/drawing/2014/main" val="10645"/>
                        </a:ext>
                      </a:extLst>
                    </a:gridCol>
                    <a:gridCol w="1204913">
                      <a:extLst>
                        <a:ext uri="{9D8B030D-6E8A-4147-A177-3AD203B41FA5}">
                          <a16:colId xmlns:a16="http://schemas.microsoft.com/office/drawing/2014/main" val="1064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19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38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4552" name="yt_table_14552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79178657"/>
                  </p:ext>
                </p:extLst>
              </p:nvPr>
            </p:nvGraphicFramePr>
            <p:xfrm>
              <a:off x="509071" y="3882094"/>
              <a:ext cx="7324091" cy="675450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643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644"/>
                        </a:ext>
                      </a:extLst>
                    </a:gridCol>
                    <a:gridCol w="2119630">
                      <a:extLst>
                        <a:ext uri="{9D8B030D-6E8A-4147-A177-3AD203B41FA5}">
                          <a16:colId xmlns:a16="http://schemas.microsoft.com/office/drawing/2014/main" val="10645"/>
                        </a:ext>
                      </a:extLst>
                    </a:gridCol>
                    <a:gridCol w="1204913">
                      <a:extLst>
                        <a:ext uri="{9D8B030D-6E8A-4147-A177-3AD203B41FA5}">
                          <a16:colId xmlns:a16="http://schemas.microsoft.com/office/drawing/2014/main" val="10646"/>
                        </a:ext>
                      </a:extLst>
                    </a:gridCol>
                  </a:tblGrid>
                  <a:tr h="67545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64242" b="-982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1227" r="-167485" b="-982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88506" r="-56897" b="-982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07071" b="-982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3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4553" name="yt_shape_14553"/>
          <p:cNvSpPr txBox="1"/>
          <p:nvPr/>
        </p:nvSpPr>
        <p:spPr>
          <a:xfrm>
            <a:off x="509143" y="4569265"/>
            <a:ext cx="11492915" cy="1121333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这三个数中任取两个数分别作为点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纵坐标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552c7,isEnd"/>
              </a:rPr>
              <a:t>在第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二象限的概率是</a:t>
            </a:r>
            <a:r>
              <a:rPr sz="3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0476DDF-8CC0-3E99-E5FB-C3FAB40B77C0}"/>
              </a:ext>
            </a:extLst>
          </p:cNvPr>
          <p:cNvSpPr txBox="1"/>
          <p:nvPr/>
        </p:nvSpPr>
        <p:spPr>
          <a:xfrm>
            <a:off x="6210333" y="170454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D17A482-8738-4C7B-5648-C2F747E8CF68}"/>
              </a:ext>
            </a:extLst>
          </p:cNvPr>
          <p:cNvSpPr txBox="1"/>
          <p:nvPr/>
        </p:nvSpPr>
        <p:spPr>
          <a:xfrm>
            <a:off x="3867183" y="335134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E73F6CF-D014-6034-43AA-B5078426C0AD}"/>
                  </a:ext>
                </a:extLst>
              </p:cNvPr>
              <p:cNvSpPr txBox="1"/>
              <p:nvPr/>
            </p:nvSpPr>
            <p:spPr>
              <a:xfrm>
                <a:off x="2905157" y="4916997"/>
                <a:ext cx="661099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E73F6CF-D014-6034-43AA-B5078426C0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05157" y="4916997"/>
                <a:ext cx="661099" cy="72861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矩形 5"/>
          <p:cNvSpPr/>
          <p:nvPr/>
        </p:nvSpPr>
        <p:spPr>
          <a:xfrm>
            <a:off x="1127448" y="836712"/>
            <a:ext cx="27109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1EE3CF"/>
                </a:solidFill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黑体" pitchFamily="24"/>
                <a:sym typeface=",isEnd"/>
              </a:rPr>
              <a:t>用列举法求概率</a:t>
            </a:r>
            <a:endParaRPr lang="zh-CN" altLang="en-US" dirty="0"/>
          </a:p>
        </p:txBody>
      </p:sp>
      <p:pic>
        <p:nvPicPr>
          <p:cNvPr id="12" name="yt_shape_1714122126302" title="H_25.973701">
            <a:extLst>
              <a:ext uri="{FF2B5EF4-FFF2-40B4-BE49-F238E27FC236}">
                <a16:creationId xmlns:a16="http://schemas.microsoft.com/office/drawing/2014/main" id="{9F9DAC5F-A5A0-BB3C-48F9-73E2BDA927B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963" y="885033"/>
            <a:ext cx="979677" cy="32986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55" name="yt_shape_14555"/>
          <p:cNvSpPr txBox="1"/>
          <p:nvPr/>
        </p:nvSpPr>
        <p:spPr>
          <a:xfrm>
            <a:off x="540119" y="90000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为了参加中考体育测试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丙三位同学进行足球传球训练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9749d"/>
              </a:rPr>
              <a:t>球从一个人脚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下随机传到另一个人脚下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且每位传球人传给其余两人的机会是均等的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4d496"/>
              </a:rPr>
              <a:t>由甲开始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传球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共传球三次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请利用画树状图法列举出三次传球的所有可能情况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根据题意，画出树状图如下：</a:t>
            </a:r>
          </a:p>
        </p:txBody>
      </p:sp>
      <p:sp>
        <p:nvSpPr>
          <p:cNvPr id="14559" name="yt_shape_14559"/>
          <p:cNvSpPr txBox="1"/>
          <p:nvPr/>
        </p:nvSpPr>
        <p:spPr>
          <a:xfrm>
            <a:off x="540000" y="3450536"/>
            <a:ext cx="3454792" cy="136877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600" b="0" i="0" u="none" spc="-7600">
                <a:solidFill>
                  <a:srgbClr val="1EE3CF"/>
                </a:solidFill>
                <a:effectLst/>
                <a:latin typeface="Times New Roman" pitchFamily="76"/>
                <a:ea typeface="宋体" pitchFamily="76"/>
              </a:rPr>
              <a:t> </a:t>
            </a:r>
            <a:r>
              <a:rPr lang="en-US" altLang="zh-CN" sz="7600" b="0" i="0" u="none" spc="25040">
                <a:solidFill>
                  <a:srgbClr val="1EE3CF"/>
                </a:solidFill>
                <a:effectLst/>
                <a:latin typeface="Times New Roman" pitchFamily="76"/>
                <a:ea typeface="宋体" pitchFamily="76"/>
              </a:rPr>
              <a:t> </a:t>
            </a:r>
          </a:p>
        </p:txBody>
      </p:sp>
      <p:pic>
        <p:nvPicPr>
          <p:cNvPr id="14558" name="yt_image_14558" title="H_119.61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3450536"/>
            <a:ext cx="3420585" cy="1519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561" name="yt_shape_14561"/>
              <p:cNvSpPr txBox="1"/>
              <p:nvPr/>
            </p:nvSpPr>
            <p:spPr>
              <a:xfrm>
                <a:off x="540000" y="5020036"/>
                <a:ext cx="9430467" cy="112306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求三次传球后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球回到甲脚下的概率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可知三次传球后，球回到甲脚下的概率为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4561" name="yt_shape_14561" descr="{&quot;rangeId&quot;:2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020036"/>
                <a:ext cx="9430467" cy="1123064"/>
              </a:xfrm>
              <a:prstGeom prst="rect">
                <a:avLst/>
              </a:prstGeom>
              <a:blipFill>
                <a:blip r:embed="rId3"/>
                <a:stretch>
                  <a:fillRect l="-2004" t="-4324" r="-970" b="-8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D362DB2-5645-5C9B-267B-18096DC99935}"/>
              </a:ext>
            </a:extLst>
          </p:cNvPr>
          <p:cNvSpPr txBox="1"/>
          <p:nvPr/>
        </p:nvSpPr>
        <p:spPr>
          <a:xfrm>
            <a:off x="450108" y="2755146"/>
            <a:ext cx="551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根据题意，画出树状图如下：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5BC60CC-0456-FAD8-DA92-A3ADAE073981}"/>
                  </a:ext>
                </a:extLst>
              </p:cNvPr>
              <p:cNvSpPr txBox="1"/>
              <p:nvPr/>
            </p:nvSpPr>
            <p:spPr>
              <a:xfrm>
                <a:off x="449989" y="5448718"/>
                <a:ext cx="9519348" cy="73032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由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可知三次传球后，球回到甲脚下的概率为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3" name="文本框 2" descr="{'rangeId': 21}">
                <a:extLst>
                  <a:ext uri="{FF2B5EF4-FFF2-40B4-BE49-F238E27FC236}">
                    <a16:creationId xmlns:a16="http://schemas.microsoft.com/office/drawing/2014/main" id="{B5BC60CC-0456-FAD8-DA92-A3ADAE0739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448718"/>
                <a:ext cx="9519348" cy="730327"/>
              </a:xfrm>
              <a:prstGeom prst="rect">
                <a:avLst/>
              </a:prstGeom>
              <a:blipFill>
                <a:blip r:embed="rId4"/>
                <a:stretch>
                  <a:fillRect l="-1025" r="-1025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564" name="yt_shape_14564"/>
              <p:cNvSpPr txBox="1"/>
              <p:nvPr/>
            </p:nvSpPr>
            <p:spPr>
              <a:xfrm>
                <a:off x="540119" y="900000"/>
                <a:ext cx="11492915" cy="226895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三次传球后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球回到甲脚下的概率大还是传到乙脚下的概率大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可知三次传球后，球回到甲脚下的概率为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_⨹_9_41e4c"/>
                  </a:rPr>
                  <a:t>，传到乙脚下的概率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所以球传到乙脚下的概率大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564" name="yt_shape_14564" descr="{&quot;rangeId&quot;:22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268954"/>
              </a:xfrm>
              <a:prstGeom prst="rect">
                <a:avLst/>
              </a:prstGeom>
              <a:blipFill>
                <a:blip r:embed="rId2"/>
                <a:stretch>
                  <a:fillRect l="-1645" t="-2419" b="-72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511DBE9-F6EA-3FCC-A77E-C896241CEE3F}"/>
                  </a:ext>
                </a:extLst>
              </p:cNvPr>
              <p:cNvSpPr txBox="1"/>
              <p:nvPr/>
            </p:nvSpPr>
            <p:spPr>
              <a:xfrm>
                <a:off x="450108" y="1328682"/>
                <a:ext cx="1114806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由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可知三次传球后，球回到甲脚下的概率为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sym typeface="_⨹_9_41e4c"/>
                  </a:rPr>
                  <a:t>，传到乙脚下的概率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/>
                </a:r>
                <a:b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</a:b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2}">
                <a:extLst>
                  <a:ext uri="{FF2B5EF4-FFF2-40B4-BE49-F238E27FC236}">
                    <a16:creationId xmlns:a16="http://schemas.microsoft.com/office/drawing/2014/main" id="{5511DBE9-F6EA-3FCC-A77E-C896241CEE3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328682"/>
                <a:ext cx="11148061" cy="765061"/>
              </a:xfrm>
              <a:prstGeom prst="rect">
                <a:avLst/>
              </a:prstGeom>
              <a:blipFill>
                <a:blip r:embed="rId3"/>
                <a:stretch>
                  <a:fillRect l="-875" t="-8000" r="-1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2C7834B-B31D-6158-5F30-9241CA0B69FF}"/>
                  </a:ext>
                </a:extLst>
              </p:cNvPr>
              <p:cNvSpPr txBox="1"/>
              <p:nvPr/>
            </p:nvSpPr>
            <p:spPr>
              <a:xfrm>
                <a:off x="450108" y="2000131"/>
                <a:ext cx="1599312" cy="76931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2}">
                <a:extLst>
                  <a:ext uri="{FF2B5EF4-FFF2-40B4-BE49-F238E27FC236}">
                    <a16:creationId xmlns:a16="http://schemas.microsoft.com/office/drawing/2014/main" id="{32C7834B-B31D-6158-5F30-9241CA0B69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000131"/>
                <a:ext cx="1599312" cy="769316"/>
              </a:xfrm>
              <a:prstGeom prst="rect">
                <a:avLst/>
              </a:prstGeom>
              <a:blipFill>
                <a:blip r:embed="rId4"/>
                <a:stretch>
                  <a:fillRect l="-6107" r="-6107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81E257E2-89C4-A7A4-2F2E-591E428A9EE0}"/>
              </a:ext>
            </a:extLst>
          </p:cNvPr>
          <p:cNvSpPr txBox="1"/>
          <p:nvPr/>
        </p:nvSpPr>
        <p:spPr>
          <a:xfrm>
            <a:off x="450108" y="2675835"/>
            <a:ext cx="39138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所以球传到乙脚下的概率大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67" name="yt_shape_14567"/>
          <p:cNvSpPr txBox="1"/>
          <p:nvPr/>
        </p:nvSpPr>
        <p:spPr>
          <a:xfrm>
            <a:off x="540000" y="900000"/>
            <a:ext cx="345126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用频率估计概率</a:t>
            </a:r>
          </a:p>
        </p:txBody>
      </p:sp>
      <p:sp>
        <p:nvSpPr>
          <p:cNvPr id="14568" name="yt_shape_14568"/>
          <p:cNvSpPr txBox="1"/>
          <p:nvPr/>
        </p:nvSpPr>
        <p:spPr>
          <a:xfrm>
            <a:off x="540119" y="138943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在某课外实践活动中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9_364cc"/>
              </a:rPr>
              <a:t>丁四个小组用掷一元硬币的方法估算正面朝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上的概率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其实验次数分别为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33396"/>
              </a:rPr>
              <a:t>其中实验相对科学的是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569" name="yt_table_1456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3569897"/>
              </p:ext>
            </p:extLst>
          </p:nvPr>
        </p:nvGraphicFramePr>
        <p:xfrm>
          <a:off x="540047" y="2829000"/>
          <a:ext cx="9029066" cy="475488"/>
        </p:xfrm>
        <a:graphic>
          <a:graphicData uri="http://schemas.openxmlformats.org/drawingml/2006/table">
            <a:tbl>
              <a:tblPr/>
              <a:tblGrid>
                <a:gridCol w="2499043">
                  <a:extLst>
                    <a:ext uri="{9D8B030D-6E8A-4147-A177-3AD203B41FA5}">
                      <a16:colId xmlns:a16="http://schemas.microsoft.com/office/drawing/2014/main" val="10647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648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649"/>
                    </a:ext>
                  </a:extLst>
                </a:gridCol>
                <a:gridCol w="1566863">
                  <a:extLst>
                    <a:ext uri="{9D8B030D-6E8A-4147-A177-3AD203B41FA5}">
                      <a16:colId xmlns:a16="http://schemas.microsoft.com/office/drawing/2014/main" val="1065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甲组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乙组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丙组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丁组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9"/>
                  </a:ext>
                </a:extLst>
              </a:tr>
            </a:tbl>
          </a:graphicData>
        </a:graphic>
      </p:graphicFrame>
      <p:sp>
        <p:nvSpPr>
          <p:cNvPr id="14571" name="yt_shape_14571"/>
          <p:cNvSpPr txBox="1"/>
          <p:nvPr/>
        </p:nvSpPr>
        <p:spPr>
          <a:xfrm>
            <a:off x="540119" y="3355171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在一个不透明的箱子里装有红色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蓝色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黄色的球共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除颜色外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形状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9e21c,isEnd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大小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质地等完全相同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小明通过多次摸球试验后发现摸到红色球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c933b,isEnd"/>
              </a:rPr>
              <a:t>黄色球的频率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分别稳定在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则箱子里蓝色球的个数很可能是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3" name="yt_shape_1714122126425" title="H_25.973701">
            <a:extLst>
              <a:ext uri="{FF2B5EF4-FFF2-40B4-BE49-F238E27FC236}">
                <a16:creationId xmlns:a16="http://schemas.microsoft.com/office/drawing/2014/main" id="{ADEE645B-2295-6CB1-442E-3E8517600F6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FB62A2D-2DF4-EEF8-7FF3-12694D85E832}"/>
              </a:ext>
            </a:extLst>
          </p:cNvPr>
          <p:cNvSpPr txBox="1"/>
          <p:nvPr/>
        </p:nvSpPr>
        <p:spPr>
          <a:xfrm>
            <a:off x="1059708" y="229360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ECA7299-FECA-91C0-C027-C8A28C8CEF28}"/>
              </a:ext>
            </a:extLst>
          </p:cNvPr>
          <p:cNvSpPr txBox="1"/>
          <p:nvPr/>
        </p:nvSpPr>
        <p:spPr>
          <a:xfrm>
            <a:off x="8374907" y="4259341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73" name="yt_shape_14573"/>
          <p:cNvSpPr txBox="1"/>
          <p:nvPr/>
        </p:nvSpPr>
        <p:spPr>
          <a:xfrm>
            <a:off x="540000" y="900000"/>
            <a:ext cx="2366866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572" name="yt_image_14572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575" name="yt_shape_14575"/>
          <p:cNvSpPr txBox="1"/>
          <p:nvPr/>
        </p:nvSpPr>
        <p:spPr>
          <a:xfrm>
            <a:off x="540119" y="14821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小华练习射击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共射击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190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次击中靶子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47087"/>
              </a:rPr>
              <a:t>由此估计小华射击一次击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中靶子的概率是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576" name="yt_table_1457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4412557"/>
              </p:ext>
            </p:extLst>
          </p:nvPr>
        </p:nvGraphicFramePr>
        <p:xfrm>
          <a:off x="540047" y="2441600"/>
          <a:ext cx="5795011" cy="950976"/>
        </p:xfrm>
        <a:graphic>
          <a:graphicData uri="http://schemas.openxmlformats.org/drawingml/2006/table">
            <a:tbl>
              <a:tblPr/>
              <a:tblGrid>
                <a:gridCol w="3999548">
                  <a:extLst>
                    <a:ext uri="{9D8B030D-6E8A-4147-A177-3AD203B41FA5}">
                      <a16:colId xmlns:a16="http://schemas.microsoft.com/office/drawing/2014/main" val="10651"/>
                    </a:ext>
                  </a:extLst>
                </a:gridCol>
                <a:gridCol w="1795463">
                  <a:extLst>
                    <a:ext uri="{9D8B030D-6E8A-4147-A177-3AD203B41FA5}">
                      <a16:colId xmlns:a16="http://schemas.microsoft.com/office/drawing/2014/main" val="1065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38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60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63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1"/>
                  </a:ext>
                </a:extLst>
              </a:tr>
            </a:tbl>
          </a:graphicData>
        </a:graphic>
      </p:graphicFrame>
      <p:sp>
        <p:nvSpPr>
          <p:cNvPr id="14578" name="yt_shape_14578"/>
          <p:cNvSpPr txBox="1"/>
          <p:nvPr/>
        </p:nvSpPr>
        <p:spPr>
          <a:xfrm>
            <a:off x="540120" y="3443154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小明上学要经过三个十字路口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每个路口遇到红灯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绿灯的可能性都相等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6fe01"/>
              </a:rPr>
              <a:t>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考虑出现黄灯情况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他上学经过三个路口时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cb071"/>
              </a:rPr>
              <a:t>遇到的不全是红灯的概率为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579" name="yt_table_14579" title="H_50.6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06286877"/>
                  </p:ext>
                </p:extLst>
              </p:nvPr>
            </p:nvGraphicFramePr>
            <p:xfrm>
              <a:off x="540047" y="4882720"/>
              <a:ext cx="7066916" cy="682435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653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654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655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65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42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4579" name="yt_table_14579" descr="{&quot;rangeId&quot;:13,&quot;type&quot;:&quot;Option&quot;}" title="H_50.6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06286877"/>
                  </p:ext>
                </p:extLst>
              </p:nvPr>
            </p:nvGraphicFramePr>
            <p:xfrm>
              <a:off x="540047" y="4882720"/>
              <a:ext cx="7066916" cy="643065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653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654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655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656"/>
                        </a:ext>
                      </a:extLst>
                    </a:gridCol>
                  </a:tblGrid>
                  <a:tr h="64306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51515" b="-1495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0917" r="-153823" b="-1495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01534" r="-54294" b="-1495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55367" b="-1495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4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1B1E6A7-5CBF-DE4C-05F1-0C7CADFF680E}"/>
              </a:ext>
            </a:extLst>
          </p:cNvPr>
          <p:cNvSpPr txBox="1"/>
          <p:nvPr/>
        </p:nvSpPr>
        <p:spPr>
          <a:xfrm>
            <a:off x="3193308" y="19108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EF4E132-AFD3-7B7F-6D2B-155BCCFC5CFA}"/>
              </a:ext>
            </a:extLst>
          </p:cNvPr>
          <p:cNvSpPr txBox="1"/>
          <p:nvPr/>
        </p:nvSpPr>
        <p:spPr>
          <a:xfrm>
            <a:off x="1059709" y="434732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81" name="yt_shape_14581"/>
          <p:cNvSpPr txBox="1"/>
          <p:nvPr/>
        </p:nvSpPr>
        <p:spPr>
          <a:xfrm>
            <a:off x="540000" y="900000"/>
            <a:ext cx="2366866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580" name="yt_image_14580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583" name="yt_shape_14583"/>
              <p:cNvSpPr txBox="1"/>
              <p:nvPr/>
            </p:nvSpPr>
            <p:spPr>
              <a:xfrm>
                <a:off x="540119" y="1431377"/>
                <a:ext cx="11492915" cy="536659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一个不透明的口袋里有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个除颜色外形状大小都相同的球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个红球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0d766"/>
                  </a:rPr>
                  <a:t>6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个黄球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若从中随意摸出一个球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求摸出红球的概率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从中随意摸出一个球的所有等可能的结果个数是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随意摸出一个球是红球的结果个数是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从中随意摸出一个球，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摸出红球的概率是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 smtClean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endParaRPr lang="en-US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Times New Roman" pitchFamily="24"/>
                </a:endParaRPr>
              </a:p>
            </p:txBody>
          </p:sp>
        </mc:Choice>
        <mc:Fallback>
          <p:sp>
            <p:nvSpPr>
              <p:cNvPr id="14583" name="yt_shape_1458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31377"/>
                <a:ext cx="11492915" cy="5366597"/>
              </a:xfrm>
              <a:prstGeom prst="rect">
                <a:avLst/>
              </a:prstGeom>
              <a:blipFill>
                <a:blip r:embed="rId3"/>
                <a:stretch>
                  <a:fillRect l="-1645" t="-10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4434833-38A2-2273-4D05-1651D1EFA528}"/>
              </a:ext>
            </a:extLst>
          </p:cNvPr>
          <p:cNvSpPr txBox="1"/>
          <p:nvPr/>
        </p:nvSpPr>
        <p:spPr>
          <a:xfrm>
            <a:off x="450108" y="2811035"/>
            <a:ext cx="886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从中随意摸出一个球的所有等可能的结果个数是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F58C307-309B-AC22-675B-257C1AFBA570}"/>
              </a:ext>
            </a:extLst>
          </p:cNvPr>
          <p:cNvSpPr txBox="1"/>
          <p:nvPr/>
        </p:nvSpPr>
        <p:spPr>
          <a:xfrm>
            <a:off x="450108" y="3286523"/>
            <a:ext cx="551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随意摸出一个球是红球的结果个数是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C7F8C9D-D7BF-27BD-81EA-55D94C59DFA1}"/>
              </a:ext>
            </a:extLst>
          </p:cNvPr>
          <p:cNvSpPr txBox="1"/>
          <p:nvPr/>
        </p:nvSpPr>
        <p:spPr>
          <a:xfrm>
            <a:off x="450108" y="3762011"/>
            <a:ext cx="3532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从中随意摸出一个球，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E6DC692-D785-0BDB-889A-1F84E3CA4525}"/>
                  </a:ext>
                </a:extLst>
              </p:cNvPr>
              <p:cNvSpPr txBox="1"/>
              <p:nvPr/>
            </p:nvSpPr>
            <p:spPr>
              <a:xfrm>
                <a:off x="450108" y="4237499"/>
                <a:ext cx="4161536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摸出红球的概率是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5" name="文本框 4" descr="{'rangeId': 23, 'hasSerialNum': 1}">
                <a:extLst>
                  <a:ext uri="{FF2B5EF4-FFF2-40B4-BE49-F238E27FC236}">
                    <a16:creationId xmlns:a16="http://schemas.microsoft.com/office/drawing/2014/main" id="{5E6DC692-D785-0BDB-889A-1F84E3CA452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237499"/>
                <a:ext cx="4161536" cy="769062"/>
              </a:xfrm>
              <a:prstGeom prst="rect">
                <a:avLst/>
              </a:prstGeom>
              <a:blipFill>
                <a:blip r:embed="rId4"/>
                <a:stretch>
                  <a:fillRect l="-2343" r="-2196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1094</Words>
  <Application>Microsoft Office PowerPoint</Application>
  <PresentationFormat>宽屏</PresentationFormat>
  <Paragraphs>122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47" baseType="lpstr">
      <vt:lpstr>,isEnd</vt:lpstr>
      <vt:lpstr>_⨹_1_0d766</vt:lpstr>
      <vt:lpstr>_⨹_1_14bfe</vt:lpstr>
      <vt:lpstr>_⨹_1_33deb</vt:lpstr>
      <vt:lpstr>_⨹_1_6fe01</vt:lpstr>
      <vt:lpstr>_⨹_1_71d74</vt:lpstr>
      <vt:lpstr>_⨹_1_9e21c,isEnd</vt:lpstr>
      <vt:lpstr>_⨹_10_33396</vt:lpstr>
      <vt:lpstr>_⨹_11_47087</vt:lpstr>
      <vt:lpstr>_⨹_12_cb071</vt:lpstr>
      <vt:lpstr>_⨹_19_364cc</vt:lpstr>
      <vt:lpstr>_⨹_19_56ce8</vt:lpstr>
      <vt:lpstr>_⨹_2_552c7,isEnd</vt:lpstr>
      <vt:lpstr>_⨹_3_9741c,isEnd</vt:lpstr>
      <vt:lpstr>_⨹_4_4d496</vt:lpstr>
      <vt:lpstr>_⨹_6_45896</vt:lpstr>
      <vt:lpstr>_⨹_6_9749d</vt:lpstr>
      <vt:lpstr>_⨹_6_c933b,isEnd</vt:lpstr>
      <vt:lpstr>_⨹_7_1392c</vt:lpstr>
      <vt:lpstr>_⨹_9_41e4c</vt:lpstr>
      <vt:lpstr>_⨹_9_8e62d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2024-04-26T08:51:16Z</dcterms:created>
  <dcterms:modified xsi:type="dcterms:W3CDTF">2024-04-28T08:48:28Z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