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5" r:id="rId5"/>
    <p:sldId id="313" r:id="rId6"/>
    <p:sldId id="306" r:id="rId7"/>
    <p:sldId id="314" r:id="rId8"/>
    <p:sldId id="308" r:id="rId9"/>
    <p:sldId id="316" r:id="rId10"/>
    <p:sldId id="310" r:id="rId11"/>
    <p:sldId id="317" r:id="rId12"/>
    <p:sldId id="318" r:id="rId13"/>
    <p:sldId id="31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8" name="yt_shape_14458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概率与代数综合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60" name="yt_shape_14460"/>
              <p:cNvSpPr txBox="1"/>
              <p:nvPr/>
            </p:nvSpPr>
            <p:spPr>
              <a:xfrm>
                <a:off x="540119" y="1389434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张相同的卡片分别写着数字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46da,isEnd"/>
                  </a:rPr>
                  <a:t>将卡片的背面朝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并洗匀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从中任意抽取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抽到的数字是奇数的概率是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0" name="yt_shape_14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115414" title="H_25.973701">
            <a:extLst>
              <a:ext uri="{FF2B5EF4-FFF2-40B4-BE49-F238E27FC236}">
                <a16:creationId xmlns:a16="http://schemas.microsoft.com/office/drawing/2014/main" id="{CF5CA98F-0B99-2195-9379-B5E4AB620B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2FF196-3957-5680-E46F-B7FF34D902BC}"/>
                  </a:ext>
                </a:extLst>
              </p:cNvPr>
              <p:cNvSpPr txBox="1"/>
              <p:nvPr/>
            </p:nvSpPr>
            <p:spPr>
              <a:xfrm>
                <a:off x="7812932" y="2132856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2FF196-3957-5680-E46F-B7FF34D902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2932" y="2132856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0" name="yt_shape_14510"/>
          <p:cNvSpPr txBox="1"/>
          <p:nvPr/>
        </p:nvSpPr>
        <p:spPr>
          <a:xfrm>
            <a:off x="623392" y="836712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4" name="yt_shape_14511"/>
          <p:cNvSpPr txBox="1"/>
          <p:nvPr/>
        </p:nvSpPr>
        <p:spPr>
          <a:xfrm>
            <a:off x="546448" y="1412776"/>
            <a:ext cx="877163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参与此次抽样调查的学生人数是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补全统计图如图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5" name="yt_image_14513" title="H_186.07819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448" y="2523746"/>
            <a:ext cx="2411843" cy="23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7991EA7-0B41-2D60-3F90-F25054C9D4DD}"/>
              </a:ext>
            </a:extLst>
          </p:cNvPr>
          <p:cNvSpPr txBox="1"/>
          <p:nvPr/>
        </p:nvSpPr>
        <p:spPr>
          <a:xfrm>
            <a:off x="5790437" y="13659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FBA832-82C4-C8A6-CCF0-A961C3A86A68}"/>
              </a:ext>
            </a:extLst>
          </p:cNvPr>
          <p:cNvSpPr txBox="1"/>
          <p:nvPr/>
        </p:nvSpPr>
        <p:spPr>
          <a:xfrm>
            <a:off x="456437" y="1841458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补全统计图如图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4508" title="H_351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4136" y="2491089"/>
            <a:ext cx="4547887" cy="221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4" name="yt_shape_14514"/>
          <p:cNvSpPr txBox="1"/>
          <p:nvPr/>
        </p:nvSpPr>
        <p:spPr>
          <a:xfrm>
            <a:off x="407249" y="-1360724"/>
            <a:ext cx="2437527" cy="21342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850" b="0" i="0" u="none" spc="-11850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  <a:r>
              <a:rPr lang="en-US" altLang="zh-CN" sz="11850" b="0" i="0" u="none" spc="16045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</a:p>
        </p:txBody>
      </p:sp>
      <p:sp>
        <p:nvSpPr>
          <p:cNvPr id="14516" name="yt_shape_14516"/>
          <p:cNvSpPr txBox="1"/>
          <p:nvPr/>
        </p:nvSpPr>
        <p:spPr>
          <a:xfrm>
            <a:off x="407368" y="105273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若参加成果展示活动的学生共有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估计其中最喜爱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2a84,isEnd"/>
              </a:rPr>
              <a:t>项目的学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生人数为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D41224-D242-86E8-00B3-570D6A0F4956}"/>
              </a:ext>
            </a:extLst>
          </p:cNvPr>
          <p:cNvSpPr txBox="1"/>
          <p:nvPr/>
        </p:nvSpPr>
        <p:spPr>
          <a:xfrm>
            <a:off x="1841357" y="148141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508" title="H_351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2420888"/>
            <a:ext cx="4547887" cy="221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8" name="yt_shape_14518"/>
          <p:cNvSpPr txBox="1"/>
          <p:nvPr/>
        </p:nvSpPr>
        <p:spPr>
          <a:xfrm>
            <a:off x="533323" y="1626773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列表如下：</a:t>
            </a:r>
          </a:p>
        </p:txBody>
      </p:sp>
      <p:graphicFrame>
        <p:nvGraphicFramePr>
          <p:cNvPr id="14519" name="yt_table_14519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373888"/>
              </p:ext>
            </p:extLst>
          </p:nvPr>
        </p:nvGraphicFramePr>
        <p:xfrm>
          <a:off x="533323" y="2258440"/>
          <a:ext cx="7290870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57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6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61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61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DB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522" name="yt_shape_14522"/>
              <p:cNvSpPr txBox="1"/>
              <p:nvPr/>
            </p:nvSpPr>
            <p:spPr>
              <a:xfrm>
                <a:off x="533323" y="5929258"/>
                <a:ext cx="9646872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种等可能的结果，其中恰好选中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这两项活动的结果有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恰好选中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这两项活动的概率为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522" name="yt_shape_145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23" y="5929258"/>
                <a:ext cx="9646872" cy="1122871"/>
              </a:xfrm>
              <a:prstGeom prst="rect">
                <a:avLst/>
              </a:prstGeom>
              <a:blipFill>
                <a:blip r:embed="rId2"/>
                <a:stretch>
                  <a:fillRect l="-1895" t="-4891" r="-94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5EA85B-C437-93CB-5F19-5EABE0DA900C}"/>
              </a:ext>
            </a:extLst>
          </p:cNvPr>
          <p:cNvSpPr txBox="1"/>
          <p:nvPr/>
        </p:nvSpPr>
        <p:spPr>
          <a:xfrm>
            <a:off x="443312" y="1579967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3A29EF-F83C-1AA7-282A-D19B62343EBA}"/>
              </a:ext>
            </a:extLst>
          </p:cNvPr>
          <p:cNvSpPr txBox="1"/>
          <p:nvPr/>
        </p:nvSpPr>
        <p:spPr>
          <a:xfrm>
            <a:off x="438714" y="5066434"/>
            <a:ext cx="973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种等可能的结果，其中恰好选中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这两项活动的结果有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EBBD3-1C1F-274C-1ADB-7DC5F9C78882}"/>
                  </a:ext>
                </a:extLst>
              </p:cNvPr>
              <p:cNvSpPr txBox="1"/>
              <p:nvPr/>
            </p:nvSpPr>
            <p:spPr>
              <a:xfrm>
                <a:off x="438714" y="5541923"/>
                <a:ext cx="69856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恰好选中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这两项活动的概率为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EBBD3-1C1F-274C-1ADB-7DC5F9C78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14" y="5541923"/>
                <a:ext cx="6985698" cy="730136"/>
              </a:xfrm>
              <a:prstGeom prst="rect">
                <a:avLst/>
              </a:prstGeom>
              <a:blipFill>
                <a:blip r:embed="rId3"/>
                <a:stretch>
                  <a:fillRect l="-1396" r="-139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43312" y="692696"/>
            <a:ext cx="117486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计划在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五项活动中随机选取两项作为直播项目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f43a4,isEnd"/>
              </a:rPr>
              <a:t>请用列表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或画树状图的方法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求恰好选中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这两项活动的概率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10" name="yt_image_14508" title="H_351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7683" y="2601596"/>
            <a:ext cx="4000966" cy="195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2" name="yt_shape_1446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并将所取卡片上的数字记作一次函数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cb3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再从余下的卡片中任意抽取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并将所取卡片上的数字记作一次函数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60b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求这个一次函数的图象经过第一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506"/>
              </a:rPr>
              <a:t>四象限的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画树状图为：</a:t>
            </a:r>
          </a:p>
        </p:txBody>
      </p:sp>
      <p:sp>
        <p:nvSpPr>
          <p:cNvPr id="14465" name="yt_shape_14465"/>
          <p:cNvSpPr txBox="1"/>
          <p:nvPr/>
        </p:nvSpPr>
        <p:spPr>
          <a:xfrm>
            <a:off x="540000" y="3451365"/>
            <a:ext cx="4047326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74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64" name="yt_image_14464" title="H_51.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51365"/>
            <a:ext cx="4005657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68" name="yt_shape_14468"/>
              <p:cNvSpPr txBox="1"/>
              <p:nvPr/>
            </p:nvSpPr>
            <p:spPr>
              <a:xfrm>
                <a:off x="540000" y="4154662"/>
                <a:ext cx="8944756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种结果，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所以这个一次函数的图象经过第一、二、四象限的概率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8" name="yt_shape_14468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4662"/>
                <a:ext cx="8944756" cy="1121333"/>
              </a:xfrm>
              <a:prstGeom prst="rect">
                <a:avLst/>
              </a:prstGeom>
              <a:blipFill>
                <a:blip r:embed="rId3"/>
                <a:stretch>
                  <a:fillRect l="-2113" t="-4918" r="-109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76774B-1149-DC72-D842-1D9A9165060D}"/>
              </a:ext>
            </a:extLst>
          </p:cNvPr>
          <p:cNvSpPr txBox="1"/>
          <p:nvPr/>
        </p:nvSpPr>
        <p:spPr>
          <a:xfrm>
            <a:off x="450108" y="2755146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1A4B2-25DC-4889-455D-32D005F56497}"/>
              </a:ext>
            </a:extLst>
          </p:cNvPr>
          <p:cNvSpPr txBox="1"/>
          <p:nvPr/>
        </p:nvSpPr>
        <p:spPr>
          <a:xfrm>
            <a:off x="449989" y="4107856"/>
            <a:ext cx="751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种结果，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D2378B-27E9-A20D-C8FD-4F6FE10C85A9}"/>
                  </a:ext>
                </a:extLst>
              </p:cNvPr>
              <p:cNvSpPr txBox="1"/>
              <p:nvPr/>
            </p:nvSpPr>
            <p:spPr>
              <a:xfrm>
                <a:off x="449989" y="4583344"/>
                <a:ext cx="9038337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所以这个一次函数的图象经过第一、二、四象限的概率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A5D2378B-27E9-A20D-C8FD-4F6FE10C85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3344"/>
                <a:ext cx="9038337" cy="728612"/>
              </a:xfrm>
              <a:prstGeom prst="rect">
                <a:avLst/>
              </a:prstGeom>
              <a:blipFill>
                <a:blip r:embed="rId4"/>
                <a:stretch>
                  <a:fillRect l="-1080" r="-10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1" name="yt_shape_14471"/>
              <p:cNvSpPr txBox="1"/>
              <p:nvPr/>
            </p:nvSpPr>
            <p:spPr>
              <a:xfrm>
                <a:off x="540119" y="900000"/>
                <a:ext cx="11492915" cy="255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和它本身两个因数且大于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的正整数叫做素数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94da,isEnd"/>
                  </a:rPr>
                  <a:t>我国数学家陈景润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在哥德巴赫猜想的研究中取得了世界领先的成果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哥德巴赫猜想是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600a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偶数都可以表示为两个素数的和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17.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个素数中随机抽取一个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则抽到的数是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df42,isEnd"/>
                  </a:rPr>
                  <a:t>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71" name="yt_shape_144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9419"/>
              </a:xfrm>
              <a:prstGeom prst="rect">
                <a:avLst/>
              </a:prstGeom>
              <a:blipFill>
                <a:blip r:embed="rId2"/>
                <a:stretch>
                  <a:fillRect l="-1645" t="-2148" b="-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DC8D57-711E-E7D7-C5CA-8F4498B7FB3A}"/>
                  </a:ext>
                </a:extLst>
              </p:cNvPr>
              <p:cNvSpPr txBox="1"/>
              <p:nvPr/>
            </p:nvSpPr>
            <p:spPr>
              <a:xfrm>
                <a:off x="1055440" y="263691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DC8D57-711E-E7D7-C5CA-8F4498B7F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636912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3" name="yt_shape_1447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个素数中随机抽取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再从余下的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56fa"/>
              </a:rPr>
              <a:t>个数中随机抽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请用画树状图或列表的方法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求抽到的两个素数之和等于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用树状图列出所有的结果如图：</a:t>
            </a:r>
          </a:p>
        </p:txBody>
      </p:sp>
      <p:sp>
        <p:nvSpPr>
          <p:cNvPr id="14476" name="yt_shape_14476"/>
          <p:cNvSpPr txBox="1"/>
          <p:nvPr/>
        </p:nvSpPr>
        <p:spPr>
          <a:xfrm>
            <a:off x="540000" y="2491102"/>
            <a:ext cx="4768100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35881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475" name="yt_image_14475" title="H_81.6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102"/>
            <a:ext cx="4720933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79" name="yt_shape_14479"/>
              <p:cNvSpPr txBox="1"/>
              <p:nvPr/>
            </p:nvSpPr>
            <p:spPr>
              <a:xfrm>
                <a:off x="540000" y="3578362"/>
                <a:ext cx="10310515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从上图可知一共有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种等可能的情况，两数的和为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种等可能的情况，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抽到两个素数之和为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79" name="yt_shape_14479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8362"/>
                <a:ext cx="10310515" cy="1121333"/>
              </a:xfrm>
              <a:prstGeom prst="rect">
                <a:avLst/>
              </a:prstGeom>
              <a:blipFill>
                <a:blip r:embed="rId3"/>
                <a:stretch>
                  <a:fillRect l="-1833" t="-4348" r="-82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398BDA-7FDB-AC42-E73F-624086975796}"/>
              </a:ext>
            </a:extLst>
          </p:cNvPr>
          <p:cNvSpPr txBox="1"/>
          <p:nvPr/>
        </p:nvSpPr>
        <p:spPr>
          <a:xfrm>
            <a:off x="450108" y="1804170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用树状图列出所有的结果如图：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B12DD0-7AE3-25F0-870D-F188323C3FFE}"/>
              </a:ext>
            </a:extLst>
          </p:cNvPr>
          <p:cNvSpPr txBox="1"/>
          <p:nvPr/>
        </p:nvSpPr>
        <p:spPr>
          <a:xfrm>
            <a:off x="449989" y="3531556"/>
            <a:ext cx="1039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从上图可知一共有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种等可能的情况，两数的和为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49E175-32AB-0B22-863F-DC21A06BC8B5}"/>
                  </a:ext>
                </a:extLst>
              </p:cNvPr>
              <p:cNvSpPr txBox="1"/>
              <p:nvPr/>
            </p:nvSpPr>
            <p:spPr>
              <a:xfrm>
                <a:off x="449989" y="4007044"/>
                <a:ext cx="56855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抽到两个素数之和为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7149E175-32AB-0B22-863F-DC21A06BC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7044"/>
                <a:ext cx="5685536" cy="728612"/>
              </a:xfrm>
              <a:prstGeom prst="rect">
                <a:avLst/>
              </a:prstGeom>
              <a:blipFill>
                <a:blip r:embed="rId4"/>
                <a:stretch>
                  <a:fillRect l="-1717" r="-171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1" name="yt_shape_14481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概率与几何综合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83" name="yt_shape_14483"/>
              <p:cNvSpPr txBox="1"/>
              <p:nvPr/>
            </p:nvSpPr>
            <p:spPr>
              <a:xfrm>
                <a:off x="540119" y="1389434"/>
                <a:ext cx="11492915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张相同的小纸条上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分别写上条件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0277,isEnd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有一个内角是直角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ed0b,isEnd"/>
                  </a:rPr>
                  <a:t>张小纸条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放在一个不透明的盒子中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搅匀后从中任意抽出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抽到条件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83" name="yt_shape_144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081595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115532" title="H_25.973701">
            <a:extLst>
              <a:ext uri="{FF2B5EF4-FFF2-40B4-BE49-F238E27FC236}">
                <a16:creationId xmlns:a16="http://schemas.microsoft.com/office/drawing/2014/main" id="{577461FB-B1E1-CD93-148F-AC1259486D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0956B1-FEAC-E83F-B247-F0FC1FF47EFF}"/>
                  </a:ext>
                </a:extLst>
              </p:cNvPr>
              <p:cNvSpPr txBox="1"/>
              <p:nvPr/>
            </p:nvSpPr>
            <p:spPr>
              <a:xfrm>
                <a:off x="8117732" y="2636912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0956B1-FEAC-E83F-B247-F0FC1FF47E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732" y="2636912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搅匀后先从中任意抽出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再从余下的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支签中任意抽出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bf2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同时满足抽到的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张小纸条上的条件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9526"/>
              </a:rPr>
              <a:t>一定是正方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画树状图如下：</a:t>
            </a:r>
          </a:p>
        </p:txBody>
      </p:sp>
      <p:sp>
        <p:nvSpPr>
          <p:cNvPr id="14488" name="yt_shape_14488"/>
          <p:cNvSpPr txBox="1"/>
          <p:nvPr/>
        </p:nvSpPr>
        <p:spPr>
          <a:xfrm>
            <a:off x="540000" y="2971233"/>
            <a:ext cx="2734146" cy="6573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50" b="0" i="0" u="none" spc="-365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50" b="0" i="0" u="none" spc="20408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4487" name="yt_image_14487" title="H_57.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1233"/>
            <a:ext cx="2705488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90" name="yt_shape_14490"/>
              <p:cNvSpPr txBox="1"/>
              <p:nvPr/>
            </p:nvSpPr>
            <p:spPr>
              <a:xfrm>
                <a:off x="540119" y="3751094"/>
                <a:ext cx="11492915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由树状图可知，共有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一定是正方形的结果有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1be0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一定是正方形的概率为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90" name="yt_shape_14490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1094"/>
                <a:ext cx="11492915" cy="1602426"/>
              </a:xfrm>
              <a:prstGeom prst="rect">
                <a:avLst/>
              </a:prstGeom>
              <a:blipFill>
                <a:blip r:embed="rId3"/>
                <a:stretch>
                  <a:fillRect l="-1645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5D89FE-E41A-F1E7-BBC0-04159E0718F4}"/>
              </a:ext>
            </a:extLst>
          </p:cNvPr>
          <p:cNvSpPr txBox="1"/>
          <p:nvPr/>
        </p:nvSpPr>
        <p:spPr>
          <a:xfrm>
            <a:off x="450108" y="227965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7DA0CF-983C-C537-0630-C83A1B6B0876}"/>
              </a:ext>
            </a:extLst>
          </p:cNvPr>
          <p:cNvSpPr txBox="1"/>
          <p:nvPr/>
        </p:nvSpPr>
        <p:spPr>
          <a:xfrm>
            <a:off x="450108" y="3704288"/>
            <a:ext cx="1120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由树状图可知，共有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一定是正方形的结果有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1be0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A680B3-5402-F4F3-D25C-9D7DE7569C4D}"/>
              </a:ext>
            </a:extLst>
          </p:cNvPr>
          <p:cNvSpPr txBox="1"/>
          <p:nvPr/>
        </p:nvSpPr>
        <p:spPr>
          <a:xfrm>
            <a:off x="450108" y="4179776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B02B98-600C-8A27-F631-77088E8870D7}"/>
                  </a:ext>
                </a:extLst>
              </p:cNvPr>
              <p:cNvSpPr txBox="1"/>
              <p:nvPr/>
            </p:nvSpPr>
            <p:spPr>
              <a:xfrm>
                <a:off x="450108" y="4655264"/>
                <a:ext cx="705713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一定是正方形的概率为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4AB02B98-600C-8A27-F631-77088E887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5264"/>
                <a:ext cx="7057137" cy="729565"/>
              </a:xfrm>
              <a:prstGeom prst="rect">
                <a:avLst/>
              </a:prstGeom>
              <a:blipFill>
                <a:blip r:embed="rId4"/>
                <a:stretch>
                  <a:fillRect l="-1382" r="-12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51384" y="836712"/>
            <a:ext cx="11492915" cy="11691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一只不透明袋子中装有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个白球和若干个红球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这些球除颜色外都相同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d5fa"/>
              </a:rPr>
              <a:t>某课外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学习小组做摸球试验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将球搅匀后从中任意摸出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记下颜色后放回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9f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不断重复这个过程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获得数据如下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2" name="yt_table_14494" title="H_275.04">
            <a:extLst>
              <a:ext uri="{FF2B5EF4-FFF2-40B4-BE49-F238E27FC236}">
                <a16:creationId xmlns:a16="http://schemas.microsoft.com/office/drawing/2014/main" id="{10B5A302-559D-706B-3519-E16422081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28789"/>
              </p:ext>
            </p:extLst>
          </p:nvPr>
        </p:nvGraphicFramePr>
        <p:xfrm>
          <a:off x="551384" y="2056679"/>
          <a:ext cx="11111995" cy="34930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7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2014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摸球的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153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摸到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白球的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667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153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摸到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白球的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0.3335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yt_shape_14496">
            <a:extLst>
              <a:ext uri="{FF2B5EF4-FFF2-40B4-BE49-F238E27FC236}">
                <a16:creationId xmlns:a16="http://schemas.microsoft.com/office/drawing/2014/main" id="{C8272B02-18EC-F2BB-81F8-0E812167DC8C}"/>
              </a:ext>
            </a:extLst>
          </p:cNvPr>
          <p:cNvSpPr txBox="1"/>
          <p:nvPr/>
        </p:nvSpPr>
        <p:spPr>
          <a:xfrm>
            <a:off x="551384" y="5600487"/>
            <a:ext cx="10002738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该学习小组发现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摸到白球的频率在一个常数附近摆动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这个常数是</a:t>
            </a:r>
          </a:p>
        </p:txBody>
      </p:sp>
      <p:sp>
        <p:nvSpPr>
          <p:cNvPr id="10" name="yt_shape_14497"/>
          <p:cNvSpPr txBox="1"/>
          <p:nvPr/>
        </p:nvSpPr>
        <p:spPr>
          <a:xfrm>
            <a:off x="551384" y="588495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由此估计出红球有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F77072-765E-8A7E-9702-7D06FF176D05}"/>
              </a:ext>
            </a:extLst>
          </p:cNvPr>
          <p:cNvSpPr txBox="1"/>
          <p:nvPr/>
        </p:nvSpPr>
        <p:spPr>
          <a:xfrm>
            <a:off x="766173" y="583814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3AEB84-E7E6-F8B2-D480-DE93BC6CE5BE}"/>
              </a:ext>
            </a:extLst>
          </p:cNvPr>
          <p:cNvSpPr txBox="1"/>
          <p:nvPr/>
        </p:nvSpPr>
        <p:spPr>
          <a:xfrm>
            <a:off x="6709772" y="58381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7" name="yt_shape_1449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现同时从该袋中摸出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68a39,isEnd"/>
              </a:rPr>
              <a:t>请用画树状图或列表的方法列出所有等可能的结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并求恰好摸到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画树状图如图所示：</a:t>
            </a:r>
          </a:p>
        </p:txBody>
      </p:sp>
      <p:sp>
        <p:nvSpPr>
          <p:cNvPr id="14501" name="yt_shape_14501"/>
          <p:cNvSpPr txBox="1"/>
          <p:nvPr/>
        </p:nvSpPr>
        <p:spPr>
          <a:xfrm>
            <a:off x="540000" y="2970405"/>
            <a:ext cx="2748894" cy="6573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50" b="0" i="0" u="none" spc="-365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50" b="0" i="0" u="none" spc="20523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4500" name="yt_image_14500" title="H_57.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29651"/>
            <a:ext cx="2720122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04" name="yt_shape_14504"/>
              <p:cNvSpPr txBox="1"/>
              <p:nvPr/>
            </p:nvSpPr>
            <p:spPr>
              <a:xfrm>
                <a:off x="540000" y="3755980"/>
                <a:ext cx="11079956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种等可能的结果，其中恰好摸到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个白球、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个红球的结果为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所以同时从该袋中摸出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个球，恰好摸到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个白球、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个红球的概率为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504" name="yt_shape_14504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5980"/>
                <a:ext cx="11079956" cy="1122295"/>
              </a:xfrm>
              <a:prstGeom prst="rect">
                <a:avLst/>
              </a:prstGeom>
              <a:blipFill>
                <a:blip r:embed="rId3"/>
                <a:stretch>
                  <a:fillRect l="-1706" t="-4348" r="-71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049D709-1E85-C398-B5CA-FFA0697146F1}"/>
              </a:ext>
            </a:extLst>
          </p:cNvPr>
          <p:cNvSpPr txBox="1"/>
          <p:nvPr/>
        </p:nvSpPr>
        <p:spPr>
          <a:xfrm>
            <a:off x="450108" y="183890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画树状图如图所示：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27EA24-3D0C-99EA-690E-1BDBF9A1A0C4}"/>
              </a:ext>
            </a:extLst>
          </p:cNvPr>
          <p:cNvSpPr txBox="1"/>
          <p:nvPr/>
        </p:nvSpPr>
        <p:spPr>
          <a:xfrm>
            <a:off x="449989" y="3268420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种等可能的结果，其中恰好摸到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个白球、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个红球的结果为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236FA9-3544-0162-D908-B96E43F71CAB}"/>
                  </a:ext>
                </a:extLst>
              </p:cNvPr>
              <p:cNvSpPr txBox="1"/>
              <p:nvPr/>
            </p:nvSpPr>
            <p:spPr>
              <a:xfrm>
                <a:off x="449989" y="3743908"/>
                <a:ext cx="10586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所以同时从该袋中摸出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个球，恰好摸到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个白球、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个红球的概率为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236FA9-3544-0162-D908-B96E43F71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3908"/>
                <a:ext cx="10586148" cy="729565"/>
              </a:xfrm>
              <a:prstGeom prst="rect">
                <a:avLst/>
              </a:prstGeom>
              <a:blipFill>
                <a:blip r:embed="rId4"/>
                <a:stretch>
                  <a:fillRect l="-922" r="-92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6" name="yt_shape_14506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概率与统计综合</a:t>
            </a:r>
          </a:p>
        </p:txBody>
      </p:sp>
      <p:sp>
        <p:nvSpPr>
          <p:cNvPr id="14507" name="yt_shape_14507"/>
          <p:cNvSpPr txBox="1"/>
          <p:nvPr/>
        </p:nvSpPr>
        <p:spPr>
          <a:xfrm>
            <a:off x="540119" y="138943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双减提质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进一步深化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数学提升工程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d7a5"/>
              </a:rPr>
              <a:t>提升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学生数学核心素养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某学校拟开展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16459"/>
              </a:rPr>
              <a:t>背景下的初中数学活动型作业成果展示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现场会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为了解学生最喜爱的项目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现随机抽取若干名学生进行调查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2182"/>
              </a:rPr>
              <a:t>并将调查结果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绘制成如下两幅不完整的统计图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14122115739" title="H_25.973701">
            <a:extLst>
              <a:ext uri="{FF2B5EF4-FFF2-40B4-BE49-F238E27FC236}">
                <a16:creationId xmlns:a16="http://schemas.microsoft.com/office/drawing/2014/main" id="{B9360BEA-29AC-6C02-0839-51C93E2976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pic>
        <p:nvPicPr>
          <p:cNvPr id="5" name="yt_image_14508" title="H_351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3282510"/>
            <a:ext cx="4547887" cy="221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1103</Words>
  <Application>Microsoft Office PowerPoint</Application>
  <PresentationFormat>宽屏</PresentationFormat>
  <Paragraphs>128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_⨹_1_30277,isEnd</vt:lpstr>
      <vt:lpstr>_⨹_1_71be0</vt:lpstr>
      <vt:lpstr>_⨹_1_b0bf2</vt:lpstr>
      <vt:lpstr>_⨹_1_c59f6</vt:lpstr>
      <vt:lpstr>_⨹_1_d600a,isEnd</vt:lpstr>
      <vt:lpstr>_⨹_1_dacb3</vt:lpstr>
      <vt:lpstr>_⨹_1_fd60b</vt:lpstr>
      <vt:lpstr>_⨹_17_16459</vt:lpstr>
      <vt:lpstr>_⨹_2_2d7a5</vt:lpstr>
      <vt:lpstr>_⨹_21_68a39,isEnd</vt:lpstr>
      <vt:lpstr>_⨹_3_5d5fa</vt:lpstr>
      <vt:lpstr>_⨹_3_7df42,isEnd</vt:lpstr>
      <vt:lpstr>_⨹_4_2ed0b,isEnd</vt:lpstr>
      <vt:lpstr>_⨹_4_62a84,isEnd</vt:lpstr>
      <vt:lpstr>_⨹_4_e7506</vt:lpstr>
      <vt:lpstr>_⨹_4_f43a4,isEnd</vt:lpstr>
      <vt:lpstr>_⨹_5_99526</vt:lpstr>
      <vt:lpstr>_⨹_6_056fa</vt:lpstr>
      <vt:lpstr>_⨹_6_e2182</vt:lpstr>
      <vt:lpstr>_⨹_7_046da,isEnd</vt:lpstr>
      <vt:lpstr>_⨹_8_694da,isEnd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