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0" r:id="rId8"/>
    <p:sldId id="312" r:id="rId9"/>
    <p:sldId id="314" r:id="rId10"/>
    <p:sldId id="315" r:id="rId11"/>
    <p:sldId id="318" r:id="rId12"/>
    <p:sldId id="319" r:id="rId13"/>
    <p:sldId id="321" r:id="rId14"/>
    <p:sldId id="322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61" name="yt_image_14361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63" name="yt_shape_14363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频率与概率的关系</a:t>
            </a:r>
          </a:p>
        </p:txBody>
      </p:sp>
      <p:sp>
        <p:nvSpPr>
          <p:cNvPr id="14364" name="yt_shape_14364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在大量重复试验中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关于随机事件发生的频率与概率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c0c9c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65" name="yt_table_1436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787323"/>
              </p:ext>
            </p:extLst>
          </p:nvPr>
        </p:nvGraphicFramePr>
        <p:xfrm>
          <a:off x="540047" y="2931034"/>
          <a:ext cx="7662864" cy="1901952"/>
        </p:xfrm>
        <a:graphic>
          <a:graphicData uri="http://schemas.openxmlformats.org/drawingml/2006/table">
            <a:tbl>
              <a:tblPr/>
              <a:tblGrid>
                <a:gridCol w="7662864">
                  <a:extLst>
                    <a:ext uri="{9D8B030D-6E8A-4147-A177-3AD203B41FA5}">
                      <a16:colId xmlns:a16="http://schemas.microsoft.com/office/drawing/2014/main" val="106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频率就是概率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频率与试验次数无关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概率是随机的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与频率无关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随着试验次数的增加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频率一般会越来越接近概率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3"/>
                  </a:ext>
                </a:extLst>
              </a:tr>
            </a:tbl>
          </a:graphicData>
        </a:graphic>
      </p:graphicFrame>
      <p:pic>
        <p:nvPicPr>
          <p:cNvPr id="3" name="yt_shape_1714122100319" title="H_26.259764">
            <a:extLst>
              <a:ext uri="{FF2B5EF4-FFF2-40B4-BE49-F238E27FC236}">
                <a16:creationId xmlns:a16="http://schemas.microsoft.com/office/drawing/2014/main" id="{CA9E2BCF-6BAE-13F5-52E2-6A7884A39F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FACA535-C87E-4F1A-BFC6-227CDEFB7360}"/>
              </a:ext>
            </a:extLst>
          </p:cNvPr>
          <p:cNvSpPr txBox="1"/>
          <p:nvPr/>
        </p:nvSpPr>
        <p:spPr>
          <a:xfrm>
            <a:off x="1059708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01" name="yt_table_14401" title="H_394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9461573"/>
              </p:ext>
            </p:extLst>
          </p:nvPr>
        </p:nvGraphicFramePr>
        <p:xfrm>
          <a:off x="540000" y="900000"/>
          <a:ext cx="11111998" cy="503495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0315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40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402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摸球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总次数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出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现的频数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出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现的频率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0.43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561541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252319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5" name="yt_shape_14405"/>
          <p:cNvSpPr txBox="1"/>
          <p:nvPr/>
        </p:nvSpPr>
        <p:spPr>
          <a:xfrm>
            <a:off x="479376" y="119675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如果试验继续进行下去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根据上表数据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a4b5b,isEnd"/>
              </a:rPr>
              <a:t>的频率将稳定在它的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概率附近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估计出现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的概率是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W:0.00503937,H:33.41504"/>
              </a:rPr>
              <a:t> </a:t>
            </a:r>
            <a:r>
              <a:rPr lang="zh-CN" altLang="zh-CN" sz="2400" b="0" i="1" u="sng" dirty="0">
                <a:solidFill>
                  <a:srgbClr val="ED028C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24.00504,H:33.41504"/>
              </a:rPr>
              <a:t>　</a:t>
            </a:r>
            <a:r>
              <a:rPr lang="en-US" altLang="zh-CN" sz="2400" b="0" i="1" u="sng" dirty="0" smtClean="0">
                <a:solidFill>
                  <a:srgbClr val="ED028C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24.00504,H:33.41504"/>
              </a:rPr>
              <a:t>    </a:t>
            </a:r>
            <a:r>
              <a:rPr lang="zh-CN" altLang="zh-CN" sz="2400" b="0" i="1" u="sng" dirty="0">
                <a:solidFill>
                  <a:srgbClr val="ED028C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24.00504,H:33.4150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结果保留两位小数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</p:txBody>
      </p:sp>
      <p:sp>
        <p:nvSpPr>
          <p:cNvPr id="3" name="矩形 2"/>
          <p:cNvSpPr/>
          <p:nvPr/>
        </p:nvSpPr>
        <p:spPr>
          <a:xfrm>
            <a:off x="5951984" y="2146380"/>
            <a:ext cx="7232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rtl="0" fontAlgn="ctr" hangingPunct="0"/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0.33</a:t>
            </a:r>
            <a:endParaRPr lang="en-US" altLang="zh-CN" sz="2400" dirty="0">
              <a:solidFill>
                <a:srgbClr val="FF0000"/>
              </a:solidFill>
              <a:latin typeface="Times New Roman" pitchFamily="24"/>
              <a:ea typeface="Times New Roman" pitchFamily="24"/>
            </a:endParaRPr>
          </a:p>
        </p:txBody>
      </p:sp>
      <p:sp>
        <p:nvSpPr>
          <p:cNvPr id="6" name="yt_shape_14407"/>
          <p:cNvSpPr txBox="1"/>
          <p:nvPr/>
        </p:nvSpPr>
        <p:spPr>
          <a:xfrm>
            <a:off x="479376" y="2649026"/>
            <a:ext cx="900406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请用列表法或画树状图法计算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的概率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时，画树状图如下：</a:t>
            </a:r>
          </a:p>
        </p:txBody>
      </p:sp>
      <p:sp>
        <p:nvSpPr>
          <p:cNvPr id="7" name="yt_shape_14410"/>
          <p:cNvSpPr txBox="1"/>
          <p:nvPr/>
        </p:nvSpPr>
        <p:spPr>
          <a:xfrm>
            <a:off x="479376" y="3759996"/>
            <a:ext cx="3429337" cy="9635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350" b="0" i="0" u="none" spc="-5350">
                <a:solidFill>
                  <a:srgbClr val="1EE3CF"/>
                </a:solidFill>
                <a:effectLst/>
                <a:latin typeface="Times New Roman" pitchFamily="54"/>
                <a:ea typeface="宋体" pitchFamily="54"/>
              </a:rPr>
              <a:t> </a:t>
            </a:r>
            <a:r>
              <a:rPr lang="en-US" altLang="zh-CN" sz="5350" b="0" i="0" u="none" spc="25404">
                <a:solidFill>
                  <a:srgbClr val="1EE3CF"/>
                </a:solidFill>
                <a:effectLst/>
                <a:latin typeface="Times New Roman" pitchFamily="54"/>
                <a:ea typeface="宋体" pitchFamily="54"/>
              </a:rPr>
              <a:t> </a:t>
            </a:r>
          </a:p>
        </p:txBody>
      </p:sp>
      <p:pic>
        <p:nvPicPr>
          <p:cNvPr id="8" name="yt_image_14409" title="H_83.79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3759996"/>
            <a:ext cx="3393797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4412"/>
              <p:cNvSpPr txBox="1"/>
              <p:nvPr/>
            </p:nvSpPr>
            <p:spPr>
              <a:xfrm>
                <a:off x="479376" y="4874682"/>
                <a:ext cx="6463308" cy="11219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种等可能情况，其中和是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的情况共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的概率为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44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874682"/>
                <a:ext cx="6463308" cy="1121910"/>
              </a:xfrm>
              <a:prstGeom prst="rect">
                <a:avLst/>
              </a:prstGeom>
              <a:blipFill>
                <a:blip r:embed="rId3"/>
                <a:stretch>
                  <a:fillRect l="-2925" t="-4891" r="-1887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288583C9-454E-3784-C8C1-2514D6A1C7AD}"/>
              </a:ext>
            </a:extLst>
          </p:cNvPr>
          <p:cNvSpPr txBox="1"/>
          <p:nvPr/>
        </p:nvSpPr>
        <p:spPr>
          <a:xfrm>
            <a:off x="389365" y="3077708"/>
            <a:ext cx="5287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时，画树状图如下：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AF8231D-54CA-9483-7EE7-91C60705C4DA}"/>
              </a:ext>
            </a:extLst>
          </p:cNvPr>
          <p:cNvSpPr txBox="1"/>
          <p:nvPr/>
        </p:nvSpPr>
        <p:spPr>
          <a:xfrm>
            <a:off x="389365" y="4827876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种等可能情况，其中和是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的情况共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F337B8E-8E27-9156-0A27-CDFB7595C85B}"/>
                  </a:ext>
                </a:extLst>
              </p:cNvPr>
              <p:cNvSpPr txBox="1"/>
              <p:nvPr/>
            </p:nvSpPr>
            <p:spPr>
              <a:xfrm>
                <a:off x="389365" y="5303364"/>
                <a:ext cx="4618736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F337B8E-8E27-9156-0A27-CDFB7595C8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5303364"/>
                <a:ext cx="4618736" cy="729184"/>
              </a:xfrm>
              <a:prstGeom prst="rect">
                <a:avLst/>
              </a:prstGeom>
              <a:blipFill>
                <a:blip r:embed="rId4"/>
                <a:stretch>
                  <a:fillRect l="-2111" r="-197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5" name="yt_shape_1441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是否符合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若符合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若不符合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5da8"/>
              </a:rPr>
              <a:t>请你写出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一个符合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416" name="yt_shape_14416"/>
          <p:cNvSpPr txBox="1"/>
          <p:nvPr/>
        </p:nvSpPr>
        <p:spPr>
          <a:xfrm>
            <a:off x="540000" y="1859435"/>
            <a:ext cx="669574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不符合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的结论，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时均符合，写出一个即可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FFB937-AE47-4D78-7C96-CEF25D0F034B}"/>
              </a:ext>
            </a:extLst>
          </p:cNvPr>
          <p:cNvSpPr txBox="1"/>
          <p:nvPr/>
        </p:nvSpPr>
        <p:spPr>
          <a:xfrm>
            <a:off x="449989" y="1812629"/>
            <a:ext cx="681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不符合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的结论，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797FD7E-19CE-E65E-2550-CE425E80C3A1}"/>
              </a:ext>
            </a:extLst>
          </p:cNvPr>
          <p:cNvSpPr txBox="1"/>
          <p:nvPr/>
        </p:nvSpPr>
        <p:spPr>
          <a:xfrm>
            <a:off x="449989" y="2288117"/>
            <a:ext cx="6125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时均符合，写出一个即可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4417"/>
          <p:cNvSpPr txBox="1"/>
          <p:nvPr/>
        </p:nvSpPr>
        <p:spPr>
          <a:xfrm>
            <a:off x="551384" y="1005481"/>
            <a:ext cx="12375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3" name="yt_shape_14418"/>
          <p:cNvSpPr txBox="1"/>
          <p:nvPr/>
        </p:nvSpPr>
        <p:spPr>
          <a:xfrm>
            <a:off x="1703512" y="1700808"/>
            <a:ext cx="8840094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试验的次数很多时，频率的稳定值就是该事件的概率的估计值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757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7" name="yt_shape_1436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从一副没有大小王的扑克牌中随机抽取一张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会发现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随着试验次数的增多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9225,isEnd"/>
              </a:rPr>
              <a:t>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到梅花的频率逐渐趋于稳定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会逐渐稳定在常数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附近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F37F35F-7BBC-AE22-F1E0-1F65F33656C4}"/>
              </a:ext>
            </a:extLst>
          </p:cNvPr>
          <p:cNvSpPr txBox="1"/>
          <p:nvPr/>
        </p:nvSpPr>
        <p:spPr>
          <a:xfrm>
            <a:off x="7155707" y="1328682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8" name="yt_shape_14368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用频率估计概率</a:t>
            </a:r>
          </a:p>
        </p:txBody>
      </p:sp>
      <p:sp>
        <p:nvSpPr>
          <p:cNvPr id="14369" name="yt_shape_14369"/>
          <p:cNvSpPr txBox="1"/>
          <p:nvPr/>
        </p:nvSpPr>
        <p:spPr>
          <a:xfrm>
            <a:off x="540120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从生产的一批螺钉中抽取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个进行质量检查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结果发现有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个是次品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31da"/>
              </a:rPr>
              <a:t>那么从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中任取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个是次品的概率约为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70" name="yt_table_14370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72784872"/>
                  </p:ext>
                </p:extLst>
              </p:nvPr>
            </p:nvGraphicFramePr>
            <p:xfrm>
              <a:off x="540047" y="2348869"/>
              <a:ext cx="7709854" cy="674434"/>
            </p:xfrm>
            <a:graphic>
              <a:graphicData uri="http://schemas.openxmlformats.org/drawingml/2006/table">
                <a:tbl>
                  <a:tblPr/>
                  <a:tblGrid>
                    <a:gridCol w="2394268">
                      <a:extLst>
                        <a:ext uri="{9D8B030D-6E8A-4147-A177-3AD203B41FA5}">
                          <a16:colId xmlns:a16="http://schemas.microsoft.com/office/drawing/2014/main" val="10620"/>
                        </a:ext>
                      </a:extLst>
                    </a:gridCol>
                    <a:gridCol w="2248218">
                      <a:extLst>
                        <a:ext uri="{9D8B030D-6E8A-4147-A177-3AD203B41FA5}">
                          <a16:colId xmlns:a16="http://schemas.microsoft.com/office/drawing/2014/main" val="1062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22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62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1000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370" name="yt_table_14370" descr="{&quot;rangeId&quot;:5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72784872"/>
                  </p:ext>
                </p:extLst>
              </p:nvPr>
            </p:nvGraphicFramePr>
            <p:xfrm>
              <a:off x="540047" y="2348869"/>
              <a:ext cx="7709854" cy="635572"/>
            </p:xfrm>
            <a:graphic>
              <a:graphicData uri="http://schemas.openxmlformats.org/drawingml/2006/table">
                <a:tbl>
                  <a:tblPr/>
                  <a:tblGrid>
                    <a:gridCol w="2394268">
                      <a:extLst>
                        <a:ext uri="{9D8B030D-6E8A-4147-A177-3AD203B41FA5}">
                          <a16:colId xmlns:a16="http://schemas.microsoft.com/office/drawing/2014/main" val="10620"/>
                        </a:ext>
                      </a:extLst>
                    </a:gridCol>
                    <a:gridCol w="2248218">
                      <a:extLst>
                        <a:ext uri="{9D8B030D-6E8A-4147-A177-3AD203B41FA5}">
                          <a16:colId xmlns:a16="http://schemas.microsoft.com/office/drawing/2014/main" val="1062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22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623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2213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6504" r="-13658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33028" r="-5412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615254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2100404" title="H_26.259764">
            <a:extLst>
              <a:ext uri="{FF2B5EF4-FFF2-40B4-BE49-F238E27FC236}">
                <a16:creationId xmlns:a16="http://schemas.microsoft.com/office/drawing/2014/main" id="{B5245207-F17E-C4BB-15EC-1FBD606DD8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688AB58-E47E-AC1F-29CA-27C7A3009F76}"/>
              </a:ext>
            </a:extLst>
          </p:cNvPr>
          <p:cNvSpPr txBox="1"/>
          <p:nvPr/>
        </p:nvSpPr>
        <p:spPr>
          <a:xfrm>
            <a:off x="4869709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1" name="yt_shape_14371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恩施州中考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县林业部门考察银杏树苗在一定条件下移植的成活率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e598"/>
              </a:rPr>
              <a:t>所统计的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银杏树苗移植成活的相关数据如下表所示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72" name="yt_table_14372" title="H_251.5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97814606"/>
                  </p:ext>
                </p:extLst>
              </p:nvPr>
            </p:nvGraphicFramePr>
            <p:xfrm>
              <a:off x="540000" y="1995319"/>
              <a:ext cx="11111995" cy="3336608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91614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3333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3333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3333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3333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3333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529199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移植的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棵数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15000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成活的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棵数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279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847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6337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13581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成活的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频率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0.84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0.842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0.847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0.905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0.905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372" name="yt_table_14372" descr="{&quot;rangeId&quot;:15}" title="H_251.5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97814606"/>
                  </p:ext>
                </p:extLst>
              </p:nvPr>
            </p:nvGraphicFramePr>
            <p:xfrm>
              <a:off x="540000" y="1995319"/>
              <a:ext cx="11111995" cy="3194877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91614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3333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3333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3333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3333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3333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529199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9912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移植的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棵数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15000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912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成活的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棵数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279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847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6337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13581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21227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17" t="-164322" r="-479365" b="-25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0.84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0.842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0.847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0.905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0.905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374" name="yt_shape_14374"/>
          <p:cNvSpPr txBox="1"/>
          <p:nvPr/>
        </p:nvSpPr>
        <p:spPr>
          <a:xfrm>
            <a:off x="540120" y="545949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根据表中的信息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估计银杏树苗在一定条件下移植成活的概率约为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109f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37737BC-FF1F-5148-5437-F9DFDE057C97}"/>
              </a:ext>
            </a:extLst>
          </p:cNvPr>
          <p:cNvSpPr txBox="1"/>
          <p:nvPr/>
        </p:nvSpPr>
        <p:spPr>
          <a:xfrm>
            <a:off x="1059709" y="58881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6" name="yt_table_1437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269160"/>
              </p:ext>
            </p:extLst>
          </p:nvPr>
        </p:nvGraphicFramePr>
        <p:xfrm>
          <a:off x="540000" y="6338295"/>
          <a:ext cx="8571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2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2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2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6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0.905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0.90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0.9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0.8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7" name="yt_shape_1437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在不透明的布袋中装有除颜色外完全相同的红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白玻璃球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已知白球有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4a15,isEnd"/>
              </a:rPr>
              <a:t>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学们通过多次试验发现摸到红球的频率稳定在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85397,isEnd"/>
              </a:rPr>
              <a:t>则袋中红球的个数可能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57891A8-03F0-1661-B190-3852CAA7B579}"/>
              </a:ext>
            </a:extLst>
          </p:cNvPr>
          <p:cNvSpPr txBox="1"/>
          <p:nvPr/>
        </p:nvSpPr>
        <p:spPr>
          <a:xfrm>
            <a:off x="1059708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8" name="yt_shape_14378"/>
          <p:cNvSpPr txBox="1"/>
          <p:nvPr/>
        </p:nvSpPr>
        <p:spPr>
          <a:xfrm>
            <a:off x="540000" y="900000"/>
            <a:ext cx="584775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错误理解频率与概率的关系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F88D545-8759-6E4D-FAF2-AD738E309DBC}"/>
              </a:ext>
            </a:extLst>
          </p:cNvPr>
          <p:cNvSpPr txBox="1"/>
          <p:nvPr/>
        </p:nvSpPr>
        <p:spPr>
          <a:xfrm>
            <a:off x="449989" y="853194"/>
            <a:ext cx="597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错误理解频率与概率的关系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4379"/>
          <p:cNvSpPr txBox="1"/>
          <p:nvPr/>
        </p:nvSpPr>
        <p:spPr>
          <a:xfrm>
            <a:off x="545342" y="1453947"/>
            <a:ext cx="110719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用频率估计概率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可以发现抛掷硬币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正面朝上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的概率为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5" name="yt_table_1438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602238"/>
              </p:ext>
            </p:extLst>
          </p:nvPr>
        </p:nvGraphicFramePr>
        <p:xfrm>
          <a:off x="545389" y="1933250"/>
          <a:ext cx="9626600" cy="1901952"/>
        </p:xfrm>
        <a:graphic>
          <a:graphicData uri="http://schemas.openxmlformats.org/drawingml/2006/table">
            <a:tbl>
              <a:tblPr/>
              <a:tblGrid>
                <a:gridCol w="9626600">
                  <a:extLst>
                    <a:ext uri="{9D8B030D-6E8A-4147-A177-3AD203B41FA5}">
                      <a16:colId xmlns:a16="http://schemas.microsoft.com/office/drawing/2014/main" val="106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连续抛掷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结果一定是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正面朝上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反面朝上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连续抛掷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结果一定是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正面朝上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反面朝上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抛掷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次硬币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恰好有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正面朝上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抛掷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越来越大时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正面朝上的频率越来越稳定于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9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3D4765F3-9279-D258-1787-7CDA4CB15E43}"/>
              </a:ext>
            </a:extLst>
          </p:cNvPr>
          <p:cNvSpPr txBox="1"/>
          <p:nvPr/>
        </p:nvSpPr>
        <p:spPr>
          <a:xfrm>
            <a:off x="10589931" y="140714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3" name="yt_shape_1438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382" name="yt_image_14382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85" name="yt_shape_14385"/>
          <p:cNvSpPr txBox="1"/>
          <p:nvPr/>
        </p:nvSpPr>
        <p:spPr>
          <a:xfrm>
            <a:off x="540119" y="148216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平整的地面上有一个不规则的图案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82f7f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小明想了解该图案的面积是多少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他采用了以下办法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用一个长为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aac8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将不规则图案围起来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然后在适当位置随机地朝长方形区域扔小球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33d1"/>
              </a:rPr>
              <a:t>并记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录小球落在不规则图案上的次数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球扔在边界线或长方形区域外不计试验结果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37a76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他将若干次有效试验的结果绘制成了如图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所示的折线统计图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e7460"/>
              </a:rPr>
              <a:t>由此他估计不规则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图案的面积约为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87" name="yt_table_1438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5040270"/>
              </p:ext>
            </p:extLst>
          </p:nvPr>
        </p:nvGraphicFramePr>
        <p:xfrm>
          <a:off x="540047" y="6017967"/>
          <a:ext cx="8451216" cy="475488"/>
        </p:xfrm>
        <a:graphic>
          <a:graphicData uri="http://schemas.openxmlformats.org/drawingml/2006/table">
            <a:tbl>
              <a:tblPr/>
              <a:tblGrid>
                <a:gridCol w="2354580">
                  <a:extLst>
                    <a:ext uri="{9D8B030D-6E8A-4147-A177-3AD203B41FA5}">
                      <a16:colId xmlns:a16="http://schemas.microsoft.com/office/drawing/2014/main" val="10629"/>
                    </a:ext>
                  </a:extLst>
                </a:gridCol>
                <a:gridCol w="2337118">
                  <a:extLst>
                    <a:ext uri="{9D8B030D-6E8A-4147-A177-3AD203B41FA5}">
                      <a16:colId xmlns:a16="http://schemas.microsoft.com/office/drawing/2014/main" val="10630"/>
                    </a:ext>
                  </a:extLst>
                </a:gridCol>
                <a:gridCol w="2337118">
                  <a:extLst>
                    <a:ext uri="{9D8B030D-6E8A-4147-A177-3AD203B41FA5}">
                      <a16:colId xmlns:a16="http://schemas.microsoft.com/office/drawing/2014/main" val="10631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106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9m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0"/>
                  </a:ext>
                </a:extLst>
              </a:tr>
            </a:tbl>
          </a:graphicData>
        </a:graphic>
      </p:graphicFrame>
      <p:pic>
        <p:nvPicPr>
          <p:cNvPr id="14386" name="yt_image_14386_skip" title="H_130.4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4237" y="4362125"/>
            <a:ext cx="4622097" cy="16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F4A4321-3C38-CBDA-CBBF-1E033916B650}"/>
              </a:ext>
            </a:extLst>
          </p:cNvPr>
          <p:cNvSpPr txBox="1"/>
          <p:nvPr/>
        </p:nvSpPr>
        <p:spPr>
          <a:xfrm>
            <a:off x="3193308" y="38127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89" name="yt_shape_14389"/>
              <p:cNvSpPr txBox="1"/>
              <p:nvPr/>
            </p:nvSpPr>
            <p:spPr>
              <a:xfrm>
                <a:off x="540119" y="900000"/>
                <a:ext cx="11492915" cy="56400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某市某景点为吸引游客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设置了一种游戏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其规则如下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f9778"/>
                  </a:rPr>
                  <a:t>凡参与游戏的游客从一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个装有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个红球和若干个白球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每个球除颜色外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其他都相同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的不透明纸箱中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4cb37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随机摸出一个球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摸到红球就可免费得到一个景点吉祥物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60e0e"/>
                  </a:rPr>
                  <a:t>据统计参与这种游戏的游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客共有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景点一共为参与该游戏的游客免费发放了景点吉祥物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求参与该游戏可免费得到景点吉祥物的概率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可免费得到景点吉祥物的概率为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60000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请你估计纸箱中白球的数量接近多少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设纸箱中白球的数量为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经检验，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是分式方程的解且符合实际，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所以估计纸箱中白球的数量接近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89" name="yt_shape_14389" descr="{&quot;rangeId&quot;:12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640006"/>
              </a:xfrm>
              <a:prstGeom prst="rect">
                <a:avLst/>
              </a:prstGeom>
              <a:blipFill>
                <a:blip r:embed="rId2"/>
                <a:stretch>
                  <a:fillRect l="-1645" t="-973" b="-23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4FDAEDF-D127-D4FA-1352-D15ECAAA3987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7161912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可免费得到景点吉祥物的概率为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60000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, 'hasSerialNum': 1, 'pageBreak': True}">
                <a:extLst>
                  <a:ext uri="{FF2B5EF4-FFF2-40B4-BE49-F238E27FC236}">
                    <a16:creationId xmlns:a16="http://schemas.microsoft.com/office/drawing/2014/main" id="{84FDAEDF-D127-D4FA-1352-D15ECAAA39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7161912" cy="775793"/>
              </a:xfrm>
              <a:prstGeom prst="rect">
                <a:avLst/>
              </a:prstGeom>
              <a:blipFill>
                <a:blip r:embed="rId3"/>
                <a:stretch>
                  <a:fillRect l="-1362" r="-127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8BB7FE6-663A-F407-5542-6758CBE72761}"/>
                  </a:ext>
                </a:extLst>
              </p:cNvPr>
              <p:cNvSpPr txBox="1"/>
              <p:nvPr/>
            </p:nvSpPr>
            <p:spPr>
              <a:xfrm>
                <a:off x="450108" y="4388303"/>
                <a:ext cx="6696392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设纸箱中白球的数量为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2, 'hasSerialNum': 1, 'pageBreak': True}">
                <a:extLst>
                  <a:ext uri="{FF2B5EF4-FFF2-40B4-BE49-F238E27FC236}">
                    <a16:creationId xmlns:a16="http://schemas.microsoft.com/office/drawing/2014/main" id="{D8BB7FE6-663A-F407-5542-6758CBE727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88303"/>
                <a:ext cx="6696392" cy="768617"/>
              </a:xfrm>
              <a:prstGeom prst="rect">
                <a:avLst/>
              </a:prstGeom>
              <a:blipFill>
                <a:blip r:embed="rId4"/>
                <a:stretch>
                  <a:fillRect l="-1457" r="-145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1EC883F-F428-E757-D65B-247B25E9F189}"/>
              </a:ext>
            </a:extLst>
          </p:cNvPr>
          <p:cNvSpPr txBox="1"/>
          <p:nvPr/>
        </p:nvSpPr>
        <p:spPr>
          <a:xfrm>
            <a:off x="450108" y="5063308"/>
            <a:ext cx="1705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28FDE52-25F3-2EBF-8D4B-3E88B3AB6C97}"/>
              </a:ext>
            </a:extLst>
          </p:cNvPr>
          <p:cNvSpPr txBox="1"/>
          <p:nvPr/>
        </p:nvSpPr>
        <p:spPr>
          <a:xfrm>
            <a:off x="450108" y="5538796"/>
            <a:ext cx="6201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是分式方程的解且符合实际，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336873-7008-BD54-13FF-282580854F5E}"/>
              </a:ext>
            </a:extLst>
          </p:cNvPr>
          <p:cNvSpPr txBox="1"/>
          <p:nvPr/>
        </p:nvSpPr>
        <p:spPr>
          <a:xfrm>
            <a:off x="450108" y="6014284"/>
            <a:ext cx="5133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所以估计纸箱中白球的数量接近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8" name="yt_shape_1439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397" name="yt_image_14397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00" name="yt_shape_14400"/>
          <p:cNvSpPr txBox="1"/>
          <p:nvPr/>
        </p:nvSpPr>
        <p:spPr>
          <a:xfrm>
            <a:off x="540120" y="1482165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一只不透明的袋子中装有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个质地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大小均相同的小球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e3db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这些小球分别标有数字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乙两人每次同时从袋中各随机摸出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48eb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并计算摸出的这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个小球上数字之和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记录后都将小球放回袋中搅匀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1549"/>
              </a:rPr>
              <a:t>进行重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复试验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试验数据如下表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935</Words>
  <Application>Microsoft Office PowerPoint</Application>
  <PresentationFormat>宽屏</PresentationFormat>
  <Paragraphs>136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50" baseType="lpstr">
      <vt:lpstr>,isEnd</vt:lpstr>
      <vt:lpstr>_⨹_1_048eb</vt:lpstr>
      <vt:lpstr>_⨹_1_1109f</vt:lpstr>
      <vt:lpstr>_⨹_1_4cb37</vt:lpstr>
      <vt:lpstr>_⨹_1_64a15,isEnd</vt:lpstr>
      <vt:lpstr>_⨹_1_6e3db</vt:lpstr>
      <vt:lpstr>_⨹_1_7aac8</vt:lpstr>
      <vt:lpstr>_⨹_1_d9225,isEnd</vt:lpstr>
      <vt:lpstr>_⨹_10_85397,isEnd</vt:lpstr>
      <vt:lpstr>_⨹_10_f9778</vt:lpstr>
      <vt:lpstr>_⨹_11_60e0e</vt:lpstr>
      <vt:lpstr>_⨹_2_133d1</vt:lpstr>
      <vt:lpstr>_⨹_2_37a76</vt:lpstr>
      <vt:lpstr>_⨹_2_82f7f</vt:lpstr>
      <vt:lpstr>_⨹_3_91549</vt:lpstr>
      <vt:lpstr>_⨹_3_a31da</vt:lpstr>
      <vt:lpstr>_⨹_4_65da8</vt:lpstr>
      <vt:lpstr>_⨹_4_8e598</vt:lpstr>
      <vt:lpstr>_⨹_8_c0c9c</vt:lpstr>
      <vt:lpstr>_⨹_8_e7460</vt:lpstr>
      <vt:lpstr>_⨹_9_a4b5b,isEnd</vt:lpstr>
      <vt:lpstr>Finished</vt:lpstr>
      <vt:lpstr>W:0.00503937,H:33.41504</vt:lpstr>
      <vt:lpstr>W:24.00504,H:33.41504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2024-04-26T08:51:16Z</dcterms:created>
  <dcterms:modified xsi:type="dcterms:W3CDTF">2024-04-28T08:39:27Z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