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1" r:id="rId6"/>
    <p:sldId id="315" r:id="rId7"/>
    <p:sldId id="319" r:id="rId8"/>
    <p:sldId id="320" r:id="rId9"/>
    <p:sldId id="321" r:id="rId10"/>
    <p:sldId id="323" r:id="rId11"/>
    <p:sldId id="324" r:id="rId12"/>
    <p:sldId id="325" r:id="rId13"/>
    <p:sldId id="32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15" name="yt_image_1371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7" name="yt_shape_13717"/>
          <p:cNvSpPr txBox="1"/>
          <p:nvPr/>
        </p:nvSpPr>
        <p:spPr>
          <a:xfrm>
            <a:off x="540000" y="1482165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圆锥及其展开图相关量的计算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18" name="yt_shape_13718"/>
              <p:cNvSpPr txBox="1"/>
              <p:nvPr/>
            </p:nvSpPr>
            <p:spPr>
              <a:xfrm>
                <a:off x="540119" y="1971599"/>
                <a:ext cx="11492915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圆锥底面圆的半径为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则这个圆锥的侧面展开图中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a076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718" name="yt_shape_1371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492915" cy="990977"/>
              </a:xfrm>
              <a:prstGeom prst="rect">
                <a:avLst/>
              </a:prstGeom>
              <a:blipFill>
                <a:blip r:embed="rId3"/>
                <a:stretch>
                  <a:fillRect l="-1645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23" name="yt_table_1372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037707"/>
              </p:ext>
            </p:extLst>
          </p:nvPr>
        </p:nvGraphicFramePr>
        <p:xfrm>
          <a:off x="540047" y="3013364"/>
          <a:ext cx="9237155" cy="475488"/>
        </p:xfrm>
        <a:graphic>
          <a:graphicData uri="http://schemas.openxmlformats.org/drawingml/2006/table">
            <a:tbl>
              <a:tblPr/>
              <a:tblGrid>
                <a:gridCol w="2876995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</a:tbl>
          </a:graphicData>
        </a:graphic>
      </p:graphicFrame>
      <p:grpSp>
        <p:nvGrpSpPr>
          <p:cNvPr id="13720" name="yt_shape_13720_skip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40855" y="3013364"/>
            <a:ext cx="1108872" cy="1854468"/>
            <a:chOff x="0" y="0"/>
            <a:chExt cx="1108872" cy="1854468"/>
          </a:xfrm>
        </p:grpSpPr>
        <p:pic>
          <p:nvPicPr>
            <p:cNvPr id="2" name="yt_image_1372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08872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22" name="yt_shape_13722"/>
            <p:cNvSpPr txBox="1"/>
            <p:nvPr/>
          </p:nvSpPr>
          <p:spPr>
            <a:xfrm>
              <a:off x="21155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725" name="yt_shape_13725"/>
          <p:cNvSpPr txBox="1"/>
          <p:nvPr/>
        </p:nvSpPr>
        <p:spPr>
          <a:xfrm>
            <a:off x="540000" y="4918211"/>
            <a:ext cx="105702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圆锥的底面半径是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侧面展开图的圆心角是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圆锥的高是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26" name="yt_table_13726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2319875"/>
                  </p:ext>
                </p:extLst>
              </p:nvPr>
            </p:nvGraphicFramePr>
            <p:xfrm>
              <a:off x="540047" y="5397514"/>
              <a:ext cx="9302243" cy="461074"/>
            </p:xfrm>
            <a:graphic>
              <a:graphicData uri="http://schemas.openxmlformats.org/drawingml/2006/table">
                <a:tbl>
                  <a:tblPr/>
                  <a:tblGrid>
                    <a:gridCol w="2876995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2548255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1481138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6cm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726" name="yt_table_13726" descr="{&quot;rangeId&quot;:3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2319875"/>
                  </p:ext>
                </p:extLst>
              </p:nvPr>
            </p:nvGraphicFramePr>
            <p:xfrm>
              <a:off x="540047" y="5397514"/>
              <a:ext cx="9302243" cy="461074"/>
            </p:xfrm>
            <a:graphic>
              <a:graphicData uri="http://schemas.openxmlformats.org/drawingml/2006/table">
                <a:tbl>
                  <a:tblPr/>
                  <a:tblGrid>
                    <a:gridCol w="2876995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2548255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1481138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299" r="-22351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6cm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yt_shape_1714122017847">
            <a:extLst>
              <a:ext uri="{FF2B5EF4-FFF2-40B4-BE49-F238E27FC236}">
                <a16:creationId xmlns:a16="http://schemas.microsoft.com/office/drawing/2014/main" id="{4B93A196-B0A2-6EA1-2593-D8C1B800C6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9E8DBDE-759D-F1C3-5B72-FB83F35545D3}"/>
              </a:ext>
            </a:extLst>
          </p:cNvPr>
          <p:cNvSpPr txBox="1"/>
          <p:nvPr/>
        </p:nvSpPr>
        <p:spPr>
          <a:xfrm>
            <a:off x="1669308" y="24818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F280A8-0749-AAEA-3578-2A0501D9166F}"/>
              </a:ext>
            </a:extLst>
          </p:cNvPr>
          <p:cNvSpPr txBox="1"/>
          <p:nvPr/>
        </p:nvSpPr>
        <p:spPr>
          <a:xfrm>
            <a:off x="10087701" y="48714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81" name="yt_shape_13781"/>
              <p:cNvSpPr txBox="1"/>
              <p:nvPr/>
            </p:nvSpPr>
            <p:spPr>
              <a:xfrm>
                <a:off x="546965" y="600935"/>
                <a:ext cx="11492915" cy="1013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扇形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边长为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的菱形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e46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若把扇形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围成一个圆锥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求此圆锥的高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781" name="yt_shape_137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965" y="600935"/>
                <a:ext cx="11492915" cy="1013034"/>
              </a:xfrm>
              <a:prstGeom prst="rect">
                <a:avLst/>
              </a:prstGeom>
              <a:blipFill>
                <a:blip r:embed="rId2"/>
                <a:stretch>
                  <a:fillRect l="-1645" t="-8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83" name="yt_image_13783" title="H_237.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393023"/>
            <a:ext cx="1667568" cy="194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6" name="yt_shape_13786"/>
          <p:cNvSpPr txBox="1"/>
          <p:nvPr/>
        </p:nvSpPr>
        <p:spPr>
          <a:xfrm>
            <a:off x="540000" y="5244432"/>
            <a:ext cx="1366593" cy="12156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750" b="0" i="0" u="none" spc="8969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3785" name="yt_image_13785" title="H_106.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6439" y="3539166"/>
            <a:ext cx="135146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88"/>
              <p:cNvSpPr txBox="1"/>
              <p:nvPr/>
            </p:nvSpPr>
            <p:spPr>
              <a:xfrm>
                <a:off x="496020" y="1411837"/>
                <a:ext cx="9701374" cy="56895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，如图所示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在菱形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扇形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，菱形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的边长为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为等边三角形，则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设圆锥的底面圆的半径为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2π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圆锥的母线长为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此圆锥的高为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7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020" y="1411837"/>
                <a:ext cx="9701374" cy="5689571"/>
              </a:xfrm>
              <a:prstGeom prst="rect">
                <a:avLst/>
              </a:prstGeom>
              <a:blipFill>
                <a:blip r:embed="rId5"/>
                <a:stretch>
                  <a:fillRect l="-1884" t="-965" r="-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A320400-72C5-3728-A621-53CDEAF131B5}"/>
              </a:ext>
            </a:extLst>
          </p:cNvPr>
          <p:cNvSpPr txBox="1"/>
          <p:nvPr/>
        </p:nvSpPr>
        <p:spPr>
          <a:xfrm>
            <a:off x="406009" y="1365031"/>
            <a:ext cx="7385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555033-83BB-1960-8648-32D47566272E}"/>
              </a:ext>
            </a:extLst>
          </p:cNvPr>
          <p:cNvSpPr txBox="1"/>
          <p:nvPr/>
        </p:nvSpPr>
        <p:spPr>
          <a:xfrm>
            <a:off x="406009" y="1840519"/>
            <a:ext cx="9787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在菱形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305D225-1AF8-F927-37C6-7CE9D1015A2F}"/>
                  </a:ext>
                </a:extLst>
              </p:cNvPr>
              <p:cNvSpPr txBox="1"/>
              <p:nvPr/>
            </p:nvSpPr>
            <p:spPr>
              <a:xfrm>
                <a:off x="406009" y="2316007"/>
                <a:ext cx="69810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扇形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，菱形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的边长为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305D225-1AF8-F927-37C6-7CE9D1015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009" y="2316007"/>
                <a:ext cx="6981063" cy="613931"/>
              </a:xfrm>
              <a:prstGeom prst="rect">
                <a:avLst/>
              </a:prstGeom>
              <a:blipFill>
                <a:blip r:embed="rId6"/>
                <a:stretch>
                  <a:fillRect l="-1397" r="-131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599A76-2698-3AD9-C228-691E6ED5C4CA}"/>
                  </a:ext>
                </a:extLst>
              </p:cNvPr>
              <p:cNvSpPr txBox="1"/>
              <p:nvPr/>
            </p:nvSpPr>
            <p:spPr>
              <a:xfrm>
                <a:off x="406009" y="2836326"/>
                <a:ext cx="552373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599A76-2698-3AD9-C228-691E6ED5C4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009" y="2836326"/>
                <a:ext cx="5523738" cy="766077"/>
              </a:xfrm>
              <a:prstGeom prst="rect">
                <a:avLst/>
              </a:prstGeom>
              <a:blipFill>
                <a:blip r:embed="rId7"/>
                <a:stretch>
                  <a:fillRect l="-1766" r="-176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8B8AAF8-BE45-7D95-B75B-76777C1B829D}"/>
                  </a:ext>
                </a:extLst>
              </p:cNvPr>
              <p:cNvSpPr txBox="1"/>
              <p:nvPr/>
            </p:nvSpPr>
            <p:spPr>
              <a:xfrm>
                <a:off x="406009" y="3508791"/>
                <a:ext cx="7095427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8B8AAF8-BE45-7D95-B75B-76777C1B8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009" y="3508791"/>
                <a:ext cx="7095427" cy="850024"/>
              </a:xfrm>
              <a:prstGeom prst="rect">
                <a:avLst/>
              </a:prstGeom>
              <a:blipFill>
                <a:blip r:embed="rId8"/>
                <a:stretch>
                  <a:fillRect l="-1375" r="-258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C44D73C-9AB9-9963-F14C-36DEF17E5822}"/>
              </a:ext>
            </a:extLst>
          </p:cNvPr>
          <p:cNvSpPr txBox="1"/>
          <p:nvPr/>
        </p:nvSpPr>
        <p:spPr>
          <a:xfrm>
            <a:off x="406009" y="4265203"/>
            <a:ext cx="575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42A0AEA-4257-99F3-29F7-4F0C51A2BD86}"/>
                  </a:ext>
                </a:extLst>
              </p:cNvPr>
              <p:cNvSpPr txBox="1"/>
              <p:nvPr/>
            </p:nvSpPr>
            <p:spPr>
              <a:xfrm>
                <a:off x="406009" y="4740691"/>
                <a:ext cx="3233675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42A0AEA-4257-99F3-29F7-4F0C51A2B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009" y="4740691"/>
                <a:ext cx="3233675" cy="769316"/>
              </a:xfrm>
              <a:prstGeom prst="rect">
                <a:avLst/>
              </a:prstGeom>
              <a:blipFill>
                <a:blip r:embed="rId9"/>
                <a:stretch>
                  <a:fillRect l="-3019" r="-301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54DF4AD-DCE1-66A0-4B11-C117453412D5}"/>
                  </a:ext>
                </a:extLst>
              </p:cNvPr>
              <p:cNvSpPr txBox="1"/>
              <p:nvPr/>
            </p:nvSpPr>
            <p:spPr>
              <a:xfrm>
                <a:off x="406009" y="5416395"/>
                <a:ext cx="70698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设圆锥的底面圆的半径为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54DF4AD-DCE1-66A0-4B11-C117453412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009" y="5416395"/>
                <a:ext cx="7069837" cy="765061"/>
              </a:xfrm>
              <a:prstGeom prst="rect">
                <a:avLst/>
              </a:prstGeom>
              <a:blipFill>
                <a:blip r:embed="rId10"/>
                <a:stretch>
                  <a:fillRect l="-1381" r="-146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46E18F2-5758-00B3-2135-025D7A86B7E8}"/>
                  </a:ext>
                </a:extLst>
              </p:cNvPr>
              <p:cNvSpPr txBox="1"/>
              <p:nvPr/>
            </p:nvSpPr>
            <p:spPr>
              <a:xfrm>
                <a:off x="406009" y="5862351"/>
                <a:ext cx="8065833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圆锥的母线长为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此圆锥的高为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46E18F2-5758-00B3-2135-025D7A86B7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009" y="5862351"/>
                <a:ext cx="8065833" cy="1005345"/>
              </a:xfrm>
              <a:prstGeom prst="rect">
                <a:avLst/>
              </a:prstGeom>
              <a:blipFill>
                <a:blip r:embed="rId11"/>
                <a:stretch>
                  <a:fillRect l="-1209" r="-1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1" name="yt_shape_1379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90" name="yt_image_13790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3" name="yt_shape_13793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某种冰激凌的外包装可以视为圆锥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它的底面圆直径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f0e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与母线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制作这种外包装需要用如图所示的等腰三角形材料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4d0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将扇形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围成圆锥时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94" name="yt_image_13794" title="H_129.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2104" y="4457585"/>
            <a:ext cx="4573440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96"/>
              <p:cNvSpPr txBox="1"/>
              <p:nvPr/>
            </p:nvSpPr>
            <p:spPr>
              <a:xfrm>
                <a:off x="407368" y="2941288"/>
                <a:ext cx="7105343" cy="31086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求这种加工材料的顶角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由题意得圆锥底面圆的周长等于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之比为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</p:txBody>
          </p:sp>
        </mc:Choice>
        <mc:Fallback>
          <p:sp>
            <p:nvSpPr>
              <p:cNvPr id="6" name="yt_shape_137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941288"/>
                <a:ext cx="7105343" cy="3108672"/>
              </a:xfrm>
              <a:prstGeom prst="rect">
                <a:avLst/>
              </a:prstGeom>
              <a:blipFill>
                <a:blip r:embed="rId4"/>
                <a:stretch>
                  <a:fillRect l="-2661" t="-1569" r="-1717" b="-5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1E09C90-4DDA-1851-9981-EF7AED579739}"/>
                  </a:ext>
                </a:extLst>
              </p:cNvPr>
              <p:cNvSpPr txBox="1"/>
              <p:nvPr/>
            </p:nvSpPr>
            <p:spPr>
              <a:xfrm>
                <a:off x="317357" y="3369970"/>
                <a:ext cx="7216711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由题意得圆锥底面圆的周长等于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1E09C90-4DDA-1851-9981-EF7AED5797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3369970"/>
                <a:ext cx="7216711" cy="643078"/>
              </a:xfrm>
              <a:prstGeom prst="rect">
                <a:avLst/>
              </a:prstGeom>
              <a:blipFill>
                <a:blip r:embed="rId5"/>
                <a:stretch>
                  <a:fillRect l="-1267" r="-1436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9EB533C-2ED9-F074-7088-31F3B1D6DB56}"/>
                  </a:ext>
                </a:extLst>
              </p:cNvPr>
              <p:cNvSpPr txBox="1"/>
              <p:nvPr/>
            </p:nvSpPr>
            <p:spPr>
              <a:xfrm>
                <a:off x="317357" y="3919436"/>
                <a:ext cx="2655633" cy="771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9EB533C-2ED9-F074-7088-31F3B1D6D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3919436"/>
                <a:ext cx="2655633" cy="771919"/>
              </a:xfrm>
              <a:prstGeom prst="rect">
                <a:avLst/>
              </a:prstGeom>
              <a:blipFill>
                <a:blip r:embed="rId6"/>
                <a:stretch>
                  <a:fillRect l="-3440" r="-367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FAE0714-A55F-D7EF-8B6A-A0C40255EEDE}"/>
              </a:ext>
            </a:extLst>
          </p:cNvPr>
          <p:cNvSpPr txBox="1"/>
          <p:nvPr/>
        </p:nvSpPr>
        <p:spPr>
          <a:xfrm>
            <a:off x="317357" y="4597743"/>
            <a:ext cx="362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368E7C-B768-1F6A-5D81-ED3AB03123B5}"/>
              </a:ext>
            </a:extLst>
          </p:cNvPr>
          <p:cNvSpPr txBox="1"/>
          <p:nvPr/>
        </p:nvSpPr>
        <p:spPr>
          <a:xfrm>
            <a:off x="317357" y="5073231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62B291-FF95-72BA-6A7B-193DB3C3E303}"/>
              </a:ext>
            </a:extLst>
          </p:cNvPr>
          <p:cNvSpPr txBox="1"/>
          <p:nvPr/>
        </p:nvSpPr>
        <p:spPr>
          <a:xfrm>
            <a:off x="317357" y="5548719"/>
            <a:ext cx="22676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9" name="yt_shape_1379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若圆锥底面圆的直径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求加工材料剩余部分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0502"/>
              </a:rPr>
              <a:t>的面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00" name="yt_shape_13800"/>
              <p:cNvSpPr txBox="1"/>
              <p:nvPr/>
            </p:nvSpPr>
            <p:spPr>
              <a:xfrm>
                <a:off x="540000" y="1859435"/>
                <a:ext cx="8561639" cy="30983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扇形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加工材料剩余部分的面积为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00" name="yt_shape_13800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8561639" cy="3098349"/>
              </a:xfrm>
              <a:prstGeom prst="rect">
                <a:avLst/>
              </a:prstGeom>
              <a:blipFill>
                <a:blip r:embed="rId2"/>
                <a:stretch>
                  <a:fillRect l="-2208" t="-1575" r="-1211" b="-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02" name="yt_shape_13802"/>
          <p:cNvSpPr txBox="1"/>
          <p:nvPr/>
        </p:nvSpPr>
        <p:spPr>
          <a:xfrm>
            <a:off x="540000" y="5008572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3803" name="yt_shape_13803"/>
          <p:cNvSpPr txBox="1"/>
          <p:nvPr/>
        </p:nvSpPr>
        <p:spPr>
          <a:xfrm>
            <a:off x="911424" y="5553173"/>
            <a:ext cx="10884473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4_f254b"/>
              </a:rPr>
              <a:t>圆锥的侧面展开图是一个扇形，在利用公式求圆锥侧面展开图的面积时，应注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意扇形的半径指的是圆锥的母线长，并不是圆锥底面圆的半径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E4B062-4A4C-09E1-712A-38BEE041AA77}"/>
              </a:ext>
            </a:extLst>
          </p:cNvPr>
          <p:cNvSpPr txBox="1"/>
          <p:nvPr/>
        </p:nvSpPr>
        <p:spPr>
          <a:xfrm>
            <a:off x="449989" y="1812629"/>
            <a:ext cx="8658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BE9B48-0A5E-BEEB-7E3E-A812B75D2684}"/>
              </a:ext>
            </a:extLst>
          </p:cNvPr>
          <p:cNvSpPr txBox="1"/>
          <p:nvPr/>
        </p:nvSpPr>
        <p:spPr>
          <a:xfrm>
            <a:off x="449989" y="2288117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A5F77C-226E-B7EE-3554-9D0A414F0323}"/>
              </a:ext>
            </a:extLst>
          </p:cNvPr>
          <p:cNvSpPr txBox="1"/>
          <p:nvPr/>
        </p:nvSpPr>
        <p:spPr>
          <a:xfrm>
            <a:off x="449989" y="2763605"/>
            <a:ext cx="481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扇形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5A06F1B-AA66-6F04-3B2D-D70EE31E2C79}"/>
                  </a:ext>
                </a:extLst>
              </p:cNvPr>
              <p:cNvSpPr txBox="1"/>
              <p:nvPr/>
            </p:nvSpPr>
            <p:spPr>
              <a:xfrm>
                <a:off x="449989" y="3147510"/>
                <a:ext cx="3141663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5A06F1B-AA66-6F04-3B2D-D70EE31E2C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7510"/>
                <a:ext cx="3141663" cy="835673"/>
              </a:xfrm>
              <a:prstGeom prst="rect">
                <a:avLst/>
              </a:prstGeom>
              <a:blipFill>
                <a:blip r:embed="rId3"/>
                <a:stretch>
                  <a:fillRect l="-3107" b="-2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439FB01-4BD4-21A7-0AD7-C21D9FB19639}"/>
              </a:ext>
            </a:extLst>
          </p:cNvPr>
          <p:cNvSpPr txBox="1"/>
          <p:nvPr/>
        </p:nvSpPr>
        <p:spPr>
          <a:xfrm>
            <a:off x="449989" y="3889571"/>
            <a:ext cx="309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19281B-AA46-46D2-F8CF-467683168359}"/>
              </a:ext>
            </a:extLst>
          </p:cNvPr>
          <p:cNvSpPr txBox="1"/>
          <p:nvPr/>
        </p:nvSpPr>
        <p:spPr>
          <a:xfrm>
            <a:off x="449989" y="4456642"/>
            <a:ext cx="6522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加工材料剩余部分的面积为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794" title="H_129.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8678" y="2745243"/>
            <a:ext cx="4573440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7" name="yt_shape_137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若一个圆锥的底面半径为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其侧面展开图的圆心角为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69ed,isEnd"/>
              </a:rPr>
              <a:t>则圆锥的母线长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28" name="yt_shape_13728"/>
              <p:cNvSpPr txBox="1"/>
              <p:nvPr/>
            </p:nvSpPr>
            <p:spPr>
              <a:xfrm>
                <a:off x="540119" y="1859435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在扇形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半径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的夹角为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c23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若扇形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恰好是一个圆锥的侧面展开图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则该圆锥的底面半径为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728" name="yt_shape_13728" descr="{&quot;rangeId&quot;: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435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1911" r="-1262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30" name="yt_shape_13730"/>
              <p:cNvSpPr txBox="1"/>
              <p:nvPr/>
            </p:nvSpPr>
            <p:spPr>
              <a:xfrm>
                <a:off x="540000" y="2864138"/>
                <a:ext cx="918521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730" name="yt_shape_137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4138"/>
                <a:ext cx="918521" cy="640240"/>
              </a:xfrm>
              <a:prstGeom prst="rect">
                <a:avLst/>
              </a:prstGeom>
              <a:blipFill>
                <a:blip r:embed="rId3"/>
                <a:stretch>
                  <a:fillRect l="-667" r="-2000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35" name="yt_shape_13735"/>
          <p:cNvSpPr txBox="1"/>
          <p:nvPr/>
        </p:nvSpPr>
        <p:spPr>
          <a:xfrm>
            <a:off x="540000" y="548096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32" name="yt_shape_13732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3003" y="3707530"/>
            <a:ext cx="1465992" cy="1723023"/>
            <a:chOff x="0" y="0"/>
            <a:chExt cx="1465992" cy="1723023"/>
          </a:xfrm>
        </p:grpSpPr>
        <p:pic>
          <p:nvPicPr>
            <p:cNvPr id="2" name="yt_image_1373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65992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34" name="yt_shape_13734"/>
            <p:cNvSpPr txBox="1"/>
            <p:nvPr/>
          </p:nvSpPr>
          <p:spPr>
            <a:xfrm>
              <a:off x="199715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1ADC12-7A66-3CD2-5C80-4F7B807B376B}"/>
              </a:ext>
            </a:extLst>
          </p:cNvPr>
          <p:cNvSpPr txBox="1"/>
          <p:nvPr/>
        </p:nvSpPr>
        <p:spPr>
          <a:xfrm>
            <a:off x="1059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4C2A95-9D49-1DEA-EE5A-E67B28633CBE}"/>
                  </a:ext>
                </a:extLst>
              </p:cNvPr>
              <p:cNvSpPr txBox="1"/>
              <p:nvPr/>
            </p:nvSpPr>
            <p:spPr>
              <a:xfrm>
                <a:off x="797422" y="2636912"/>
                <a:ext cx="661099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4C2A95-9D49-1DEA-EE5A-E67B28633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422" y="2636912"/>
                <a:ext cx="661099" cy="7276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6" name="yt_shape_1373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已知圆锥的母线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底面半径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73abd"/>
              </a:rPr>
              <a:t>求圆锥的侧面展开图的扇形的圆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37" name="yt_image_13737" title="H_146.8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387484"/>
            <a:ext cx="146604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39" name="yt_shape_13739"/>
              <p:cNvSpPr txBox="1"/>
              <p:nvPr/>
            </p:nvSpPr>
            <p:spPr>
              <a:xfrm>
                <a:off x="540119" y="1872492"/>
                <a:ext cx="3124253" cy="2675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解：设圆心角为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即扇形的圆心角为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120°.</a:t>
                </a:r>
              </a:p>
            </p:txBody>
          </p:sp>
        </mc:Choice>
        <mc:Fallback>
          <p:sp>
            <p:nvSpPr>
              <p:cNvPr id="13739" name="yt_shape_137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2492"/>
                <a:ext cx="3124253" cy="2675156"/>
              </a:xfrm>
              <a:prstGeom prst="rect">
                <a:avLst/>
              </a:prstGeom>
              <a:blipFill>
                <a:blip r:embed="rId3"/>
                <a:stretch>
                  <a:fillRect l="-6055" t="-1822" r="-4883" b="-6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94099A-ECAA-731B-14A8-5FD3C9297B7D}"/>
              </a:ext>
            </a:extLst>
          </p:cNvPr>
          <p:cNvSpPr txBox="1"/>
          <p:nvPr/>
        </p:nvSpPr>
        <p:spPr>
          <a:xfrm>
            <a:off x="450108" y="1825686"/>
            <a:ext cx="2988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解：设圆心角为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0EAE0C-3D05-740A-AA22-516A0382CE68}"/>
                  </a:ext>
                </a:extLst>
              </p:cNvPr>
              <p:cNvSpPr txBox="1"/>
              <p:nvPr/>
            </p:nvSpPr>
            <p:spPr>
              <a:xfrm>
                <a:off x="450108" y="2301174"/>
                <a:ext cx="2969324" cy="7305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0EAE0C-3D05-740A-AA22-516A0382C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01174"/>
                <a:ext cx="2969324" cy="730581"/>
              </a:xfrm>
              <a:prstGeom prst="rect">
                <a:avLst/>
              </a:prstGeom>
              <a:blipFill>
                <a:blip r:embed="rId4"/>
                <a:stretch>
                  <a:fillRect l="-3285" r="-3080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DDD16B-255D-D3A5-FC32-C3036A84DA6C}"/>
                  </a:ext>
                </a:extLst>
              </p:cNvPr>
              <p:cNvSpPr txBox="1"/>
              <p:nvPr/>
            </p:nvSpPr>
            <p:spPr>
              <a:xfrm>
                <a:off x="450108" y="2938143"/>
                <a:ext cx="2339086" cy="7305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DDD16B-255D-D3A5-FC32-C3036A84D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38143"/>
                <a:ext cx="2339086" cy="730580"/>
              </a:xfrm>
              <a:prstGeom prst="rect">
                <a:avLst/>
              </a:prstGeom>
              <a:blipFill>
                <a:blip r:embed="rId5"/>
                <a:stretch>
                  <a:fillRect l="-4167" r="-3906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388361B-501E-A065-B6D4-F0D40A324D64}"/>
              </a:ext>
            </a:extLst>
          </p:cNvPr>
          <p:cNvSpPr txBox="1"/>
          <p:nvPr/>
        </p:nvSpPr>
        <p:spPr>
          <a:xfrm>
            <a:off x="450108" y="3575111"/>
            <a:ext cx="1570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C55C4C-75AB-7740-8B7B-9D400BB5D907}"/>
              </a:ext>
            </a:extLst>
          </p:cNvPr>
          <p:cNvSpPr txBox="1"/>
          <p:nvPr/>
        </p:nvSpPr>
        <p:spPr>
          <a:xfrm>
            <a:off x="450108" y="4050599"/>
            <a:ext cx="3274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即扇形的圆心角为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1" name="yt_shape_13741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圆锥的侧面积和全面积的计算</a:t>
            </a:r>
          </a:p>
        </p:txBody>
      </p:sp>
      <p:sp>
        <p:nvSpPr>
          <p:cNvPr id="13742" name="yt_shape_1374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德阳市中考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一个圆锥的底面直径是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母线长是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570b"/>
              </a:rPr>
              <a:t>则圆锥侧面展开图的面积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43" name="yt_table_137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527602"/>
              </p:ext>
            </p:extLst>
          </p:nvPr>
        </p:nvGraphicFramePr>
        <p:xfrm>
          <a:off x="540047" y="2348869"/>
          <a:ext cx="8425816" cy="475488"/>
        </p:xfrm>
        <a:graphic>
          <a:graphicData uri="http://schemas.openxmlformats.org/drawingml/2006/table">
            <a:tbl>
              <a:tblPr/>
              <a:tblGrid>
                <a:gridCol w="2348230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330768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2330768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sp>
        <p:nvSpPr>
          <p:cNvPr id="13745" name="yt_shape_13745"/>
          <p:cNvSpPr txBox="1"/>
          <p:nvPr/>
        </p:nvSpPr>
        <p:spPr>
          <a:xfrm>
            <a:off x="540000" y="2875040"/>
            <a:ext cx="10054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已知圆锥底面圆的半径为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则该圆锥的全面积为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46" name="yt_table_137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319254"/>
              </p:ext>
            </p:extLst>
          </p:nvPr>
        </p:nvGraphicFramePr>
        <p:xfrm>
          <a:off x="540047" y="3354343"/>
          <a:ext cx="8273416" cy="475488"/>
        </p:xfrm>
        <a:graphic>
          <a:graphicData uri="http://schemas.openxmlformats.org/drawingml/2006/table">
            <a:tbl>
              <a:tblPr/>
              <a:tblGrid>
                <a:gridCol w="234823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2330768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330768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48" name="yt_shape_13748"/>
              <p:cNvSpPr txBox="1"/>
              <p:nvPr/>
            </p:nvSpPr>
            <p:spPr>
              <a:xfrm>
                <a:off x="540119" y="3880514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已知圆锥的高为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高所在的直线与母线的夹角为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5b980,isEnd"/>
                  </a:rPr>
                  <a:t>则圆锥的侧面积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748" name="yt_shape_137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80514"/>
                <a:ext cx="11492915" cy="953915"/>
              </a:xfrm>
              <a:prstGeom prst="rect">
                <a:avLst/>
              </a:prstGeom>
              <a:blipFill>
                <a:blip r:embed="rId2"/>
                <a:stretch>
                  <a:fillRect l="-164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50" name="yt_image_13750" title="H_105.7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7017" y="4872010"/>
            <a:ext cx="1487406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017952" title="H_26.259764">
            <a:extLst>
              <a:ext uri="{FF2B5EF4-FFF2-40B4-BE49-F238E27FC236}">
                <a16:creationId xmlns:a16="http://schemas.microsoft.com/office/drawing/2014/main" id="{B77A8F8F-343B-4909-0E7D-3C9251254C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0B56DF-9C3C-83A1-EDC2-F10C69D7CD34}"/>
              </a:ext>
            </a:extLst>
          </p:cNvPr>
          <p:cNvSpPr txBox="1"/>
          <p:nvPr/>
        </p:nvSpPr>
        <p:spPr>
          <a:xfrm>
            <a:off x="13645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02A4EA-CBA6-5A6D-6BF4-7FCB07C4BBD7}"/>
              </a:ext>
            </a:extLst>
          </p:cNvPr>
          <p:cNvSpPr txBox="1"/>
          <p:nvPr/>
        </p:nvSpPr>
        <p:spPr>
          <a:xfrm>
            <a:off x="9593989" y="28282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18723F-2DE0-0FF3-F489-7392C43E6E48}"/>
              </a:ext>
            </a:extLst>
          </p:cNvPr>
          <p:cNvSpPr txBox="1"/>
          <p:nvPr/>
        </p:nvSpPr>
        <p:spPr>
          <a:xfrm>
            <a:off x="1059708" y="4354027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2" name="yt_shape_1375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一个圆锥的侧面展开图是半径为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则该圆锥的全面积是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一个几何体由圆锥和圆柱组成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其尺寸如图所示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b2a8,isEnd"/>
              </a:rPr>
              <a:t>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几何体的全面积是多少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754" name="yt_image_13754" title="H_124.3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087" y="2395185"/>
            <a:ext cx="1328196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56" name="yt_shape_13756"/>
              <p:cNvSpPr txBox="1"/>
              <p:nvPr/>
            </p:nvSpPr>
            <p:spPr>
              <a:xfrm>
                <a:off x="540000" y="3968803"/>
                <a:ext cx="6546664" cy="2608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解：圆锥的母线长是：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圆锥的侧面积是：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圆柱的侧面积是：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几何体的下底面面积是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所以该几何体的全面积为：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68π.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56" name="yt_shape_13756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8803"/>
                <a:ext cx="6546664" cy="2608856"/>
              </a:xfrm>
              <a:prstGeom prst="rect">
                <a:avLst/>
              </a:prstGeom>
              <a:blipFill>
                <a:blip r:embed="rId3"/>
                <a:stretch>
                  <a:fillRect l="-2886" t="-234" r="-1769" b="-6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61BFDE-CB9B-B032-A6B9-091AB7D129AB}"/>
              </a:ext>
            </a:extLst>
          </p:cNvPr>
          <p:cNvSpPr txBox="1"/>
          <p:nvPr/>
        </p:nvSpPr>
        <p:spPr>
          <a:xfrm>
            <a:off x="9441707" y="853194"/>
            <a:ext cx="943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B289CD-F883-7381-4D99-6C4D2C0B9E90}"/>
                  </a:ext>
                </a:extLst>
              </p:cNvPr>
              <p:cNvSpPr txBox="1"/>
              <p:nvPr/>
            </p:nvSpPr>
            <p:spPr>
              <a:xfrm>
                <a:off x="449989" y="3921997"/>
                <a:ext cx="520928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解：圆锥的母线长是：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0, 'mathAnswerShape': 1}">
                <a:extLst>
                  <a:ext uri="{FF2B5EF4-FFF2-40B4-BE49-F238E27FC236}">
                    <a16:creationId xmlns:a16="http://schemas.microsoft.com/office/drawing/2014/main" id="{F5B289CD-F883-7381-4D99-6C4D2C0B9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1997"/>
                <a:ext cx="5209286" cy="630441"/>
              </a:xfrm>
              <a:prstGeom prst="rect">
                <a:avLst/>
              </a:prstGeom>
              <a:blipFill>
                <a:blip r:embed="rId4"/>
                <a:stretch>
                  <a:fillRect l="-1874" r="-1874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808196-B0AC-C6A7-372D-3A37BF3F80FD}"/>
                  </a:ext>
                </a:extLst>
              </p:cNvPr>
              <p:cNvSpPr txBox="1"/>
              <p:nvPr/>
            </p:nvSpPr>
            <p:spPr>
              <a:xfrm>
                <a:off x="449989" y="4458826"/>
                <a:ext cx="4979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圆锥的侧面积是：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0, 'mathAnswerShape': 1}">
                <a:extLst>
                  <a:ext uri="{FF2B5EF4-FFF2-40B4-BE49-F238E27FC236}">
                    <a16:creationId xmlns:a16="http://schemas.microsoft.com/office/drawing/2014/main" id="{43808196-B0AC-C6A7-372D-3A37BF3F80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8826"/>
                <a:ext cx="4979098" cy="765061"/>
              </a:xfrm>
              <a:prstGeom prst="rect">
                <a:avLst/>
              </a:prstGeom>
              <a:blipFill>
                <a:blip r:embed="rId5"/>
                <a:stretch>
                  <a:fillRect l="-1958" r="-183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82F1C94-B262-F3C1-A91D-9EDDDA5FBC2D}"/>
              </a:ext>
            </a:extLst>
          </p:cNvPr>
          <p:cNvSpPr txBox="1"/>
          <p:nvPr/>
        </p:nvSpPr>
        <p:spPr>
          <a:xfrm>
            <a:off x="449989" y="5130275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圆柱的侧面积是：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4A3C9A-C2D0-D078-F8C8-9B0BBC00D14F}"/>
              </a:ext>
            </a:extLst>
          </p:cNvPr>
          <p:cNvSpPr txBox="1"/>
          <p:nvPr/>
        </p:nvSpPr>
        <p:spPr>
          <a:xfrm>
            <a:off x="449989" y="5605763"/>
            <a:ext cx="500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几何体的下底面面积是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B19DA0-C5C2-5652-8E4E-B35502A8B9FE}"/>
              </a:ext>
            </a:extLst>
          </p:cNvPr>
          <p:cNvSpPr txBox="1"/>
          <p:nvPr/>
        </p:nvSpPr>
        <p:spPr>
          <a:xfrm>
            <a:off x="449989" y="6081251"/>
            <a:ext cx="6663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所以该几何体的全面积为：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68π.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2" name="yt_shape_13762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考虑不全面导致漏解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A986FC-EFE6-F11D-E2BF-0FE8F5964E65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考虑不全面导致漏解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3" name="yt_shape_13763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已知一个圆柱的侧面展开图为如图矩形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0eeb,isEnd"/>
              </a:rPr>
              <a:t>则其底面圆的面积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764" name="yt_image_13764" title="H_78.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7355" y="1911369"/>
            <a:ext cx="1878444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6" name="yt_shape_13766"/>
          <p:cNvSpPr txBox="1"/>
          <p:nvPr/>
        </p:nvSpPr>
        <p:spPr>
          <a:xfrm>
            <a:off x="540120" y="30602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25df,isEnd"/>
              </a:rPr>
              <a:t>以其中一条直角边所在直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线为轴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则该圆锥的侧面积为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D002EA-817E-5DCE-365E-100FC5A564C2}"/>
              </a:ext>
            </a:extLst>
          </p:cNvPr>
          <p:cNvSpPr txBox="1"/>
          <p:nvPr/>
        </p:nvSpPr>
        <p:spPr>
          <a:xfrm>
            <a:off x="1059709" y="1328682"/>
            <a:ext cx="1250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AF5F79-6E42-96EE-8100-BADBAC104875}"/>
              </a:ext>
            </a:extLst>
          </p:cNvPr>
          <p:cNvSpPr txBox="1"/>
          <p:nvPr/>
        </p:nvSpPr>
        <p:spPr>
          <a:xfrm>
            <a:off x="9502033" y="3488888"/>
            <a:ext cx="1707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8" name="yt_shape_137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67" name="yt_image_1376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70" name="yt_shape_13770"/>
              <p:cNvSpPr txBox="1"/>
              <p:nvPr/>
            </p:nvSpPr>
            <p:spPr>
              <a:xfrm>
                <a:off x="540119" y="1482165"/>
                <a:ext cx="11492915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为直径的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ae32"/>
                  </a:rPr>
                  <a:t>长为半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得到扇形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剪下扇形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围成一个圆锥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a2d9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则这个圆锥底面圆的半径是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770" name="yt_shape_1377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425840"/>
              </a:xfrm>
              <a:prstGeom prst="rect">
                <a:avLst/>
              </a:prstGeom>
              <a:blipFill>
                <a:blip r:embed="rId3"/>
                <a:stretch>
                  <a:fillRect l="-1645" t="-341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75" name="yt_table_13775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709540"/>
                  </p:ext>
                </p:extLst>
              </p:nvPr>
            </p:nvGraphicFramePr>
            <p:xfrm>
              <a:off x="540047" y="2958793"/>
              <a:ext cx="7546595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775" name="yt_table_13775_skip" descr="{&quot;rangeId&quot;:14,&quot;type&quot;:&quot;Option&quot;,&quot;drawing&quot;:[&quot;yt_shape_13772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709540"/>
                  </p:ext>
                </p:extLst>
              </p:nvPr>
            </p:nvGraphicFramePr>
            <p:xfrm>
              <a:off x="540047" y="2958793"/>
              <a:ext cx="7546595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7545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7798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9508" r="-5901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7361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772" name="yt_shape_13772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1574" y="2958793"/>
            <a:ext cx="1608264" cy="1673874"/>
            <a:chOff x="0" y="0"/>
            <a:chExt cx="1608264" cy="1673874"/>
          </a:xfrm>
        </p:grpSpPr>
        <p:pic>
          <p:nvPicPr>
            <p:cNvPr id="2" name="yt_image_1377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608264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74" name="yt_shape_13774"/>
            <p:cNvSpPr txBox="1"/>
            <p:nvPr/>
          </p:nvSpPr>
          <p:spPr>
            <a:xfrm>
              <a:off x="194668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47CBB0B-30DD-D44B-6F36-06158CC7D7FA}"/>
              </a:ext>
            </a:extLst>
          </p:cNvPr>
          <p:cNvSpPr txBox="1"/>
          <p:nvPr/>
        </p:nvSpPr>
        <p:spPr>
          <a:xfrm>
            <a:off x="7616210" y="2386335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6" name="yt_shape_1377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是山东舰徽的构图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采用航母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度破浪而出的角度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877a,isEnd"/>
              </a:rPr>
              <a:t>展现山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东舰作为中国首艘国产航母横空出世的气势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1af77,isEnd"/>
              </a:rPr>
              <a:t>将舰徽中第一条波浪抽象成几何图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则是一条长为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若该弧所在的扇形是高为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的圆锥侧面展开图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8146,isEnd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则该圆锥的母线长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780" name="yt_shape_13780"/>
          <p:cNvSpPr txBox="1"/>
          <p:nvPr/>
        </p:nvSpPr>
        <p:spPr>
          <a:xfrm>
            <a:off x="540000" y="555798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77" name="yt_shape_13777" title="H_199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63866" y="2972062"/>
            <a:ext cx="3264267" cy="2535696"/>
            <a:chOff x="0" y="0"/>
            <a:chExt cx="3264267" cy="2535696"/>
          </a:xfrm>
        </p:grpSpPr>
        <p:pic>
          <p:nvPicPr>
            <p:cNvPr id="2" name="yt_image_1377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64267" cy="2139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79" name="yt_shape_13779"/>
            <p:cNvSpPr txBox="1"/>
            <p:nvPr/>
          </p:nvSpPr>
          <p:spPr>
            <a:xfrm>
              <a:off x="1022669" y="21756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052F60C-28D7-02A5-61B3-4275E30264BF}"/>
              </a:ext>
            </a:extLst>
          </p:cNvPr>
          <p:cNvSpPr txBox="1"/>
          <p:nvPr/>
        </p:nvSpPr>
        <p:spPr>
          <a:xfrm>
            <a:off x="4879233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1103</Words>
  <Application>Microsoft Office PowerPoint</Application>
  <PresentationFormat>宽屏</PresentationFormat>
  <Paragraphs>130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6" baseType="lpstr">
      <vt:lpstr>,isEnd</vt:lpstr>
      <vt:lpstr>_⨹_1_0c234</vt:lpstr>
      <vt:lpstr>_⨹_1_1b2a8,isEnd</vt:lpstr>
      <vt:lpstr>_⨹_1_4f0ec</vt:lpstr>
      <vt:lpstr>_⨹_1_64d0c</vt:lpstr>
      <vt:lpstr>_⨹_1_7a076</vt:lpstr>
      <vt:lpstr>_⨹_1_8a2d9</vt:lpstr>
      <vt:lpstr>_⨹_1_fe464</vt:lpstr>
      <vt:lpstr>_⨹_11_0570b</vt:lpstr>
      <vt:lpstr>_⨹_11_d25df,isEnd</vt:lpstr>
      <vt:lpstr>_⨹_14_73abd</vt:lpstr>
      <vt:lpstr>_⨹_15_1af77,isEnd</vt:lpstr>
      <vt:lpstr>_⨹_2_c0502</vt:lpstr>
      <vt:lpstr>_⨹_2_d8146,isEnd</vt:lpstr>
      <vt:lpstr>_⨹_3_3877a,isEnd</vt:lpstr>
      <vt:lpstr>_⨹_3_7ae32</vt:lpstr>
      <vt:lpstr>_⨹_34_f254b</vt:lpstr>
      <vt:lpstr>_⨹_7_5b980,isEnd</vt:lpstr>
      <vt:lpstr>_⨹_7_b69ed,isEnd</vt:lpstr>
      <vt:lpstr>_⨹_8_40eeb,isEnd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2024-04-28T08:16:43Z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