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17" r:id="rId6"/>
    <p:sldId id="307" r:id="rId7"/>
    <p:sldId id="318" r:id="rId8"/>
    <p:sldId id="308" r:id="rId9"/>
    <p:sldId id="310" r:id="rId10"/>
    <p:sldId id="313" r:id="rId11"/>
    <p:sldId id="315" r:id="rId12"/>
    <p:sldId id="320" r:id="rId13"/>
    <p:sldId id="321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08" autoAdjust="0"/>
    <p:restoredTop sz="94660"/>
  </p:normalViewPr>
  <p:slideViewPr>
    <p:cSldViewPr showGuides="1">
      <p:cViewPr varScale="1">
        <p:scale>
          <a:sx n="64" d="100"/>
          <a:sy n="64" d="100"/>
        </p:scale>
        <p:origin x="48" y="3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52" name="yt_image_11652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54" name="yt_shape_11654"/>
          <p:cNvSpPr txBox="1"/>
          <p:nvPr/>
        </p:nvSpPr>
        <p:spPr>
          <a:xfrm>
            <a:off x="540000" y="1482165"/>
            <a:ext cx="458298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销售中的最大利润问题</a:t>
            </a:r>
          </a:p>
        </p:txBody>
      </p:sp>
      <p:sp>
        <p:nvSpPr>
          <p:cNvPr id="11655" name="yt_shape_11655"/>
          <p:cNvSpPr txBox="1"/>
          <p:nvPr/>
        </p:nvSpPr>
        <p:spPr>
          <a:xfrm>
            <a:off x="540119" y="197159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某鞋帽专卖店销售一种绒帽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若这种帽子每天获利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与销售单价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1d58"/>
              </a:rPr>
              <a:t>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足关系式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70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要想获得最大利润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则销售单价为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656" name="yt_table_1165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4976268"/>
              </p:ext>
            </p:extLst>
          </p:nvPr>
        </p:nvGraphicFramePr>
        <p:xfrm>
          <a:off x="540047" y="2931034"/>
          <a:ext cx="9029066" cy="475488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219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220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221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22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30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40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2"/>
                  </a:ext>
                </a:extLst>
              </a:tr>
            </a:tbl>
          </a:graphicData>
        </a:graphic>
      </p:graphicFrame>
      <p:pic>
        <p:nvPicPr>
          <p:cNvPr id="3" name="yt_shape_1714121765599" title="H_26.259764">
            <a:extLst>
              <a:ext uri="{FF2B5EF4-FFF2-40B4-BE49-F238E27FC236}">
                <a16:creationId xmlns:a16="http://schemas.microsoft.com/office/drawing/2014/main" id="{895782B1-F0CD-50FA-2CD6-BF594DB2132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DF1AE0C-5954-18A1-E259-5780A814E8B5}"/>
              </a:ext>
            </a:extLst>
          </p:cNvPr>
          <p:cNvSpPr txBox="1"/>
          <p:nvPr/>
        </p:nvSpPr>
        <p:spPr>
          <a:xfrm>
            <a:off x="9881446" y="2400281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98" name="yt_shape_11698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697" name="yt_image_11697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700" name="yt_shape_11700"/>
              <p:cNvSpPr txBox="1"/>
              <p:nvPr/>
            </p:nvSpPr>
            <p:spPr>
              <a:xfrm>
                <a:off x="540119" y="1431377"/>
                <a:ext cx="11492915" cy="539211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十堰市中考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端午节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吃粽子是中国传统习俗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端午节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来临前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34437,isEnd"/>
                  </a:rPr>
                  <a:t>某超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市购进一种品牌粽子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每盒进价是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并规定每盒售价不得少于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8d3c0,isEnd"/>
                  </a:rPr>
                  <a:t>日销售量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不低于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350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盒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根据以往销售经验发现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当每盒售价定为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日销售量为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3_2d21a,isEnd"/>
                  </a:rPr>
                  <a:t>500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盒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每盒售价每提高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日销售量减少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盒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设每盒售价为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日销售量为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盒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 smtClean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,isEnd"/>
                  </a:rPr>
                  <a:t>由题意，得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15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W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[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500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]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1400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40000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9000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≥350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≥50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,isEnd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sym typeface=",isEnd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&amp;500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10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（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50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）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≥350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  <a:sym typeface=",isEnd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≥50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  <a:sym typeface=",isEnd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  <a:sym typeface=",isEnd"/>
                </a:endParaRPr>
              </a:p>
            </p:txBody>
          </p:sp>
        </mc:Choice>
        <mc:Fallback>
          <p:sp>
            <p:nvSpPr>
              <p:cNvPr id="11700" name="yt_shape_1170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31377"/>
                <a:ext cx="11492915" cy="5392117"/>
              </a:xfrm>
              <a:prstGeom prst="rect">
                <a:avLst/>
              </a:prstGeom>
              <a:blipFill>
                <a:blip r:embed="rId3"/>
                <a:stretch>
                  <a:fillRect l="-1645" t="-10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537E943-D58F-BE39-981C-219235F90DC4}"/>
              </a:ext>
            </a:extLst>
          </p:cNvPr>
          <p:cNvSpPr txBox="1"/>
          <p:nvPr/>
        </p:nvSpPr>
        <p:spPr>
          <a:xfrm>
            <a:off x="3823546" y="3286523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05" name="yt_shape_11705"/>
          <p:cNvSpPr txBox="1"/>
          <p:nvPr/>
        </p:nvSpPr>
        <p:spPr>
          <a:xfrm>
            <a:off x="467992" y="1384091"/>
            <a:ext cx="9970678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65.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最大，最大值为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8750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当每盒售价定为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元时，日销售利润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最大，最大利润是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8750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55F34DD-6B5D-0DA8-E3D4-916C96FC12E2}"/>
              </a:ext>
            </a:extLst>
          </p:cNvPr>
          <p:cNvSpPr txBox="1"/>
          <p:nvPr/>
        </p:nvSpPr>
        <p:spPr>
          <a:xfrm>
            <a:off x="467992" y="4000702"/>
            <a:ext cx="2315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65.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375EC32-FD52-B0A9-DB5E-D5FAAFDC010F}"/>
              </a:ext>
            </a:extLst>
          </p:cNvPr>
          <p:cNvSpPr txBox="1"/>
          <p:nvPr/>
        </p:nvSpPr>
        <p:spPr>
          <a:xfrm>
            <a:off x="467992" y="4476190"/>
            <a:ext cx="185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4D3288C-F499-0053-A6E6-A1E6E198FCF2}"/>
              </a:ext>
            </a:extLst>
          </p:cNvPr>
          <p:cNvSpPr txBox="1"/>
          <p:nvPr/>
        </p:nvSpPr>
        <p:spPr>
          <a:xfrm>
            <a:off x="467992" y="4951678"/>
            <a:ext cx="5636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最大，最大值为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8750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7E6FB2E-8058-6783-B3A8-825204EB8615}"/>
              </a:ext>
            </a:extLst>
          </p:cNvPr>
          <p:cNvSpPr txBox="1"/>
          <p:nvPr/>
        </p:nvSpPr>
        <p:spPr>
          <a:xfrm>
            <a:off x="467992" y="5427166"/>
            <a:ext cx="100543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当每盒售价定为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元时，日销售利润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最大，最大利润是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8750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1344" y="836712"/>
            <a:ext cx="12457384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当每盒售价定为多少元时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日销售利润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W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最大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？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最大利润是多少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？</a:t>
            </a:r>
            <a:endParaRPr lang="zh-CN" altLang="zh-CN" sz="2400" dirty="0">
              <a:solidFill>
                <a:srgbClr val="000000"/>
              </a:solidFill>
              <a:latin typeface="宋体" pitchFamily="24"/>
              <a:ea typeface="宋体" pitchFamily="24"/>
              <a:sym typeface=",isEnd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550FB64-0E4A-B7EB-4D80-D7DB20DD83A0}"/>
              </a:ext>
            </a:extLst>
          </p:cNvPr>
          <p:cNvSpPr txBox="1"/>
          <p:nvPr/>
        </p:nvSpPr>
        <p:spPr>
          <a:xfrm>
            <a:off x="467992" y="1430178"/>
            <a:ext cx="307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由题意，得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93DB7AB-FA74-BDE2-0DB2-0A22AECBC3BF}"/>
              </a:ext>
            </a:extLst>
          </p:cNvPr>
          <p:cNvSpPr txBox="1"/>
          <p:nvPr/>
        </p:nvSpPr>
        <p:spPr>
          <a:xfrm>
            <a:off x="515617" y="1905667"/>
            <a:ext cx="69571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[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990158B-C221-7E20-8AC9-0CB691E46081}"/>
              </a:ext>
            </a:extLst>
          </p:cNvPr>
          <p:cNvSpPr txBox="1"/>
          <p:nvPr/>
        </p:nvSpPr>
        <p:spPr>
          <a:xfrm>
            <a:off x="467992" y="2381154"/>
            <a:ext cx="7274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1400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42405514-A82D-0316-E64A-F0A00B1D0BC5}"/>
                  </a:ext>
                </a:extLst>
              </p:cNvPr>
              <p:cNvSpPr txBox="1"/>
              <p:nvPr/>
            </p:nvSpPr>
            <p:spPr>
              <a:xfrm>
                <a:off x="467992" y="2856642"/>
                <a:ext cx="6670484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≥350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≥50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即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&amp;500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50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≥350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≥50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42405514-A82D-0316-E64A-F0A00B1D0B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992" y="2856642"/>
                <a:ext cx="6670484" cy="1154189"/>
              </a:xfrm>
              <a:prstGeom prst="rect">
                <a:avLst/>
              </a:prstGeom>
              <a:blipFill>
                <a:blip r:embed="rId2"/>
                <a:stretch>
                  <a:fillRect l="-14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06" name="yt_shape_11706"/>
          <p:cNvSpPr txBox="1"/>
          <p:nvPr/>
        </p:nvSpPr>
        <p:spPr>
          <a:xfrm>
            <a:off x="551384" y="651954"/>
            <a:ext cx="11492915" cy="619009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小强说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当日销售利润最大时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日销售额不是最大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小红说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f549d"/>
              </a:rPr>
              <a:t>当日销售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利润不低于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每盒售价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的范围为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3bfa5"/>
              </a:rPr>
              <a:t>你认为他们的说法正确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若正确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请说明理由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若不正确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请直接写出正确的结论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4_77060"/>
              </a:rPr>
              <a:t>小强的说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法正确，小红的说法不正确，理由如下：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设日销售额为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元，则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[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]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1000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25000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最大，最大值为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25000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当日销售利润最大时，日销售额不是最大，即小强的说法正确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8000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8000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，解得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抛物线开口向下，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80.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当日销售利润不低于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8000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元时，每盒售价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的范围为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65.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故小红的说法不正确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D4E9CF6-C9A4-D4B4-22AE-C204DF9DDB17}"/>
              </a:ext>
            </a:extLst>
          </p:cNvPr>
          <p:cNvSpPr txBox="1"/>
          <p:nvPr/>
        </p:nvSpPr>
        <p:spPr>
          <a:xfrm>
            <a:off x="481384" y="1977739"/>
            <a:ext cx="2847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4_77060"/>
              </a:rPr>
              <a:t>小强的说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577DC39-4D7A-4C01-CBFD-2813614EA070}"/>
              </a:ext>
            </a:extLst>
          </p:cNvPr>
          <p:cNvSpPr txBox="1"/>
          <p:nvPr/>
        </p:nvSpPr>
        <p:spPr>
          <a:xfrm>
            <a:off x="3071664" y="1970462"/>
            <a:ext cx="57426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marR="0" lvl="0" defTabSz="914400" eaLnBrk="1" fontAlgn="auto" latinLnBrk="0" hangingPunct="0">
              <a:lnSpc>
                <a:spcPct val="129999"/>
              </a:lnSpc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法正确，小红的说法不正确，理由如下：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FFD5796-CCD9-581D-25AE-09A9F1F84D88}"/>
              </a:ext>
            </a:extLst>
          </p:cNvPr>
          <p:cNvSpPr txBox="1"/>
          <p:nvPr/>
        </p:nvSpPr>
        <p:spPr>
          <a:xfrm>
            <a:off x="461373" y="2507100"/>
            <a:ext cx="3153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设日销售额为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元，则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23CB166-AD8D-8BD4-7773-1A0DB9C1418E}"/>
              </a:ext>
            </a:extLst>
          </p:cNvPr>
          <p:cNvSpPr txBox="1"/>
          <p:nvPr/>
        </p:nvSpPr>
        <p:spPr>
          <a:xfrm>
            <a:off x="508998" y="2982588"/>
            <a:ext cx="97971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[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]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20C77A9-B9F2-C42A-0F78-2614A77E2205}"/>
              </a:ext>
            </a:extLst>
          </p:cNvPr>
          <p:cNvSpPr txBox="1"/>
          <p:nvPr/>
        </p:nvSpPr>
        <p:spPr>
          <a:xfrm>
            <a:off x="461373" y="3458076"/>
            <a:ext cx="185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57796AA-A395-6B91-0F95-2DA75C6ABD43}"/>
              </a:ext>
            </a:extLst>
          </p:cNvPr>
          <p:cNvSpPr txBox="1"/>
          <p:nvPr/>
        </p:nvSpPr>
        <p:spPr>
          <a:xfrm>
            <a:off x="461373" y="3933564"/>
            <a:ext cx="5669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最大，最大值为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E698A2F-C9D5-BBD3-F40A-8687A1EF01F7}"/>
              </a:ext>
            </a:extLst>
          </p:cNvPr>
          <p:cNvSpPr txBox="1"/>
          <p:nvPr/>
        </p:nvSpPr>
        <p:spPr>
          <a:xfrm>
            <a:off x="461373" y="4409052"/>
            <a:ext cx="8790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当日销售利润最大时，日销售额不是最大，即小强的说法正确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39A9950-2D40-DB6A-C0C3-9DCF13851B6A}"/>
              </a:ext>
            </a:extLst>
          </p:cNvPr>
          <p:cNvSpPr txBox="1"/>
          <p:nvPr/>
        </p:nvSpPr>
        <p:spPr>
          <a:xfrm>
            <a:off x="461373" y="4884540"/>
            <a:ext cx="9430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8850853-70E4-A612-A187-92F53B005730}"/>
              </a:ext>
            </a:extLst>
          </p:cNvPr>
          <p:cNvSpPr txBox="1"/>
          <p:nvPr/>
        </p:nvSpPr>
        <p:spPr>
          <a:xfrm>
            <a:off x="461373" y="5360028"/>
            <a:ext cx="68126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抛物线开口向下，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EEBC349-E633-5A8F-26D0-6CCC4B8826BD}"/>
              </a:ext>
            </a:extLst>
          </p:cNvPr>
          <p:cNvSpPr txBox="1"/>
          <p:nvPr/>
        </p:nvSpPr>
        <p:spPr>
          <a:xfrm>
            <a:off x="461373" y="5835516"/>
            <a:ext cx="89462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当日销售利润不低于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元时，每盒售价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的范围为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083438D-C2CB-60E3-C2EB-5E1C52AEFB4E}"/>
              </a:ext>
            </a:extLst>
          </p:cNvPr>
          <p:cNvSpPr txBox="1"/>
          <p:nvPr/>
        </p:nvSpPr>
        <p:spPr>
          <a:xfrm>
            <a:off x="461373" y="6311004"/>
            <a:ext cx="2999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故小红的说法不正确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58" name="yt_shape_11658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聊城市中考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某食品零售店新上架一款冷饮产品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每个成本为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98edf,isEnd"/>
              </a:rPr>
              <a:t>在销售过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程中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每天的销售量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与销售价格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的关系如图所示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bcdc3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其图象是线段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2_a6757,isEnd"/>
              </a:rPr>
              <a:t>则该食品零售店每天销售这款冷饮产品的最大利润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利润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总销售额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总成本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1659" name="yt_image_11659" title="H_128.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30570" y="3140968"/>
            <a:ext cx="2112012" cy="1634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F71F145-4869-BAD1-9340-7B5DDDE7F6BF}"/>
              </a:ext>
            </a:extLst>
          </p:cNvPr>
          <p:cNvSpPr txBox="1"/>
          <p:nvPr/>
        </p:nvSpPr>
        <p:spPr>
          <a:xfrm>
            <a:off x="1059708" y="2279658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121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661" name="yt_shape_11661"/>
              <p:cNvSpPr txBox="1"/>
              <p:nvPr/>
            </p:nvSpPr>
            <p:spPr>
              <a:xfrm>
                <a:off x="540119" y="900000"/>
                <a:ext cx="11492915" cy="302807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某体育用品店购进一批单价为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元的球服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如果按单价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元销售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e9584"/>
                  </a:rPr>
                  <a:t>那么一个月内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可售出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根据销售经验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提高销售单价会导致销量的减少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7_bbe4f"/>
                  </a:rPr>
                  <a:t>即销售单价每提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高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销售量相应减少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设销售单价为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销售量为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的函数关系式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并写出自变量取值范围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自变量的取值范围是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80.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661" name="yt_shape_11661" descr="{&quot;rangeId&quot;:19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028073"/>
              </a:xfrm>
              <a:prstGeom prst="rect">
                <a:avLst/>
              </a:prstGeom>
              <a:blipFill>
                <a:blip r:embed="rId2"/>
                <a:stretch>
                  <a:fillRect l="-1645" t="-1815" b="-54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BE4B2D5-FF55-4B2B-3DC2-6518C7BDDCFD}"/>
                  </a:ext>
                </a:extLst>
              </p:cNvPr>
              <p:cNvSpPr txBox="1"/>
              <p:nvPr/>
            </p:nvSpPr>
            <p:spPr>
              <a:xfrm>
                <a:off x="450108" y="2755146"/>
                <a:ext cx="5864542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9, 'hasSerialNum': 1}">
                <a:extLst>
                  <a:ext uri="{FF2B5EF4-FFF2-40B4-BE49-F238E27FC236}">
                    <a16:creationId xmlns:a16="http://schemas.microsoft.com/office/drawing/2014/main" id="{2BE4B2D5-FF55-4B2B-3DC2-6518C7BDDC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755146"/>
                <a:ext cx="5864542" cy="766077"/>
              </a:xfrm>
              <a:prstGeom prst="rect">
                <a:avLst/>
              </a:prstGeom>
              <a:blipFill>
                <a:blip r:embed="rId3"/>
                <a:stretch>
                  <a:fillRect l="-1663" r="-1559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0FA0FD51-3426-45F5-95BD-D7D454E8D837}"/>
              </a:ext>
            </a:extLst>
          </p:cNvPr>
          <p:cNvSpPr txBox="1"/>
          <p:nvPr/>
        </p:nvSpPr>
        <p:spPr>
          <a:xfrm>
            <a:off x="450108" y="3427611"/>
            <a:ext cx="44488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自变量的取值范围是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65" name="yt_shape_11665"/>
          <p:cNvSpPr txBox="1"/>
          <p:nvPr/>
        </p:nvSpPr>
        <p:spPr>
          <a:xfrm>
            <a:off x="540000" y="900000"/>
            <a:ext cx="10926068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当销售单价为多少元时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才能在一个月内获得最大利润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最大利润是多少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设一个月的利润为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4500.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有最大值，最大值是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4500.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答：当销售单价为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元时，才能在一个月内获得最大利润，最大利润是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4500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1A7368D-660B-9121-E466-D049025464DD}"/>
              </a:ext>
            </a:extLst>
          </p:cNvPr>
          <p:cNvSpPr txBox="1"/>
          <p:nvPr/>
        </p:nvSpPr>
        <p:spPr>
          <a:xfrm>
            <a:off x="449989" y="1328682"/>
            <a:ext cx="4898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设一个月的利润为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F1B32FA-D100-FB6B-6774-A81F1D6C4818}"/>
              </a:ext>
            </a:extLst>
          </p:cNvPr>
          <p:cNvSpPr txBox="1"/>
          <p:nvPr/>
        </p:nvSpPr>
        <p:spPr>
          <a:xfrm>
            <a:off x="449989" y="1804170"/>
            <a:ext cx="10548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4500.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90259E0-860A-D12E-B4CF-8727501D6E4D}"/>
              </a:ext>
            </a:extLst>
          </p:cNvPr>
          <p:cNvSpPr txBox="1"/>
          <p:nvPr/>
        </p:nvSpPr>
        <p:spPr>
          <a:xfrm>
            <a:off x="449989" y="2279658"/>
            <a:ext cx="3458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CCAF645-BD9C-C94D-6F84-9D14876C79EA}"/>
              </a:ext>
            </a:extLst>
          </p:cNvPr>
          <p:cNvSpPr txBox="1"/>
          <p:nvPr/>
        </p:nvSpPr>
        <p:spPr>
          <a:xfrm>
            <a:off x="449989" y="2755146"/>
            <a:ext cx="59665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有最大值，最大值是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4500.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09070D0-669A-87ED-48A7-A245BF41D4A5}"/>
              </a:ext>
            </a:extLst>
          </p:cNvPr>
          <p:cNvSpPr txBox="1"/>
          <p:nvPr/>
        </p:nvSpPr>
        <p:spPr>
          <a:xfrm>
            <a:off x="449989" y="3230634"/>
            <a:ext cx="10619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答：当销售单价为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元时，才能在一个月内获得最大利润，最大利润是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68" name="yt_shape_11668"/>
          <p:cNvSpPr txBox="1"/>
          <p:nvPr/>
        </p:nvSpPr>
        <p:spPr>
          <a:xfrm>
            <a:off x="540120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某科技公司销售高新科技产品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该产品成本为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销售单价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08c92"/>
              </a:rPr>
              <a:t>与销售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的关系如下表所示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1669" name="yt_table_11669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340796"/>
              </p:ext>
            </p:extLst>
          </p:nvPr>
        </p:nvGraphicFramePr>
        <p:xfrm>
          <a:off x="540000" y="2011799"/>
          <a:ext cx="11111998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7056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514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5142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514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万元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671" name="yt_shape_11671"/>
              <p:cNvSpPr txBox="1"/>
              <p:nvPr/>
            </p:nvSpPr>
            <p:spPr>
              <a:xfrm>
                <a:off x="540119" y="3415405"/>
                <a:ext cx="11492915" cy="293984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的函数关系式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由表可知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的一次函数，设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，将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_⨹_1_f242b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&amp;10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=90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的函数关系式为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90.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1671" name="yt_shape_11671" descr="{&quot;rangeId&quot;:13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415405"/>
                <a:ext cx="11492915" cy="2939844"/>
              </a:xfrm>
              <a:prstGeom prst="rect">
                <a:avLst/>
              </a:prstGeom>
              <a:blipFill>
                <a:blip r:embed="rId2"/>
                <a:stretch>
                  <a:fillRect l="-1645" t="-1656" b="-53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2830B6D-A08B-E80C-4F99-377AD9D43394}"/>
              </a:ext>
            </a:extLst>
          </p:cNvPr>
          <p:cNvSpPr txBox="1"/>
          <p:nvPr/>
        </p:nvSpPr>
        <p:spPr>
          <a:xfrm>
            <a:off x="450108" y="3844087"/>
            <a:ext cx="11236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由表可知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的一次函数，设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f242b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51019A6-51B7-D88C-3CE1-EE8EA2A6FFE5}"/>
              </a:ext>
            </a:extLst>
          </p:cNvPr>
          <p:cNvSpPr txBox="1"/>
          <p:nvPr/>
        </p:nvSpPr>
        <p:spPr>
          <a:xfrm>
            <a:off x="450108" y="4319575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4A18C7A-0180-E5E0-6B2F-04B33EBB9614}"/>
                  </a:ext>
                </a:extLst>
              </p:cNvPr>
              <p:cNvSpPr txBox="1"/>
              <p:nvPr/>
            </p:nvSpPr>
            <p:spPr>
              <a:xfrm>
                <a:off x="450108" y="4795064"/>
                <a:ext cx="4725860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=90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4" name="文本框 3" descr="{'rangeId': 13}">
                <a:extLst>
                  <a:ext uri="{FF2B5EF4-FFF2-40B4-BE49-F238E27FC236}">
                    <a16:creationId xmlns:a16="http://schemas.microsoft.com/office/drawing/2014/main" id="{94A18C7A-0180-E5E0-6B2F-04B33EBB961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795064"/>
                <a:ext cx="4725860" cy="1154189"/>
              </a:xfrm>
              <a:prstGeom prst="rect">
                <a:avLst/>
              </a:prstGeom>
              <a:blipFill>
                <a:blip r:embed="rId3"/>
                <a:stretch>
                  <a:fillRect l="-20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463166C0-A874-CA90-BE6D-A6B0D8F18763}"/>
              </a:ext>
            </a:extLst>
          </p:cNvPr>
          <p:cNvSpPr txBox="1"/>
          <p:nvPr/>
        </p:nvSpPr>
        <p:spPr>
          <a:xfrm>
            <a:off x="450108" y="5855640"/>
            <a:ext cx="52918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的函数关系式为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4" name="yt_shape_11674"/>
          <p:cNvSpPr txBox="1"/>
          <p:nvPr/>
        </p:nvSpPr>
        <p:spPr>
          <a:xfrm>
            <a:off x="540000" y="900000"/>
            <a:ext cx="8540800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当销售单价为多少时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有最大利润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最大利润为多少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设销售总利润为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万元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根据题意，得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125.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时，有最大利润，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zh-CN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最大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125.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答：当销售单价为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万元时，有最大利润，最大利润为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万元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8FEDE78-9CB7-92D0-0809-824574CB9E11}"/>
              </a:ext>
            </a:extLst>
          </p:cNvPr>
          <p:cNvSpPr txBox="1"/>
          <p:nvPr/>
        </p:nvSpPr>
        <p:spPr>
          <a:xfrm>
            <a:off x="449989" y="1328682"/>
            <a:ext cx="4669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设销售总利润为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万元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0A1143E-1B63-D044-9453-BA4C0DBCE77D}"/>
              </a:ext>
            </a:extLst>
          </p:cNvPr>
          <p:cNvSpPr txBox="1"/>
          <p:nvPr/>
        </p:nvSpPr>
        <p:spPr>
          <a:xfrm>
            <a:off x="449989" y="1804170"/>
            <a:ext cx="7825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A0B6E13-D692-A56B-FA6D-C06E509B33A3}"/>
              </a:ext>
            </a:extLst>
          </p:cNvPr>
          <p:cNvSpPr txBox="1"/>
          <p:nvPr/>
        </p:nvSpPr>
        <p:spPr>
          <a:xfrm>
            <a:off x="449989" y="2279658"/>
            <a:ext cx="6734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CF9D098-2741-6813-818C-5314188B393E}"/>
              </a:ext>
            </a:extLst>
          </p:cNvPr>
          <p:cNvSpPr txBox="1"/>
          <p:nvPr/>
        </p:nvSpPr>
        <p:spPr>
          <a:xfrm>
            <a:off x="449989" y="2755146"/>
            <a:ext cx="2256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765388E-C41F-ECD7-9F0B-BD1672D5B571}"/>
              </a:ext>
            </a:extLst>
          </p:cNvPr>
          <p:cNvSpPr txBox="1"/>
          <p:nvPr/>
        </p:nvSpPr>
        <p:spPr>
          <a:xfrm>
            <a:off x="449989" y="3230634"/>
            <a:ext cx="5563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时，有最大利润，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最大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7F2B398-155F-BB74-152D-A0AD7FB38D24}"/>
              </a:ext>
            </a:extLst>
          </p:cNvPr>
          <p:cNvSpPr txBox="1"/>
          <p:nvPr/>
        </p:nvSpPr>
        <p:spPr>
          <a:xfrm>
            <a:off x="449989" y="3706122"/>
            <a:ext cx="8638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答：当销售单价为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万元时，有最大利润，最大利润为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万元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7" name="yt_shape_11677"/>
          <p:cNvSpPr txBox="1"/>
          <p:nvPr/>
        </p:nvSpPr>
        <p:spPr>
          <a:xfrm>
            <a:off x="540000" y="900000"/>
            <a:ext cx="6155531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忽视自变量的取值范围而出错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6BFD267-8032-B48C-D47B-16C42BF7D4B5}"/>
              </a:ext>
            </a:extLst>
          </p:cNvPr>
          <p:cNvSpPr txBox="1"/>
          <p:nvPr/>
        </p:nvSpPr>
        <p:spPr>
          <a:xfrm>
            <a:off x="449989" y="853194"/>
            <a:ext cx="6276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忽视自变量的取值范围而出错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yt_shape_11678"/>
          <p:cNvSpPr txBox="1"/>
          <p:nvPr/>
        </p:nvSpPr>
        <p:spPr>
          <a:xfrm>
            <a:off x="540000" y="148478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某商品的利润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与售价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之间的函数解析式是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a626"/>
              </a:rPr>
              <a:t>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售价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的范围是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则最大利润是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5" name="yt_table_1167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5053177"/>
              </p:ext>
            </p:extLst>
          </p:nvPr>
        </p:nvGraphicFramePr>
        <p:xfrm>
          <a:off x="539927" y="2444219"/>
          <a:ext cx="9029066" cy="475488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223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224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225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2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25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3"/>
                  </a:ext>
                </a:extLst>
              </a:tr>
            </a:tbl>
          </a:graphicData>
        </a:graphic>
      </p:graphicFrame>
      <p:sp>
        <p:nvSpPr>
          <p:cNvPr id="6" name="文本框 5">
            <a:extLst>
              <a:ext uri="{FF2B5EF4-FFF2-40B4-BE49-F238E27FC236}">
                <a16:creationId xmlns:a16="http://schemas.microsoft.com/office/drawing/2014/main" id="{CB4EA12E-FAD7-E7E6-8B85-33CFE30B8FE2}"/>
              </a:ext>
            </a:extLst>
          </p:cNvPr>
          <p:cNvSpPr txBox="1"/>
          <p:nvPr/>
        </p:nvSpPr>
        <p:spPr>
          <a:xfrm>
            <a:off x="6396764" y="191346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82" name="yt_shape_11682"/>
          <p:cNvSpPr txBox="1"/>
          <p:nvPr/>
        </p:nvSpPr>
        <p:spPr>
          <a:xfrm>
            <a:off x="551265" y="760947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681" name="yt_image_11681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265" y="760947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84" name="yt_shape_11684"/>
          <p:cNvSpPr txBox="1"/>
          <p:nvPr/>
        </p:nvSpPr>
        <p:spPr>
          <a:xfrm>
            <a:off x="551384" y="1343112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某电商平台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日起开始销售一款新品牌手机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当月的日销售额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0dbf3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和销售时间第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之间满足二次函数关系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1178b,isEnd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根据市场调查可以确定在当月中旬日销售额达到最大值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2_52a4e,isEnd"/>
              </a:rPr>
              <a:t>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天的销售额比第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天的销售额多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则第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天的日销售额最大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辰星旅游度假村有甲种风格客房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0f7ae,isEnd"/>
              </a:rPr>
              <a:t>乙种风格客房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按现有定价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若全部入住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一天营业额为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8500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54a1d,isEnd"/>
              </a:rPr>
              <a:t>乙两种风格客房均有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间入住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一天营业额为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9C23A83-ACB1-4D1B-87EB-1B31061542D6}"/>
              </a:ext>
            </a:extLst>
          </p:cNvPr>
          <p:cNvSpPr txBox="1"/>
          <p:nvPr/>
        </p:nvSpPr>
        <p:spPr>
          <a:xfrm>
            <a:off x="6709772" y="272277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C2FD2AC-719F-B7CB-028D-A8DCDA39ED5A}"/>
              </a:ext>
            </a:extLst>
          </p:cNvPr>
          <p:cNvSpPr txBox="1"/>
          <p:nvPr/>
        </p:nvSpPr>
        <p:spPr>
          <a:xfrm>
            <a:off x="551265" y="5156592"/>
            <a:ext cx="102416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设甲、乙两种客房每间现有定价分别是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元、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元，根据题意，得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010F586-92A8-AD95-20B0-96AF3E3A0EC4}"/>
                  </a:ext>
                </a:extLst>
              </p:cNvPr>
              <p:cNvSpPr txBox="1"/>
              <p:nvPr/>
            </p:nvSpPr>
            <p:spPr>
              <a:xfrm>
                <a:off x="551265" y="5320751"/>
                <a:ext cx="5226431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&amp;15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=8500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=5000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=300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=200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010F586-92A8-AD95-20B0-96AF3E3A0E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265" y="5320751"/>
                <a:ext cx="5226431" cy="115418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C40B5804-7EAF-88F3-8A4A-35D414BE3723}"/>
              </a:ext>
            </a:extLst>
          </p:cNvPr>
          <p:cNvSpPr txBox="1"/>
          <p:nvPr/>
        </p:nvSpPr>
        <p:spPr>
          <a:xfrm>
            <a:off x="551265" y="6381328"/>
            <a:ext cx="7571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答：甲、乙两种客房每间现有定价分别是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元、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6724" y="4603928"/>
            <a:ext cx="8160568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、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乙两种客房每间现有定价分别是多少元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？</a:t>
            </a:r>
            <a:endParaRPr lang="zh-CN" altLang="zh-CN" sz="2400" dirty="0">
              <a:solidFill>
                <a:srgbClr val="000000"/>
              </a:solidFill>
              <a:latin typeface="宋体" pitchFamily="24"/>
              <a:ea typeface="宋体" pitchFamily="2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6" grpId="0" build="allAtOnce"/>
      <p:bldP spid="7" grpId="0" build="allAtOnce"/>
      <p:bldP spid="8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686" name="yt_shape_11686"/>
              <p:cNvSpPr txBox="1"/>
              <p:nvPr/>
            </p:nvSpPr>
            <p:spPr>
              <a:xfrm>
                <a:off x="551384" y="-1251520"/>
                <a:ext cx="11492915" cy="438023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 smtClean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设甲、乙两种客房每间现有定价分别是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元、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元，根据题意，得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&amp;15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+20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=8500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&amp;10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+10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=5000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=300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=200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答：甲、乙两种客房每间现有定价分别是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元、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度假村以乙种风格客房为例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市场情况调研发现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1_01e64"/>
                  </a:rPr>
                  <a:t>若每个房间每天按现有定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房间会全部住满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当每个房间每天的定价每增加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就会有两个房间空闲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94e9c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如果游客居住房间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度假村需对每个房间每天支出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元的各种费用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7_0feca"/>
                  </a:rPr>
                  <a:t>当每间房间定价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为多少元时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乙种风格客房每天的利润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w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最大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最大利润是多少元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</p:txBody>
          </p:sp>
        </mc:Choice>
        <mc:Fallback>
          <p:sp>
            <p:nvSpPr>
              <p:cNvPr id="11686" name="yt_shape_1168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-1251520"/>
                <a:ext cx="11492915" cy="4380238"/>
              </a:xfrm>
              <a:prstGeom prst="rect">
                <a:avLst/>
              </a:prstGeom>
              <a:blipFill>
                <a:blip r:embed="rId2"/>
                <a:stretch>
                  <a:fillRect l="-1591" t="-12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yt_shape_11691"/>
          <p:cNvSpPr txBox="1"/>
          <p:nvPr/>
        </p:nvSpPr>
        <p:spPr>
          <a:xfrm>
            <a:off x="535630" y="2755726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设每天的定价增加了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元，则有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个房间空闲，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根据题意，得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2400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2560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取得最大值，最大值为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2560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，此时房间的定价为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_⨹_3_07bb2"/>
              </a:rPr>
              <a:t>240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答：当每间房间定价为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元时，乙种风格客房每天的利润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8_11bdb"/>
              </a:rPr>
              <a:t>最大，最大利润是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2560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6054FFF-65E8-7010-FA07-ABE20FF8EFD4}"/>
              </a:ext>
            </a:extLst>
          </p:cNvPr>
          <p:cNvSpPr txBox="1"/>
          <p:nvPr/>
        </p:nvSpPr>
        <p:spPr>
          <a:xfrm>
            <a:off x="445619" y="2708920"/>
            <a:ext cx="81271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设每天的定价增加了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元，则有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个房间空闲，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3E842DB-D720-3F75-6660-D56EB87374BE}"/>
              </a:ext>
            </a:extLst>
          </p:cNvPr>
          <p:cNvSpPr txBox="1"/>
          <p:nvPr/>
        </p:nvSpPr>
        <p:spPr>
          <a:xfrm>
            <a:off x="445619" y="3184408"/>
            <a:ext cx="101781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2400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3C1D905-68E2-8FC2-9CF5-6FFCC58F8696}"/>
              </a:ext>
            </a:extLst>
          </p:cNvPr>
          <p:cNvSpPr txBox="1"/>
          <p:nvPr/>
        </p:nvSpPr>
        <p:spPr>
          <a:xfrm>
            <a:off x="445619" y="3659896"/>
            <a:ext cx="3797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6E4E5C7-683A-3DB3-758E-74A289C7243A}"/>
              </a:ext>
            </a:extLst>
          </p:cNvPr>
          <p:cNvSpPr txBox="1"/>
          <p:nvPr/>
        </p:nvSpPr>
        <p:spPr>
          <a:xfrm>
            <a:off x="445619" y="4135384"/>
            <a:ext cx="185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9BCE563-46FE-A54C-B3CA-2DB38613D813}"/>
              </a:ext>
            </a:extLst>
          </p:cNvPr>
          <p:cNvSpPr txBox="1"/>
          <p:nvPr/>
        </p:nvSpPr>
        <p:spPr>
          <a:xfrm>
            <a:off x="445619" y="4610872"/>
            <a:ext cx="11233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取得最大值，最大值为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，此时房间的定价为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  <a:sym typeface="_⨹_3_07bb2"/>
              </a:rPr>
              <a:t>240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/>
            </a:r>
            <a:b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EF7AB6F-3E84-D4D3-0D17-B999ABDB4626}"/>
              </a:ext>
            </a:extLst>
          </p:cNvPr>
          <p:cNvSpPr txBox="1"/>
          <p:nvPr/>
        </p:nvSpPr>
        <p:spPr>
          <a:xfrm>
            <a:off x="445619" y="5086360"/>
            <a:ext cx="1170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B81FFEF-FD72-214C-2CCF-E2E4AA5FAFFC}"/>
              </a:ext>
            </a:extLst>
          </p:cNvPr>
          <p:cNvSpPr txBox="1"/>
          <p:nvPr/>
        </p:nvSpPr>
        <p:spPr>
          <a:xfrm>
            <a:off x="445619" y="5561848"/>
            <a:ext cx="107654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答：当每间房间定价为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240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元时，乙种风格客房每天的利润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8_11bdb"/>
              </a:rPr>
              <a:t>最大，最大利润是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49F0DAB-35B1-17DB-F0BE-B17D91F72C55}"/>
              </a:ext>
            </a:extLst>
          </p:cNvPr>
          <p:cNvSpPr txBox="1"/>
          <p:nvPr/>
        </p:nvSpPr>
        <p:spPr>
          <a:xfrm>
            <a:off x="445619" y="6037336"/>
            <a:ext cx="1170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1615</Words>
  <Application>Microsoft Office PowerPoint</Application>
  <PresentationFormat>宽屏</PresentationFormat>
  <Paragraphs>140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52" baseType="lpstr">
      <vt:lpstr>,isEnd</vt:lpstr>
      <vt:lpstr>_⨹_1_0dbf3,isEnd</vt:lpstr>
      <vt:lpstr>_⨹_1_1178b,isEnd</vt:lpstr>
      <vt:lpstr>_⨹_1_81d58</vt:lpstr>
      <vt:lpstr>_⨹_1_94e9c</vt:lpstr>
      <vt:lpstr>_⨹_1_bcdc3,isEnd</vt:lpstr>
      <vt:lpstr>_⨹_1_da626</vt:lpstr>
      <vt:lpstr>_⨹_1_f242b</vt:lpstr>
      <vt:lpstr>_⨹_10_3bfa5</vt:lpstr>
      <vt:lpstr>_⨹_11_01e64</vt:lpstr>
      <vt:lpstr>_⨹_2_34437,isEnd</vt:lpstr>
      <vt:lpstr>_⨹_2_52a4e,isEnd</vt:lpstr>
      <vt:lpstr>_⨹_22_a6757,isEnd</vt:lpstr>
      <vt:lpstr>_⨹_3_07bb2</vt:lpstr>
      <vt:lpstr>_⨹_3_08c92</vt:lpstr>
      <vt:lpstr>_⨹_3_2d21a,isEnd</vt:lpstr>
      <vt:lpstr>_⨹_4_77060</vt:lpstr>
      <vt:lpstr>_⨹_4_8d3c0,isEnd</vt:lpstr>
      <vt:lpstr>_⨹_4_98edf,isEnd</vt:lpstr>
      <vt:lpstr>_⨹_4_f549d</vt:lpstr>
      <vt:lpstr>_⨹_6_0f7ae,isEnd</vt:lpstr>
      <vt:lpstr>_⨹_6_e9584</vt:lpstr>
      <vt:lpstr>_⨹_7_0feca</vt:lpstr>
      <vt:lpstr>_⨹_7_bbe4f</vt:lpstr>
      <vt:lpstr>_⨹_8_11bdb</vt:lpstr>
      <vt:lpstr>_⨹_9_54a1d,isEnd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2024-04-26T08:51:16Z</dcterms:created>
  <dcterms:modified xsi:type="dcterms:W3CDTF">2024-04-28T06:34:53Z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