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5" r:id="rId5"/>
    <p:sldId id="313" r:id="rId6"/>
    <p:sldId id="307" r:id="rId7"/>
    <p:sldId id="314" r:id="rId8"/>
    <p:sldId id="308" r:id="rId9"/>
    <p:sldId id="315" r:id="rId10"/>
    <p:sldId id="316" r:id="rId11"/>
    <p:sldId id="320" r:id="rId12"/>
    <p:sldId id="310" r:id="rId13"/>
    <p:sldId id="317" r:id="rId14"/>
    <p:sldId id="318" r:id="rId15"/>
    <p:sldId id="31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" name="yt_shape_11779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自变量的取值范围在对称轴两侧</a:t>
            </a:r>
          </a:p>
        </p:txBody>
      </p:sp>
      <p:sp>
        <p:nvSpPr>
          <p:cNvPr id="11780" name="yt_shape_11780"/>
          <p:cNvSpPr txBox="1"/>
          <p:nvPr/>
        </p:nvSpPr>
        <p:spPr>
          <a:xfrm>
            <a:off x="540119" y="138943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某文具店购进一批单价为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元的学习用品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001f,isEnd"/>
              </a:rPr>
              <a:t>按照相关部门规定其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销售单价不低于进价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且不高于进价的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通过分析销售情况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55c6,isEnd"/>
              </a:rPr>
              <a:t>发现每天的销售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c5c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14121785681" title="H_25.973701">
            <a:extLst>
              <a:ext uri="{FF2B5EF4-FFF2-40B4-BE49-F238E27FC236}">
                <a16:creationId xmlns:a16="http://schemas.microsoft.com/office/drawing/2014/main" id="{DB580C0E-0E83-6DBB-A6CE-7955932E9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F75B19-6215-6C00-4CF3-BF7306ED32DD}"/>
              </a:ext>
            </a:extLst>
          </p:cNvPr>
          <p:cNvSpPr txBox="1"/>
          <p:nvPr/>
        </p:nvSpPr>
        <p:spPr>
          <a:xfrm>
            <a:off x="5377708" y="3216833"/>
            <a:ext cx="257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03E5FCFB-0FCD-C718-B535-19BBDCBA1879}"/>
              </a:ext>
            </a:extLst>
          </p:cNvPr>
          <p:cNvSpPr txBox="1"/>
          <p:nvPr/>
        </p:nvSpPr>
        <p:spPr>
          <a:xfrm>
            <a:off x="540120" y="2250625"/>
            <a:ext cx="11495365" cy="282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>
            <a:no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最大利润为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170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168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170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时，总利润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最大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当生产并销售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两种车床各为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台或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台时，获得的总利润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sym typeface="_⨹_1_3cc44"/>
              </a:rPr>
              <a:t>最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/>
            </a:r>
            <a:b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</a:b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大，最大利润为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170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FB7FB2-3919-11EF-B31D-996A1F116862}"/>
              </a:ext>
            </a:extLst>
          </p:cNvPr>
          <p:cNvSpPr txBox="1"/>
          <p:nvPr/>
        </p:nvSpPr>
        <p:spPr>
          <a:xfrm>
            <a:off x="450109" y="2203819"/>
            <a:ext cx="6137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最大利润为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5C9915-27EA-C974-3F31-E35C5AAFB18B}"/>
              </a:ext>
            </a:extLst>
          </p:cNvPr>
          <p:cNvSpPr txBox="1"/>
          <p:nvPr/>
        </p:nvSpPr>
        <p:spPr>
          <a:xfrm>
            <a:off x="450109" y="267930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A794A8-CA69-DB84-1AD5-2CB6FA9FC0A3}"/>
              </a:ext>
            </a:extLst>
          </p:cNvPr>
          <p:cNvSpPr txBox="1"/>
          <p:nvPr/>
        </p:nvSpPr>
        <p:spPr>
          <a:xfrm>
            <a:off x="450109" y="3179451"/>
            <a:ext cx="502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时，总利润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47B20C-71CB-DECA-6CF4-89744B223915}"/>
              </a:ext>
            </a:extLst>
          </p:cNvPr>
          <p:cNvSpPr txBox="1"/>
          <p:nvPr/>
        </p:nvSpPr>
        <p:spPr>
          <a:xfrm>
            <a:off x="450109" y="3630283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F6CD16-5022-B147-6AA9-6A1CD8E97543}"/>
              </a:ext>
            </a:extLst>
          </p:cNvPr>
          <p:cNvSpPr txBox="1"/>
          <p:nvPr/>
        </p:nvSpPr>
        <p:spPr>
          <a:xfrm>
            <a:off x="450109" y="4105771"/>
            <a:ext cx="10921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当生产并销售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两种车床各为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台时，获得的总利润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3cc44"/>
              </a:rPr>
              <a:t>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D583F1-2554-F693-F50C-675ADB2CE08F}"/>
              </a:ext>
            </a:extLst>
          </p:cNvPr>
          <p:cNvSpPr txBox="1"/>
          <p:nvPr/>
        </p:nvSpPr>
        <p:spPr>
          <a:xfrm>
            <a:off x="450109" y="4581259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696" y="764704"/>
            <a:ext cx="1173730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设生产并销售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两种型号车床获得的总利润为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6a21a,isEnd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如何分配生产并销售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两种车床的数量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使获得的总利润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最大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5_3745a,isEnd"/>
              </a:rPr>
              <a:t>并求出最大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利润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函数解析式由两部分合并而成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3" name="yt_shape_11813"/>
              <p:cNvSpPr txBox="1"/>
              <p:nvPr/>
            </p:nvSpPr>
            <p:spPr>
              <a:xfrm>
                <a:off x="540119" y="1389434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创建文明城市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建设美丽家园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7c86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我市某社区将辖区内的一块面积为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的空地进行绿化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一部分种草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0820"/>
                  </a:rPr>
                  <a:t>剩余部分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栽花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设种草部分的面积为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种草所需费用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6a40"/>
                  </a:rPr>
                  <a:t>的函数关系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&lt;600)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600≤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栽花所需费用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4a2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813" name="yt_shape_11813" descr="{&quot;rangeId&quot;:16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2939844"/>
              </a:xfrm>
              <a:prstGeom prst="rect">
                <a:avLst/>
              </a:prstGeom>
              <a:blipFill>
                <a:blip r:embed="rId2"/>
                <a:stretch>
                  <a:fillRect l="-1701" t="-1867" r="-1372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15" name="yt_image_11815" title="H_118.7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3830" y="4581128"/>
            <a:ext cx="232549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85993" title="H_25.973701">
            <a:extLst>
              <a:ext uri="{FF2B5EF4-FFF2-40B4-BE49-F238E27FC236}">
                <a16:creationId xmlns:a16="http://schemas.microsoft.com/office/drawing/2014/main" id="{DBADE747-F3EE-3CBB-8591-9D87825E6B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540000" y="900000"/>
            <a:ext cx="4671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818" name="yt_shape_11818"/>
          <p:cNvSpPr txBox="1"/>
          <p:nvPr/>
        </p:nvSpPr>
        <p:spPr>
          <a:xfrm>
            <a:off x="540000" y="1379303"/>
            <a:ext cx="380552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6E95A7-4021-115B-86D5-9805E42676F8}"/>
              </a:ext>
            </a:extLst>
          </p:cNvPr>
          <p:cNvSpPr txBox="1"/>
          <p:nvPr/>
        </p:nvSpPr>
        <p:spPr>
          <a:xfrm>
            <a:off x="449989" y="1332497"/>
            <a:ext cx="394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35CAF7-BB62-CEE3-19C4-CE6DBADFE61C}"/>
              </a:ext>
            </a:extLst>
          </p:cNvPr>
          <p:cNvSpPr txBox="1"/>
          <p:nvPr/>
        </p:nvSpPr>
        <p:spPr>
          <a:xfrm>
            <a:off x="497614" y="1807985"/>
            <a:ext cx="1370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1815" title="H_118.7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1147788"/>
            <a:ext cx="232549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空地的绿化总费用为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145a"/>
              </a:rPr>
              <a:t>的函数关系式求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出绿化总费用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取得最大值为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FA2FDD-6CEC-278B-24F6-FDA797240E65}"/>
              </a:ext>
            </a:extLst>
          </p:cNvPr>
          <p:cNvSpPr txBox="1"/>
          <p:nvPr/>
        </p:nvSpPr>
        <p:spPr>
          <a:xfrm>
            <a:off x="450108" y="1804170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394F2A-20A2-AA22-B2A4-2FC27AC10A24}"/>
              </a:ext>
            </a:extLst>
          </p:cNvPr>
          <p:cNvSpPr txBox="1"/>
          <p:nvPr/>
        </p:nvSpPr>
        <p:spPr>
          <a:xfrm>
            <a:off x="497733" y="2279658"/>
            <a:ext cx="859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8E5919-AF54-AD6C-9123-1636D590078C}"/>
              </a:ext>
            </a:extLst>
          </p:cNvPr>
          <p:cNvSpPr txBox="1"/>
          <p:nvPr/>
        </p:nvSpPr>
        <p:spPr>
          <a:xfrm>
            <a:off x="450108" y="2755146"/>
            <a:ext cx="439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65F860-CE0A-2463-F8C3-F7310696ECF4}"/>
              </a:ext>
            </a:extLst>
          </p:cNvPr>
          <p:cNvSpPr txBox="1"/>
          <p:nvPr/>
        </p:nvSpPr>
        <p:spPr>
          <a:xfrm>
            <a:off x="450108" y="3230634"/>
            <a:ext cx="784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4BEE9A-4B01-C4D4-D6EF-88F3B92307F3}"/>
              </a:ext>
            </a:extLst>
          </p:cNvPr>
          <p:cNvSpPr txBox="1"/>
          <p:nvPr/>
        </p:nvSpPr>
        <p:spPr>
          <a:xfrm>
            <a:off x="450108" y="3706122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A5EDDB-5B6E-1557-F35A-81673F7E29C0}"/>
              </a:ext>
            </a:extLst>
          </p:cNvPr>
          <p:cNvSpPr txBox="1"/>
          <p:nvPr/>
        </p:nvSpPr>
        <p:spPr>
          <a:xfrm>
            <a:off x="497733" y="4181610"/>
            <a:ext cx="8978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343067-9E11-3ACB-CDEA-F2EA8B6F9AB5}"/>
              </a:ext>
            </a:extLst>
          </p:cNvPr>
          <p:cNvSpPr txBox="1"/>
          <p:nvPr/>
        </p:nvSpPr>
        <p:spPr>
          <a:xfrm>
            <a:off x="450108" y="465709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EE2026-5AC6-6CB6-871D-BC9F73553679}"/>
              </a:ext>
            </a:extLst>
          </p:cNvPr>
          <p:cNvSpPr txBox="1"/>
          <p:nvPr/>
        </p:nvSpPr>
        <p:spPr>
          <a:xfrm>
            <a:off x="450108" y="5132586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59F605-58C7-44F1-96BA-65194C0A0C7A}"/>
              </a:ext>
            </a:extLst>
          </p:cNvPr>
          <p:cNvSpPr txBox="1"/>
          <p:nvPr/>
        </p:nvSpPr>
        <p:spPr>
          <a:xfrm>
            <a:off x="450108" y="5608074"/>
            <a:ext cx="784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B00193-1309-432C-C725-C5A8139566DD}"/>
              </a:ext>
            </a:extLst>
          </p:cNvPr>
          <p:cNvSpPr txBox="1"/>
          <p:nvPr/>
        </p:nvSpPr>
        <p:spPr>
          <a:xfrm>
            <a:off x="450108" y="6083562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1815" title="H_118.7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6769" y="2895813"/>
            <a:ext cx="232549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1" name="yt_shape_118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若种草部分的面积不少于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栽花部分的面积不少于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6e8"/>
              </a:rPr>
              <a:t>请求出绿化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总费用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22" name="yt_shape_11822"/>
          <p:cNvSpPr txBox="1"/>
          <p:nvPr/>
        </p:nvSpPr>
        <p:spPr>
          <a:xfrm>
            <a:off x="540000" y="1859435"/>
            <a:ext cx="70852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27900.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ED8081-D369-8628-0771-4C0C9EC63D79}"/>
              </a:ext>
            </a:extLst>
          </p:cNvPr>
          <p:cNvSpPr txBox="1"/>
          <p:nvPr/>
        </p:nvSpPr>
        <p:spPr>
          <a:xfrm>
            <a:off x="449989" y="1812629"/>
            <a:ext cx="6965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12BCB6-1F85-CAEC-674A-2181136EA83A}"/>
              </a:ext>
            </a:extLst>
          </p:cNvPr>
          <p:cNvSpPr txBox="1"/>
          <p:nvPr/>
        </p:nvSpPr>
        <p:spPr>
          <a:xfrm>
            <a:off x="449989" y="2288117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4E8EF6-8D38-1EDC-8248-CBE52A09AF3D}"/>
              </a:ext>
            </a:extLst>
          </p:cNvPr>
          <p:cNvSpPr txBox="1"/>
          <p:nvPr/>
        </p:nvSpPr>
        <p:spPr>
          <a:xfrm>
            <a:off x="449989" y="2763605"/>
            <a:ext cx="617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8CFAB2-F763-10D5-4675-E255F00717B1}"/>
              </a:ext>
            </a:extLst>
          </p:cNvPr>
          <p:cNvSpPr txBox="1"/>
          <p:nvPr/>
        </p:nvSpPr>
        <p:spPr>
          <a:xfrm>
            <a:off x="449989" y="3239093"/>
            <a:ext cx="719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27900.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A934BD-FE35-1BE2-3882-92715FE6CC29}"/>
              </a:ext>
            </a:extLst>
          </p:cNvPr>
          <p:cNvSpPr txBox="1"/>
          <p:nvPr/>
        </p:nvSpPr>
        <p:spPr>
          <a:xfrm>
            <a:off x="449989" y="3714581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815" title="H_118.7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103408"/>
            <a:ext cx="232549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2" name="yt_shape_1178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这种学习用品的销售单价定为多少时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0585"/>
              </a:rPr>
              <a:t>最大利润是多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设每天获得的利润为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e5e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开口向下，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答：这种学习用品的销售单价定为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8_cfefb"/>
              </a:rPr>
              <a:t>元时，每天可获得最大利润，最大利润是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A22569-94C7-297F-7642-775CBB2B3A22}"/>
              </a:ext>
            </a:extLst>
          </p:cNvPr>
          <p:cNvSpPr txBox="1"/>
          <p:nvPr/>
        </p:nvSpPr>
        <p:spPr>
          <a:xfrm>
            <a:off x="450108" y="1804170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设每天获得的利润为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7BB25-818C-4FCA-4CA1-65E1CC52633E}"/>
              </a:ext>
            </a:extLst>
          </p:cNvPr>
          <p:cNvSpPr txBox="1"/>
          <p:nvPr/>
        </p:nvSpPr>
        <p:spPr>
          <a:xfrm>
            <a:off x="450108" y="2279658"/>
            <a:ext cx="1143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e5e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C3845A-DF02-AB0D-1ED2-8BA1F2269634}"/>
              </a:ext>
            </a:extLst>
          </p:cNvPr>
          <p:cNvSpPr txBox="1"/>
          <p:nvPr/>
        </p:nvSpPr>
        <p:spPr>
          <a:xfrm>
            <a:off x="450108" y="2755146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07A419-72FD-6CE4-A157-9859B39B3DA8}"/>
              </a:ext>
            </a:extLst>
          </p:cNvPr>
          <p:cNvSpPr txBox="1"/>
          <p:nvPr/>
        </p:nvSpPr>
        <p:spPr>
          <a:xfrm>
            <a:off x="450108" y="323063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0629F8-A907-8307-4B73-4E5F013B541A}"/>
              </a:ext>
            </a:extLst>
          </p:cNvPr>
          <p:cNvSpPr txBox="1"/>
          <p:nvPr/>
        </p:nvSpPr>
        <p:spPr>
          <a:xfrm>
            <a:off x="450108" y="370612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开口向下，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BD8E24-B0B3-B4DD-0D89-B65DB1E89068}"/>
              </a:ext>
            </a:extLst>
          </p:cNvPr>
          <p:cNvSpPr txBox="1"/>
          <p:nvPr/>
        </p:nvSpPr>
        <p:spPr>
          <a:xfrm>
            <a:off x="450108" y="4181610"/>
            <a:ext cx="581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A5EBE0-5DEA-C56F-6DF7-B95ED9F22589}"/>
              </a:ext>
            </a:extLst>
          </p:cNvPr>
          <p:cNvSpPr txBox="1"/>
          <p:nvPr/>
        </p:nvSpPr>
        <p:spPr>
          <a:xfrm>
            <a:off x="450108" y="465709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答：这种学习用品的销售单价定为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8_cfefb"/>
              </a:rPr>
              <a:t>元时，每天可获得最大利润，最大利润是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24985C-1507-F1A8-F6A1-0567EE0A8541}"/>
              </a:ext>
            </a:extLst>
          </p:cNvPr>
          <p:cNvSpPr txBox="1"/>
          <p:nvPr/>
        </p:nvSpPr>
        <p:spPr>
          <a:xfrm>
            <a:off x="450108" y="5132586"/>
            <a:ext cx="1113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自变量的取值范围在对称轴一侧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119" y="138943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某小区业主委员会决定把一块长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的矩形空地建成健身广场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d540"/>
              </a:rPr>
              <a:t>设计方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阴影区域为绿化区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四块绿化区为全等的矩形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e104"/>
              </a:rPr>
              <a:t>空白区域为活动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且四周的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个出口宽度相同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其宽度不小于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设绿化区较长边为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67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活动区的面积为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88" name="yt_image_11788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6702" y="3385177"/>
            <a:ext cx="184487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0" name="yt_shape_11790"/>
          <p:cNvSpPr txBox="1"/>
          <p:nvPr/>
        </p:nvSpPr>
        <p:spPr>
          <a:xfrm>
            <a:off x="540119" y="47510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的式子表示出口的宽度为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14121785778" title="H_25.973701">
            <a:extLst>
              <a:ext uri="{FF2B5EF4-FFF2-40B4-BE49-F238E27FC236}">
                <a16:creationId xmlns:a16="http://schemas.microsoft.com/office/drawing/2014/main" id="{EAA77B81-BC2C-D220-531A-3D4F0C873C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221F5C-87DE-B1C9-FD44-2BE167685E08}"/>
              </a:ext>
            </a:extLst>
          </p:cNvPr>
          <p:cNvSpPr txBox="1"/>
          <p:nvPr/>
        </p:nvSpPr>
        <p:spPr>
          <a:xfrm>
            <a:off x="6014296" y="470421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C290C8-6360-8CF6-B279-6982A558531B}"/>
              </a:ext>
            </a:extLst>
          </p:cNvPr>
          <p:cNvSpPr txBox="1"/>
          <p:nvPr/>
        </p:nvSpPr>
        <p:spPr>
          <a:xfrm>
            <a:off x="6674696" y="5151957"/>
            <a:ext cx="435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cf83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1B8A2A-5B74-B11E-4385-CDAEF9DD699E}"/>
              </a:ext>
            </a:extLst>
          </p:cNvPr>
          <p:cNvSpPr txBox="1"/>
          <p:nvPr/>
        </p:nvSpPr>
        <p:spPr>
          <a:xfrm>
            <a:off x="450108" y="565519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000" y="900000"/>
            <a:ext cx="562173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求活动区的面积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答：活动区的面积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1404m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B0F507-B65A-2F63-8A30-41E97B102637}"/>
              </a:ext>
            </a:extLst>
          </p:cNvPr>
          <p:cNvSpPr txBox="1"/>
          <p:nvPr/>
        </p:nvSpPr>
        <p:spPr>
          <a:xfrm>
            <a:off x="449989" y="1328682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B0CD93-A880-7B9F-56DA-E45F658BCDA4}"/>
              </a:ext>
            </a:extLst>
          </p:cNvPr>
          <p:cNvSpPr txBox="1"/>
          <p:nvPr/>
        </p:nvSpPr>
        <p:spPr>
          <a:xfrm>
            <a:off x="449989" y="1827662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6CCBAE-3916-717C-D7D3-8FDEE538385A}"/>
              </a:ext>
            </a:extLst>
          </p:cNvPr>
          <p:cNvSpPr txBox="1"/>
          <p:nvPr/>
        </p:nvSpPr>
        <p:spPr>
          <a:xfrm>
            <a:off x="449989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34976C-A369-8F21-C2A9-9D15DD6D018A}"/>
              </a:ext>
            </a:extLst>
          </p:cNvPr>
          <p:cNvSpPr txBox="1"/>
          <p:nvPr/>
        </p:nvSpPr>
        <p:spPr>
          <a:xfrm>
            <a:off x="449989" y="275514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99AA08-CDD2-E9E7-AF23-ED4E5AF76CCB}"/>
              </a:ext>
            </a:extLst>
          </p:cNvPr>
          <p:cNvSpPr txBox="1"/>
          <p:nvPr/>
        </p:nvSpPr>
        <p:spPr>
          <a:xfrm>
            <a:off x="449989" y="3230634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F05CF9-4313-64A5-F1E0-B86BE5524C10}"/>
              </a:ext>
            </a:extLst>
          </p:cNvPr>
          <p:cNvSpPr txBox="1"/>
          <p:nvPr/>
        </p:nvSpPr>
        <p:spPr>
          <a:xfrm>
            <a:off x="449989" y="3706122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E907CC-546F-D7D9-B047-0D2CF4B6F5BB}"/>
              </a:ext>
            </a:extLst>
          </p:cNvPr>
          <p:cNvSpPr txBox="1"/>
          <p:nvPr/>
        </p:nvSpPr>
        <p:spPr>
          <a:xfrm>
            <a:off x="449989" y="4181610"/>
            <a:ext cx="5396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答：活动区的面积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1404m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788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112212"/>
            <a:ext cx="184487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丹东是我国的边境城市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拥有丰富的旅游资源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7079"/>
              </a:rPr>
              <a:t>某景区研发一款纪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念品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投放景区内进行销售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ac58"/>
              </a:rPr>
              <a:t>规定销售单价不低于成本且不高于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销售一段时间调研发现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每天的销售数量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e6c7"/>
              </a:rPr>
              <a:t>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部分数据如下表所示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796" name="yt_table_1179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913577"/>
              </p:ext>
            </p:extLst>
          </p:nvPr>
        </p:nvGraphicFramePr>
        <p:xfrm>
          <a:off x="540000" y="295558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02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4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00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0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5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销售单价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每天销售数量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798" name="yt_shape_11798"/>
          <p:cNvSpPr txBox="1"/>
          <p:nvPr/>
        </p:nvSpPr>
        <p:spPr>
          <a:xfrm>
            <a:off x="540000" y="4359188"/>
            <a:ext cx="69313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D6AC5-C5CE-AAF7-02C8-2D9882834F10}"/>
              </a:ext>
            </a:extLst>
          </p:cNvPr>
          <p:cNvSpPr txBox="1"/>
          <p:nvPr/>
        </p:nvSpPr>
        <p:spPr>
          <a:xfrm>
            <a:off x="4767989" y="4284635"/>
            <a:ext cx="2421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9" name="yt_shape_11799"/>
          <p:cNvSpPr txBox="1"/>
          <p:nvPr/>
        </p:nvSpPr>
        <p:spPr>
          <a:xfrm>
            <a:off x="540000" y="900000"/>
            <a:ext cx="1080263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每天获利最大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设每天获利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，对称轴是直线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取最大值，最大值是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元时，每天获利最大，最大利润是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C64BF4-9A79-B429-951E-28B709E5856D}"/>
              </a:ext>
            </a:extLst>
          </p:cNvPr>
          <p:cNvSpPr txBox="1"/>
          <p:nvPr/>
        </p:nvSpPr>
        <p:spPr>
          <a:xfrm>
            <a:off x="449989" y="1328682"/>
            <a:ext cx="398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设每天获利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4F29EA-64FF-F32F-8F5A-7242DFF31BB7}"/>
              </a:ext>
            </a:extLst>
          </p:cNvPr>
          <p:cNvSpPr txBox="1"/>
          <p:nvPr/>
        </p:nvSpPr>
        <p:spPr>
          <a:xfrm>
            <a:off x="497614" y="1804170"/>
            <a:ext cx="1083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3A0DF5-EA68-6959-8B9A-C483F07234B6}"/>
              </a:ext>
            </a:extLst>
          </p:cNvPr>
          <p:cNvSpPr txBox="1"/>
          <p:nvPr/>
        </p:nvSpPr>
        <p:spPr>
          <a:xfrm>
            <a:off x="449989" y="2279658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ED2777-1F7E-868F-FC81-F163A03F2477}"/>
              </a:ext>
            </a:extLst>
          </p:cNvPr>
          <p:cNvSpPr txBox="1"/>
          <p:nvPr/>
        </p:nvSpPr>
        <p:spPr>
          <a:xfrm>
            <a:off x="449989" y="2755146"/>
            <a:ext cx="467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8D81A6-099E-67C0-4D8E-A06B81AED73A}"/>
              </a:ext>
            </a:extLst>
          </p:cNvPr>
          <p:cNvSpPr txBox="1"/>
          <p:nvPr/>
        </p:nvSpPr>
        <p:spPr>
          <a:xfrm>
            <a:off x="449989" y="323063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CD4A69-BB41-1A05-D833-7F282C588FF3}"/>
              </a:ext>
            </a:extLst>
          </p:cNvPr>
          <p:cNvSpPr txBox="1"/>
          <p:nvPr/>
        </p:nvSpPr>
        <p:spPr>
          <a:xfrm>
            <a:off x="449989" y="3706122"/>
            <a:ext cx="10182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取最大值，最大值是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E9CA92-A4ED-5711-8366-0815EC6E555A}"/>
              </a:ext>
            </a:extLst>
          </p:cNvPr>
          <p:cNvSpPr txBox="1"/>
          <p:nvPr/>
        </p:nvSpPr>
        <p:spPr>
          <a:xfrm>
            <a:off x="449989" y="4181610"/>
            <a:ext cx="8485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元时，每天获利最大，最大利润是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yt_shape_11802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自变量取值为整数</a:t>
            </a:r>
          </a:p>
        </p:txBody>
      </p:sp>
      <p:sp>
        <p:nvSpPr>
          <p:cNvPr id="11803" name="yt_shape_11803"/>
          <p:cNvSpPr txBox="1"/>
          <p:nvPr/>
        </p:nvSpPr>
        <p:spPr>
          <a:xfrm>
            <a:off x="540119" y="1389434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某工厂生产销售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两种型号车床共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生产并销售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型车床可以获利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af52a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如果生产并销售不超过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型车床可以获利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ba2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则每超出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型车床获利将均减少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设生产并销售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3d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完成以下两个问题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请补全下面的表格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806" name="yt_table_1180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276291"/>
              </p:ext>
            </p:extLst>
          </p:nvPr>
        </p:nvGraphicFramePr>
        <p:xfrm>
          <a:off x="540000" y="4403623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80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7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3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车床数量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每台车床获利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yt_shape_1714121785888" title="H_25.973701">
            <a:extLst>
              <a:ext uri="{FF2B5EF4-FFF2-40B4-BE49-F238E27FC236}">
                <a16:creationId xmlns:a16="http://schemas.microsoft.com/office/drawing/2014/main" id="{97A71769-FA75-BCFF-78BB-79DBDB5A4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A16FCF-EDD1-4EDD-451E-CADFEF1128B4}"/>
              </a:ext>
            </a:extLst>
          </p:cNvPr>
          <p:cNvSpPr txBox="1"/>
          <p:nvPr/>
        </p:nvSpPr>
        <p:spPr>
          <a:xfrm>
            <a:off x="6608128" y="5110383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F26405-03B1-8651-9E68-D98942375CAA}"/>
              </a:ext>
            </a:extLst>
          </p:cNvPr>
          <p:cNvSpPr txBox="1"/>
          <p:nvPr/>
        </p:nvSpPr>
        <p:spPr>
          <a:xfrm>
            <a:off x="9697499" y="5686837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8" name="yt_shape_11808"/>
          <p:cNvSpPr txBox="1"/>
          <p:nvPr/>
        </p:nvSpPr>
        <p:spPr>
          <a:xfrm>
            <a:off x="573470" y="133204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若生产并销售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型车床比生产并销售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型车床获得的利润多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10f,isEnd"/>
              </a:rPr>
              <a:t>则生产并销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型车床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06202F-AD2A-5374-0A77-B9AFC46E1877}"/>
              </a:ext>
            </a:extLst>
          </p:cNvPr>
          <p:cNvSpPr txBox="1"/>
          <p:nvPr/>
        </p:nvSpPr>
        <p:spPr>
          <a:xfrm>
            <a:off x="2288447" y="176073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8446" y="791226"/>
            <a:ext cx="534152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＞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完成以下两个问题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10" name="yt_shape_11810"/>
              <p:cNvSpPr txBox="1"/>
              <p:nvPr/>
            </p:nvSpPr>
            <p:spPr>
              <a:xfrm>
                <a:off x="544707" y="2039011"/>
                <a:ext cx="11111999" cy="5591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时总利润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最大利润为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时总利润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只能取整数，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时，总利润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</p:txBody>
          </p:sp>
        </mc:Choice>
        <mc:Fallback>
          <p:sp>
            <p:nvSpPr>
              <p:cNvPr id="11810" name="yt_shape_11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07" y="2039011"/>
                <a:ext cx="11111999" cy="5591724"/>
              </a:xfrm>
              <a:prstGeom prst="rect">
                <a:avLst/>
              </a:prstGeom>
              <a:blipFill>
                <a:blip r:embed="rId2"/>
                <a:stretch>
                  <a:fillRect l="-1646" t="-871" b="-1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3B632A-1FB9-1B02-5C22-6C4A1BAFE3B2}"/>
              </a:ext>
            </a:extLst>
          </p:cNvPr>
          <p:cNvSpPr txBox="1"/>
          <p:nvPr/>
        </p:nvSpPr>
        <p:spPr>
          <a:xfrm>
            <a:off x="454696" y="1992205"/>
            <a:ext cx="716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8FFDE2-3E8E-5573-0047-D7B00355E1DB}"/>
              </a:ext>
            </a:extLst>
          </p:cNvPr>
          <p:cNvSpPr txBox="1"/>
          <p:nvPr/>
        </p:nvSpPr>
        <p:spPr>
          <a:xfrm>
            <a:off x="7320136" y="2012997"/>
            <a:ext cx="327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46D924-63C1-14FD-1464-A70267722712}"/>
              </a:ext>
            </a:extLst>
          </p:cNvPr>
          <p:cNvSpPr txBox="1"/>
          <p:nvPr/>
        </p:nvSpPr>
        <p:spPr>
          <a:xfrm>
            <a:off x="454696" y="2420888"/>
            <a:ext cx="517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时总利润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D09FA0-AFD5-1436-66D5-85A93FB70799}"/>
              </a:ext>
            </a:extLst>
          </p:cNvPr>
          <p:cNvSpPr txBox="1"/>
          <p:nvPr/>
        </p:nvSpPr>
        <p:spPr>
          <a:xfrm>
            <a:off x="454696" y="2896376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55BD1D-2624-349A-41D1-6F55F81AC110}"/>
              </a:ext>
            </a:extLst>
          </p:cNvPr>
          <p:cNvSpPr txBox="1"/>
          <p:nvPr/>
        </p:nvSpPr>
        <p:spPr>
          <a:xfrm>
            <a:off x="454696" y="3371864"/>
            <a:ext cx="708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99F5D9-5C6A-52D0-C575-E5E6D1C13F96}"/>
              </a:ext>
            </a:extLst>
          </p:cNvPr>
          <p:cNvSpPr txBox="1"/>
          <p:nvPr/>
        </p:nvSpPr>
        <p:spPr>
          <a:xfrm>
            <a:off x="454696" y="3847352"/>
            <a:ext cx="4308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797A1D-D4E6-2DB4-AA09-3573DF3F8990}"/>
              </a:ext>
            </a:extLst>
          </p:cNvPr>
          <p:cNvSpPr txBox="1"/>
          <p:nvPr/>
        </p:nvSpPr>
        <p:spPr>
          <a:xfrm>
            <a:off x="454696" y="43228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1C11162-C496-0184-6D41-5EC177E36C91}"/>
                  </a:ext>
                </a:extLst>
              </p:cNvPr>
              <p:cNvSpPr txBox="1"/>
              <p:nvPr/>
            </p:nvSpPr>
            <p:spPr>
              <a:xfrm>
                <a:off x="1943930" y="4157306"/>
                <a:ext cx="5639498" cy="858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时总利润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最大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1C11162-C496-0184-6D41-5EC177E36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930" y="4157306"/>
                <a:ext cx="5639498" cy="858533"/>
              </a:xfrm>
              <a:prstGeom prst="rect">
                <a:avLst/>
              </a:prstGeom>
              <a:blipFill>
                <a:blip r:embed="rId3"/>
                <a:stretch>
                  <a:fillRect l="-1730" r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9030B31-E9CD-D974-81A1-BB281E53BD10}"/>
              </a:ext>
            </a:extLst>
          </p:cNvPr>
          <p:cNvSpPr txBox="1"/>
          <p:nvPr/>
        </p:nvSpPr>
        <p:spPr>
          <a:xfrm>
            <a:off x="454696" y="4828615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只能取整数，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71FC5B-2DB9-6F47-6274-BC5066063FA7}"/>
              </a:ext>
            </a:extLst>
          </p:cNvPr>
          <p:cNvSpPr txBox="1"/>
          <p:nvPr/>
        </p:nvSpPr>
        <p:spPr>
          <a:xfrm>
            <a:off x="454696" y="5304103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时，总利润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F5E1B96-9CC7-73D8-C373-E7D0E3ACCEE2}"/>
              </a:ext>
            </a:extLst>
          </p:cNvPr>
          <p:cNvSpPr txBox="1"/>
          <p:nvPr/>
        </p:nvSpPr>
        <p:spPr>
          <a:xfrm>
            <a:off x="454696" y="5779591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4696" y="620688"/>
            <a:ext cx="1173730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设生产并销售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两种型号车床获得的总利润为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6a21a,isEnd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如何分配生产并销售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两种车床的数量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使获得的总利润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最大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5_3745a,isEnd"/>
              </a:rPr>
              <a:t>并求出最大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利润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1883</Words>
  <Application>Microsoft Office PowerPoint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6" baseType="lpstr">
      <vt:lpstr>,isEnd</vt:lpstr>
      <vt:lpstr>_⨹_1_04a24</vt:lpstr>
      <vt:lpstr>_⨹_1_37c86</vt:lpstr>
      <vt:lpstr>_⨹_1_3cc44</vt:lpstr>
      <vt:lpstr>_⨹_1_593d8</vt:lpstr>
      <vt:lpstr>_⨹_1_6a21a,isEnd</vt:lpstr>
      <vt:lpstr>_⨹_1_7e6c7</vt:lpstr>
      <vt:lpstr>_⨹_1_a7c5c,isEnd</vt:lpstr>
      <vt:lpstr>_⨹_1_cf834</vt:lpstr>
      <vt:lpstr>_⨹_1_e2679</vt:lpstr>
      <vt:lpstr>_⨹_1_ee5e4</vt:lpstr>
      <vt:lpstr>_⨹_15_6ac58</vt:lpstr>
      <vt:lpstr>_⨹_18_cfefb</vt:lpstr>
      <vt:lpstr>_⨹_2_33ba2</vt:lpstr>
      <vt:lpstr>_⨹_2_af52a</vt:lpstr>
      <vt:lpstr>_⨹_3_4d540</vt:lpstr>
      <vt:lpstr>_⨹_4_90820</vt:lpstr>
      <vt:lpstr>_⨹_5_186e8</vt:lpstr>
      <vt:lpstr>_⨹_5_36a40</vt:lpstr>
      <vt:lpstr>_⨹_5_3745a,isEnd</vt:lpstr>
      <vt:lpstr>_⨹_5_f910f,isEnd</vt:lpstr>
      <vt:lpstr>_⨹_6_80585</vt:lpstr>
      <vt:lpstr>_⨹_7_5145a</vt:lpstr>
      <vt:lpstr>_⨹_7_555c6,isEnd</vt:lpstr>
      <vt:lpstr>_⨹_7_7e104</vt:lpstr>
      <vt:lpstr>_⨹_8_77079</vt:lpstr>
      <vt:lpstr>_⨹_9_c001f,isEnd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