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7" r:id="rId4"/>
    <p:sldId id="310" r:id="rId5"/>
    <p:sldId id="312" r:id="rId6"/>
    <p:sldId id="313" r:id="rId7"/>
    <p:sldId id="314" r:id="rId8"/>
    <p:sldId id="316" r:id="rId9"/>
    <p:sldId id="318" r:id="rId10"/>
    <p:sldId id="320" r:id="rId11"/>
    <p:sldId id="333" r:id="rId12"/>
    <p:sldId id="323" r:id="rId13"/>
    <p:sldId id="334" r:id="rId14"/>
    <p:sldId id="325" r:id="rId15"/>
    <p:sldId id="328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A1432-3B45-43F6-A5E1-9DE83C35FC1D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32F16-9FFD-4A30-B19C-3D79E2AA8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7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32F16-9FFD-4A30-B19C-3D79E2AA882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00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6" name="yt_shape_122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75" name="yt_image_122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8" name="yt_shape_12278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求关于原点对称的点的坐标</a:t>
            </a:r>
          </a:p>
        </p:txBody>
      </p:sp>
      <p:sp>
        <p:nvSpPr>
          <p:cNvPr id="12279" name="yt_shape_12279"/>
          <p:cNvSpPr txBox="1"/>
          <p:nvPr/>
        </p:nvSpPr>
        <p:spPr>
          <a:xfrm>
            <a:off x="540000" y="1971599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0" name="yt_table_122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53241"/>
              </p:ext>
            </p:extLst>
          </p:nvPr>
        </p:nvGraphicFramePr>
        <p:xfrm>
          <a:off x="540047" y="2450902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sp>
        <p:nvSpPr>
          <p:cNvPr id="12282" name="yt_shape_12282"/>
          <p:cNvSpPr txBox="1"/>
          <p:nvPr/>
        </p:nvSpPr>
        <p:spPr>
          <a:xfrm>
            <a:off x="540119" y="34524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a862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其中关于原点对称的两点为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3" name="yt_table_12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454824"/>
              </p:ext>
            </p:extLst>
          </p:nvPr>
        </p:nvGraphicFramePr>
        <p:xfrm>
          <a:off x="540047" y="4411891"/>
          <a:ext cx="6216968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439988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12285" name="yt_shape_12285"/>
          <p:cNvSpPr txBox="1"/>
          <p:nvPr/>
        </p:nvSpPr>
        <p:spPr>
          <a:xfrm>
            <a:off x="540119" y="54134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86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1848550">
            <a:extLst>
              <a:ext uri="{FF2B5EF4-FFF2-40B4-BE49-F238E27FC236}">
                <a16:creationId xmlns:a16="http://schemas.microsoft.com/office/drawing/2014/main" id="{B7085D4A-8283-AD42-BDD9-7D1C5CC3BD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18DDFD-5024-8478-7B22-C28B4C695F9B}"/>
              </a:ext>
            </a:extLst>
          </p:cNvPr>
          <p:cNvSpPr txBox="1"/>
          <p:nvPr/>
        </p:nvSpPr>
        <p:spPr>
          <a:xfrm>
            <a:off x="9593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51913F-A5AE-E09C-BDBC-875F6D5538DC}"/>
              </a:ext>
            </a:extLst>
          </p:cNvPr>
          <p:cNvSpPr txBox="1"/>
          <p:nvPr/>
        </p:nvSpPr>
        <p:spPr>
          <a:xfrm>
            <a:off x="10589471" y="38811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765EBC-9A1A-BFA8-5D11-392652EA101A}"/>
              </a:ext>
            </a:extLst>
          </p:cNvPr>
          <p:cNvSpPr txBox="1"/>
          <p:nvPr/>
        </p:nvSpPr>
        <p:spPr>
          <a:xfrm>
            <a:off x="2918671" y="584212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1" name="yt_shape_123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画出平移后的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c0c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342" name="yt_shape_12342"/>
          <p:cNvSpPr txBox="1"/>
          <p:nvPr/>
        </p:nvSpPr>
        <p:spPr>
          <a:xfrm>
            <a:off x="540000" y="1859435"/>
            <a:ext cx="56954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44" name="yt_shape_12344"/>
          <p:cNvSpPr txBox="1"/>
          <p:nvPr/>
        </p:nvSpPr>
        <p:spPr>
          <a:xfrm>
            <a:off x="540000" y="2971234"/>
            <a:ext cx="2628925" cy="23053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800" b="0" i="0" u="none" spc="-128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2800" b="0" i="0" u="none" spc="173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2343" name="yt_image_123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1234"/>
            <a:ext cx="2602938" cy="254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6" name="yt_shape_12346"/>
          <p:cNvSpPr txBox="1"/>
          <p:nvPr/>
        </p:nvSpPr>
        <p:spPr>
          <a:xfrm>
            <a:off x="540119" y="55669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778,isEnd"/>
              </a:rPr>
              <a:t>成中心对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其对称中心坐标为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18D27D-2286-1620-115C-A3A592B0F87B}"/>
              </a:ext>
            </a:extLst>
          </p:cNvPr>
          <p:cNvSpPr txBox="1"/>
          <p:nvPr/>
        </p:nvSpPr>
        <p:spPr>
          <a:xfrm>
            <a:off x="449989" y="1812629"/>
            <a:ext cx="508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6047C3-46BB-E569-D264-0648B602BE97}"/>
              </a:ext>
            </a:extLst>
          </p:cNvPr>
          <p:cNvSpPr txBox="1"/>
          <p:nvPr/>
        </p:nvSpPr>
        <p:spPr>
          <a:xfrm>
            <a:off x="449989" y="2288117"/>
            <a:ext cx="582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360524-3052-9523-848D-248F0CE07EBE}"/>
              </a:ext>
            </a:extLst>
          </p:cNvPr>
          <p:cNvSpPr txBox="1"/>
          <p:nvPr/>
        </p:nvSpPr>
        <p:spPr>
          <a:xfrm>
            <a:off x="8301882" y="5470903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7AA349-28C5-0EF7-64C8-08C7DD866171}"/>
              </a:ext>
            </a:extLst>
          </p:cNvPr>
          <p:cNvSpPr txBox="1"/>
          <p:nvPr/>
        </p:nvSpPr>
        <p:spPr>
          <a:xfrm>
            <a:off x="3802908" y="599560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569387" y="880851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47" name="yt_image_1234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387" y="88085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0" name="yt_shape_12350"/>
          <p:cNvSpPr txBox="1"/>
          <p:nvPr/>
        </p:nvSpPr>
        <p:spPr>
          <a:xfrm>
            <a:off x="569507" y="14122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82f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51" name="yt_image_12351" title="H_128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7636" y="3484619"/>
            <a:ext cx="1571729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3" name="yt_shape_12353"/>
          <p:cNvSpPr txBox="1"/>
          <p:nvPr/>
        </p:nvSpPr>
        <p:spPr>
          <a:xfrm>
            <a:off x="569387" y="2446718"/>
            <a:ext cx="1149303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直接写出抛物线关于原点对称的抛物线的解析式为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中，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044FA9-7815-A259-6D11-71D77B74AB5B}"/>
              </a:ext>
            </a:extLst>
          </p:cNvPr>
          <p:cNvSpPr txBox="1"/>
          <p:nvPr/>
        </p:nvSpPr>
        <p:spPr>
          <a:xfrm>
            <a:off x="8299400" y="2372165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DD882F-67FA-C78F-12D4-FC014CEE58CF}"/>
              </a:ext>
            </a:extLst>
          </p:cNvPr>
          <p:cNvSpPr txBox="1"/>
          <p:nvPr/>
        </p:nvSpPr>
        <p:spPr>
          <a:xfrm>
            <a:off x="479376" y="2875400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EAD80E-136C-FA51-7E47-7E2AC99C6E5E}"/>
              </a:ext>
            </a:extLst>
          </p:cNvPr>
          <p:cNvSpPr txBox="1"/>
          <p:nvPr/>
        </p:nvSpPr>
        <p:spPr>
          <a:xfrm>
            <a:off x="479376" y="335088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1A80E6-3D9D-61E3-3D73-C8FC76EA3FEC}"/>
              </a:ext>
            </a:extLst>
          </p:cNvPr>
          <p:cNvSpPr txBox="1"/>
          <p:nvPr/>
        </p:nvSpPr>
        <p:spPr>
          <a:xfrm>
            <a:off x="479376" y="3826377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413B8-DBC9-86D9-1447-DE62927F78D8}"/>
              </a:ext>
            </a:extLst>
          </p:cNvPr>
          <p:cNvSpPr txBox="1"/>
          <p:nvPr/>
        </p:nvSpPr>
        <p:spPr>
          <a:xfrm>
            <a:off x="479376" y="4301864"/>
            <a:ext cx="491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DCF6FD-16DD-50A3-A362-40893D96D1D4}"/>
              </a:ext>
            </a:extLst>
          </p:cNvPr>
          <p:cNvSpPr txBox="1"/>
          <p:nvPr/>
        </p:nvSpPr>
        <p:spPr>
          <a:xfrm>
            <a:off x="479376" y="4777353"/>
            <a:ext cx="328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FAB931-4E71-8681-4060-9EAE0EA64D9D}"/>
              </a:ext>
            </a:extLst>
          </p:cNvPr>
          <p:cNvSpPr txBox="1"/>
          <p:nvPr/>
        </p:nvSpPr>
        <p:spPr>
          <a:xfrm>
            <a:off x="479376" y="5373216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关于原点对称的点的坐标为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CD43CF-95A4-9714-4AA2-68C0F004D9EE}"/>
              </a:ext>
            </a:extLst>
          </p:cNvPr>
          <p:cNvSpPr txBox="1"/>
          <p:nvPr/>
        </p:nvSpPr>
        <p:spPr>
          <a:xfrm>
            <a:off x="479376" y="5848704"/>
            <a:ext cx="447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55" name="yt_shape_12355"/>
              <p:cNvSpPr txBox="1"/>
              <p:nvPr/>
            </p:nvSpPr>
            <p:spPr>
              <a:xfrm>
                <a:off x="407368" y="0"/>
                <a:ext cx="11492915" cy="4350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顶点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关于原点对称的点的坐标为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抛物线为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向左平移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个单位长度得到点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关于原点的对称点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a50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在抛物线上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在抛物线上，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355" name="yt_shape_12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0"/>
                <a:ext cx="11492915" cy="4350550"/>
              </a:xfrm>
              <a:prstGeom prst="rect">
                <a:avLst/>
              </a:prstGeom>
              <a:blipFill>
                <a:blip r:embed="rId2"/>
                <a:stretch>
                  <a:fillRect l="-1645" t="-1120" b="-3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D3BBBF5-9014-899B-EA53-B910F39F6470}"/>
              </a:ext>
            </a:extLst>
          </p:cNvPr>
          <p:cNvSpPr txBox="1"/>
          <p:nvPr/>
        </p:nvSpPr>
        <p:spPr>
          <a:xfrm>
            <a:off x="317357" y="1855146"/>
            <a:ext cx="7215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726769-7253-2581-20EB-50A19F164C75}"/>
              </a:ext>
            </a:extLst>
          </p:cNvPr>
          <p:cNvSpPr txBox="1"/>
          <p:nvPr/>
        </p:nvSpPr>
        <p:spPr>
          <a:xfrm>
            <a:off x="317357" y="2330634"/>
            <a:ext cx="259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在抛物线上，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54B40B-E2EF-3F02-7F72-DCF9F0FB4824}"/>
                  </a:ext>
                </a:extLst>
              </p:cNvPr>
              <p:cNvSpPr txBox="1"/>
              <p:nvPr/>
            </p:nvSpPr>
            <p:spPr>
              <a:xfrm>
                <a:off x="317357" y="2806122"/>
                <a:ext cx="5098288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54B40B-E2EF-3F02-7F72-DCF9F0FB4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2806122"/>
                <a:ext cx="5098288" cy="613169"/>
              </a:xfrm>
              <a:prstGeom prst="rect">
                <a:avLst/>
              </a:prstGeom>
              <a:blipFill>
                <a:blip r:embed="rId3"/>
                <a:stretch>
                  <a:fillRect l="-1794" r="-191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3C91F62-B8F9-02A7-0CF0-4C0D4A136740}"/>
              </a:ext>
            </a:extLst>
          </p:cNvPr>
          <p:cNvSpPr txBox="1"/>
          <p:nvPr/>
        </p:nvSpPr>
        <p:spPr>
          <a:xfrm>
            <a:off x="317357" y="3325679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06785F-BA34-EB3B-F6D7-CDC2EDC4AB1E}"/>
                  </a:ext>
                </a:extLst>
              </p:cNvPr>
              <p:cNvSpPr txBox="1"/>
              <p:nvPr/>
            </p:nvSpPr>
            <p:spPr>
              <a:xfrm>
                <a:off x="317357" y="3801167"/>
                <a:ext cx="20344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06785F-BA34-EB3B-F6D7-CDC2EDC4A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801167"/>
                <a:ext cx="2034414" cy="554114"/>
              </a:xfrm>
              <a:prstGeom prst="rect">
                <a:avLst/>
              </a:prstGeom>
              <a:blipFill>
                <a:blip r:embed="rId4"/>
                <a:stretch>
                  <a:fillRect l="-4491" t="-1111" r="-4790" b="-2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2351" title="H_128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2508434"/>
            <a:ext cx="1571729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" name="yt_shape_12359"/>
          <p:cNvSpPr txBox="1"/>
          <p:nvPr/>
        </p:nvSpPr>
        <p:spPr>
          <a:xfrm>
            <a:off x="540000" y="900000"/>
            <a:ext cx="87764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巧用中点坐标公式，解决与中心对称有关点的坐标问题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60" name="yt_shape_12360"/>
              <p:cNvSpPr txBox="1"/>
              <p:nvPr/>
            </p:nvSpPr>
            <p:spPr>
              <a:xfrm>
                <a:off x="540119" y="1379303"/>
                <a:ext cx="11111999" cy="3281784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中点坐标公式：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在平面直角坐标系中，如果线段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1_49466"/>
                  </a:rPr>
                  <a:t>的两个端点的坐标分别为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的坐标记为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0583d"/>
                  </a:rPr>
                  <a:t>，故已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三点中任意两点的坐标，可根据上述等量关系，求出第三点的坐标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【直接应用】</a:t>
                </a:r>
              </a:p>
            </p:txBody>
          </p:sp>
        </mc:Choice>
        <mc:Fallback>
          <p:sp>
            <p:nvSpPr>
              <p:cNvPr id="12360" name="yt_shape_123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3281784"/>
              </a:xfrm>
              <a:prstGeom prst="rect">
                <a:avLst/>
              </a:prstGeom>
              <a:blipFill>
                <a:blip r:embed="rId2"/>
                <a:stretch>
                  <a:fillRect l="-987" t="-129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62" name="yt_shape_12362"/>
          <p:cNvSpPr txBox="1"/>
          <p:nvPr/>
        </p:nvSpPr>
        <p:spPr>
          <a:xfrm>
            <a:off x="540119" y="3679737"/>
            <a:ext cx="11492915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在平面直角坐标系内的两点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cb95,isEnd"/>
              </a:rPr>
              <a:t>成中心对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645C34-DB46-7C64-7567-FEEE97C12FC8}"/>
              </a:ext>
            </a:extLst>
          </p:cNvPr>
          <p:cNvSpPr txBox="1"/>
          <p:nvPr/>
        </p:nvSpPr>
        <p:spPr>
          <a:xfrm>
            <a:off x="3546296" y="410841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4" name="yt_shape_12364"/>
          <p:cNvSpPr txBox="1"/>
          <p:nvPr/>
        </p:nvSpPr>
        <p:spPr>
          <a:xfrm>
            <a:off x="540000" y="900000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</a:p>
        </p:txBody>
      </p:sp>
      <p:sp>
        <p:nvSpPr>
          <p:cNvPr id="12365" name="yt_shape_12365"/>
          <p:cNvSpPr txBox="1"/>
          <p:nvPr/>
        </p:nvSpPr>
        <p:spPr>
          <a:xfrm>
            <a:off x="540119" y="1465526"/>
            <a:ext cx="11111999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0a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366" name="yt_image_123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2573666"/>
            <a:ext cx="2078938" cy="162877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8" name="yt_shape_12368"/>
          <p:cNvSpPr txBox="1"/>
          <p:nvPr/>
        </p:nvSpPr>
        <p:spPr>
          <a:xfrm>
            <a:off x="540119" y="4329232"/>
            <a:ext cx="11492915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edb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关于坐标原点的对称点的坐标是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A42489-E3A2-E222-D7DC-17372A5046E3}"/>
              </a:ext>
            </a:extLst>
          </p:cNvPr>
          <p:cNvSpPr txBox="1"/>
          <p:nvPr/>
        </p:nvSpPr>
        <p:spPr>
          <a:xfrm>
            <a:off x="3973333" y="1894208"/>
            <a:ext cx="2008886" cy="51798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7A77DD-9F62-2442-0487-4D60536F6DDE}"/>
              </a:ext>
            </a:extLst>
          </p:cNvPr>
          <p:cNvSpPr txBox="1"/>
          <p:nvPr/>
        </p:nvSpPr>
        <p:spPr>
          <a:xfrm>
            <a:off x="7997645" y="4757914"/>
            <a:ext cx="2313686" cy="51798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900000"/>
            <a:ext cx="11377264" cy="46172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6" name="yt_shape_12286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关于原点的对称点位于第四象限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8bf4"/>
                  </a:rPr>
                  <a:t>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取值范围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关于原点的对称点为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6" name="yt_shape_12286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6572BB-445F-97A7-6418-9CF8A0BB048A}"/>
              </a:ext>
            </a:extLst>
          </p:cNvPr>
          <p:cNvSpPr txBox="1"/>
          <p:nvPr/>
        </p:nvSpPr>
        <p:spPr>
          <a:xfrm>
            <a:off x="450108" y="1804170"/>
            <a:ext cx="1117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关于原点的对称点为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B5DF89-3239-03F2-DF6B-509633E706A3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6089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62B5DF89-3239-03F2-DF6B-509633E706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608959" cy="1154189"/>
              </a:xfrm>
              <a:prstGeom prst="rect">
                <a:avLst/>
              </a:prstGeom>
              <a:blipFill>
                <a:blip r:embed="rId3"/>
                <a:stretch>
                  <a:fillRect l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253C47C-0003-0910-F9B4-8B2B9DB551B6}"/>
              </a:ext>
            </a:extLst>
          </p:cNvPr>
          <p:cNvSpPr txBox="1"/>
          <p:nvPr/>
        </p:nvSpPr>
        <p:spPr>
          <a:xfrm>
            <a:off x="450108" y="3340235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053CEF-60A1-8D99-F195-4F44CC099C4B}"/>
              </a:ext>
            </a:extLst>
          </p:cNvPr>
          <p:cNvSpPr txBox="1"/>
          <p:nvPr/>
        </p:nvSpPr>
        <p:spPr>
          <a:xfrm>
            <a:off x="450108" y="3815723"/>
            <a:ext cx="347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平面直角坐标系中的中心对称</a:t>
            </a:r>
          </a:p>
        </p:txBody>
      </p:sp>
      <p:sp>
        <p:nvSpPr>
          <p:cNvPr id="12291" name="yt_shape_12291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a67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8787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5" name="yt_table_122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828485"/>
              </p:ext>
            </p:extLst>
          </p:nvPr>
        </p:nvGraphicFramePr>
        <p:xfrm>
          <a:off x="540047" y="2829000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grpSp>
        <p:nvGrpSpPr>
          <p:cNvPr id="12292" name="yt_shape_12292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1912" y="2829000"/>
            <a:ext cx="2068027" cy="1673874"/>
            <a:chOff x="0" y="0"/>
            <a:chExt cx="2068027" cy="1673874"/>
          </a:xfrm>
        </p:grpSpPr>
        <p:pic>
          <p:nvPicPr>
            <p:cNvPr id="2" name="yt_image_122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802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4" name="yt_shape_12294"/>
            <p:cNvSpPr txBox="1"/>
            <p:nvPr/>
          </p:nvSpPr>
          <p:spPr>
            <a:xfrm>
              <a:off x="500732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48638">
            <a:extLst>
              <a:ext uri="{FF2B5EF4-FFF2-40B4-BE49-F238E27FC236}">
                <a16:creationId xmlns:a16="http://schemas.microsoft.com/office/drawing/2014/main" id="{461C147D-F0C2-6C8C-5958-F3664E94CC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96F07EF-7509-EED0-AE83-8BE2AA86277C}"/>
              </a:ext>
            </a:extLst>
          </p:cNvPr>
          <p:cNvSpPr txBox="1"/>
          <p:nvPr/>
        </p:nvSpPr>
        <p:spPr>
          <a:xfrm>
            <a:off x="10597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yt_shape_1229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若将等腰直角三角形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618a,isEnd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01" name="yt_shape_12301"/>
          <p:cNvSpPr txBox="1"/>
          <p:nvPr/>
        </p:nvSpPr>
        <p:spPr>
          <a:xfrm>
            <a:off x="540000" y="38515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8" name="yt_shape_12298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5298" y="2011799"/>
            <a:ext cx="1821402" cy="1789317"/>
            <a:chOff x="0" y="0"/>
            <a:chExt cx="1821402" cy="1789317"/>
          </a:xfrm>
        </p:grpSpPr>
        <p:pic>
          <p:nvPicPr>
            <p:cNvPr id="2" name="yt_image_122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1402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0" name="yt_shape_12300"/>
            <p:cNvSpPr txBox="1"/>
            <p:nvPr/>
          </p:nvSpPr>
          <p:spPr>
            <a:xfrm>
              <a:off x="377420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9CFBEC-D28D-1C15-33D9-7F199577AC18}"/>
              </a:ext>
            </a:extLst>
          </p:cNvPr>
          <p:cNvSpPr txBox="1"/>
          <p:nvPr/>
        </p:nvSpPr>
        <p:spPr>
          <a:xfrm>
            <a:off x="2583708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yt_shape_123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0c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03" name="yt_image_123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7275" y="1833596"/>
            <a:ext cx="3514725" cy="267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3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333" y="2522825"/>
            <a:ext cx="2012698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19C297E-EC52-2887-06B9-1694E873EAEC}"/>
              </a:ext>
            </a:extLst>
          </p:cNvPr>
          <p:cNvSpPr txBox="1"/>
          <p:nvPr/>
        </p:nvSpPr>
        <p:spPr>
          <a:xfrm>
            <a:off x="540119" y="1906744"/>
            <a:ext cx="7374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考虑问题不周全导致错误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6E83D6-5D39-E942-B90E-FA9A962DD191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考虑问题不周全导致错误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310"/>
          <p:cNvSpPr txBox="1"/>
          <p:nvPr/>
        </p:nvSpPr>
        <p:spPr>
          <a:xfrm>
            <a:off x="540000" y="14016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直角坐标系第一象限内的点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与另一点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fb83,isEnd"/>
              </a:rPr>
              <a:t>关于原点对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关于原点对称的点在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1cd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EB35FE-C84C-4CFF-EB32-1E828B53655D}"/>
              </a:ext>
            </a:extLst>
          </p:cNvPr>
          <p:cNvSpPr txBox="1"/>
          <p:nvPr/>
        </p:nvSpPr>
        <p:spPr>
          <a:xfrm>
            <a:off x="3688489" y="18303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125AA8-AC52-03F6-385F-286ED1AA54E5}"/>
              </a:ext>
            </a:extLst>
          </p:cNvPr>
          <p:cNvSpPr txBox="1"/>
          <p:nvPr/>
        </p:nvSpPr>
        <p:spPr>
          <a:xfrm>
            <a:off x="1364389" y="27813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3" name="yt_shape_123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12" name="yt_image_1231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15" name="yt_shape_12315"/>
              <p:cNvSpPr txBox="1"/>
              <p:nvPr/>
            </p:nvSpPr>
            <p:spPr>
              <a:xfrm>
                <a:off x="540120" y="1482165"/>
                <a:ext cx="11492915" cy="10163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0d66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关于原点的对称点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15" name="yt_shape_1231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016304"/>
              </a:xfrm>
              <a:prstGeom prst="rect">
                <a:avLst/>
              </a:prstGeom>
              <a:blipFill>
                <a:blip r:embed="rId3"/>
                <a:stretch>
                  <a:fillRect l="-1645" t="-4790" b="-14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17" name="yt_table_12317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0744615"/>
                  </p:ext>
                </p:extLst>
              </p:nvPr>
            </p:nvGraphicFramePr>
            <p:xfrm>
              <a:off x="540047" y="2549257"/>
              <a:ext cx="6477318" cy="1344930"/>
            </p:xfrm>
            <a:graphic>
              <a:graphicData uri="http://schemas.openxmlformats.org/drawingml/2006/table">
                <a:tbl>
                  <a:tblPr/>
                  <a:tblGrid>
                    <a:gridCol w="3561080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17" name="yt_table_12317" descr="{&quot;rangeId&quot;:12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0744615"/>
                  </p:ext>
                </p:extLst>
              </p:nvPr>
            </p:nvGraphicFramePr>
            <p:xfrm>
              <a:off x="540047" y="2549257"/>
              <a:ext cx="6477318" cy="1267334"/>
            </p:xfrm>
            <a:graphic>
              <a:graphicData uri="http://schemas.openxmlformats.org/drawingml/2006/table">
                <a:tbl>
                  <a:tblPr/>
                  <a:tblGrid>
                    <a:gridCol w="3561080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188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212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8188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212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ECA60B-7E7E-4D60-F68F-6236FCDAFAAA}"/>
              </a:ext>
            </a:extLst>
          </p:cNvPr>
          <p:cNvSpPr txBox="1"/>
          <p:nvPr/>
        </p:nvSpPr>
        <p:spPr>
          <a:xfrm>
            <a:off x="7768865" y="1910847"/>
            <a:ext cx="400748" cy="6245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18" name="yt_shape_12318"/>
              <p:cNvSpPr txBox="1"/>
              <p:nvPr/>
            </p:nvSpPr>
            <p:spPr>
              <a:xfrm>
                <a:off x="540119" y="900000"/>
                <a:ext cx="11111999" cy="10684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关于原点的对称点在第四象限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418a2"/>
                  </a:rPr>
                  <a:t>的取值范围在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18" name="yt_shape_12318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8434"/>
              </a:xfrm>
              <a:prstGeom prst="rect">
                <a:avLst/>
              </a:prstGeom>
              <a:blipFill>
                <a:blip r:embed="rId2"/>
                <a:stretch>
                  <a:fillRect l="-1701" b="-16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0" name="yt_image_123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53882"/>
            <a:ext cx="1906810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21" name="yt_image_1232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6810" y="2171586"/>
            <a:ext cx="192502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4" name="yt_shape_12324"/>
          <p:cNvSpPr txBox="1"/>
          <p:nvPr/>
        </p:nvSpPr>
        <p:spPr>
          <a:xfrm>
            <a:off x="1293371" y="263793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325" name="yt_shape_12325"/>
          <p:cNvSpPr txBox="1"/>
          <p:nvPr/>
        </p:nvSpPr>
        <p:spPr>
          <a:xfrm>
            <a:off x="3577697" y="263793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2326" name="yt_image_123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3303055"/>
            <a:ext cx="1906810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27" name="yt_image_1232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6810" y="3303055"/>
            <a:ext cx="1906810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0" name="yt_shape_12330"/>
          <p:cNvSpPr txBox="1"/>
          <p:nvPr/>
        </p:nvSpPr>
        <p:spPr>
          <a:xfrm>
            <a:off x="1301778" y="368710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331" name="yt_shape_12331"/>
          <p:cNvSpPr txBox="1"/>
          <p:nvPr/>
        </p:nvSpPr>
        <p:spPr>
          <a:xfrm>
            <a:off x="3560181" y="368710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2332" name="yt_shape_12332"/>
          <p:cNvSpPr txBox="1"/>
          <p:nvPr/>
        </p:nvSpPr>
        <p:spPr>
          <a:xfrm>
            <a:off x="540119" y="41998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的对称中心是坐标原点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4a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5642,isEnd"/>
              </a:rPr>
              <a:t>个单位长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784454-E98D-BD11-2C0F-88378C121D01}"/>
              </a:ext>
            </a:extLst>
          </p:cNvPr>
          <p:cNvSpPr txBox="1"/>
          <p:nvPr/>
        </p:nvSpPr>
        <p:spPr>
          <a:xfrm>
            <a:off x="3802908" y="14869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D76D7A-A129-078A-3D36-DA01C97F828E}"/>
              </a:ext>
            </a:extLst>
          </p:cNvPr>
          <p:cNvSpPr txBox="1"/>
          <p:nvPr/>
        </p:nvSpPr>
        <p:spPr>
          <a:xfrm>
            <a:off x="5444383" y="510405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3" name="yt_shape_12333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1e3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72e41"/>
              </a:rPr>
              <a:t>结合所给的平面直角坐标系解答下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334" name="yt_image_12334" title="H_280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244713"/>
            <a:ext cx="2103367" cy="205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36"/>
          <p:cNvSpPr txBox="1"/>
          <p:nvPr/>
        </p:nvSpPr>
        <p:spPr>
          <a:xfrm>
            <a:off x="540120" y="2420888"/>
            <a:ext cx="6490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2337"/>
          <p:cNvSpPr txBox="1"/>
          <p:nvPr/>
        </p:nvSpPr>
        <p:spPr>
          <a:xfrm>
            <a:off x="540120" y="2900191"/>
            <a:ext cx="4956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2339"/>
          <p:cNvSpPr txBox="1"/>
          <p:nvPr/>
        </p:nvSpPr>
        <p:spPr>
          <a:xfrm>
            <a:off x="540120" y="3531858"/>
            <a:ext cx="2628925" cy="23053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800" b="0" i="0" u="none" spc="-128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2800" b="0" i="0" u="none" spc="173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7" name="yt_image_123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120" y="3531858"/>
            <a:ext cx="2602938" cy="254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7942989-8CEF-5B0A-8D89-7CA9E53EA11D}"/>
              </a:ext>
            </a:extLst>
          </p:cNvPr>
          <p:cNvSpPr txBox="1"/>
          <p:nvPr/>
        </p:nvSpPr>
        <p:spPr>
          <a:xfrm>
            <a:off x="450109" y="2853385"/>
            <a:ext cx="508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1302</Words>
  <Application>Microsoft Office PowerPoint</Application>
  <PresentationFormat>宽屏</PresentationFormat>
  <Paragraphs>119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3" baseType="lpstr">
      <vt:lpstr>,isEnd</vt:lpstr>
      <vt:lpstr>_⨹_1_000a6,isEnd</vt:lpstr>
      <vt:lpstr>_⨹_1_2c0c1</vt:lpstr>
      <vt:lpstr>_⨹_1_3a503</vt:lpstr>
      <vt:lpstr>_⨹_1_782ff</vt:lpstr>
      <vt:lpstr>_⨹_1_7c1cd,isEnd</vt:lpstr>
      <vt:lpstr>_⨹_1_900c7</vt:lpstr>
      <vt:lpstr>_⨹_1_b0d66</vt:lpstr>
      <vt:lpstr>_⨹_1_bb4ae,isEnd</vt:lpstr>
      <vt:lpstr>_⨹_1_d586b,isEnd</vt:lpstr>
      <vt:lpstr>_⨹_1_d8bf4</vt:lpstr>
      <vt:lpstr>_⨹_1_da674</vt:lpstr>
      <vt:lpstr>_⨹_1_fedb0,isEnd</vt:lpstr>
      <vt:lpstr>_⨹_11_49466</vt:lpstr>
      <vt:lpstr>_⨹_15_72e41</vt:lpstr>
      <vt:lpstr>_⨹_2_ba862</vt:lpstr>
      <vt:lpstr>_⨹_3_0583d</vt:lpstr>
      <vt:lpstr>_⨹_3_da1e3</vt:lpstr>
      <vt:lpstr>_⨹_4_1e778,isEnd</vt:lpstr>
      <vt:lpstr>_⨹_4_38787</vt:lpstr>
      <vt:lpstr>_⨹_4_b5642,isEnd</vt:lpstr>
      <vt:lpstr>_⨹_4_ecb95,isEnd</vt:lpstr>
      <vt:lpstr>_⨹_5_bfb83,isEnd</vt:lpstr>
      <vt:lpstr>_⨹_6_418a2</vt:lpstr>
      <vt:lpstr>_⨹_6_c618a,isEnd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