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15" r:id="rId4"/>
    <p:sldId id="305" r:id="rId5"/>
    <p:sldId id="306" r:id="rId6"/>
    <p:sldId id="316" r:id="rId7"/>
    <p:sldId id="317" r:id="rId8"/>
    <p:sldId id="308" r:id="rId9"/>
    <p:sldId id="310" r:id="rId10"/>
    <p:sldId id="318" r:id="rId11"/>
    <p:sldId id="312" r:id="rId12"/>
    <p:sldId id="319" r:id="rId13"/>
    <p:sldId id="313" r:id="rId14"/>
    <p:sldId id="320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28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69" name="yt_shape_10469"/>
          <p:cNvSpPr txBox="1"/>
          <p:nvPr/>
        </p:nvSpPr>
        <p:spPr>
          <a:xfrm>
            <a:off x="540000" y="900000"/>
            <a:ext cx="375904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根的判别式的应用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470" name="yt_shape_10470"/>
              <p:cNvSpPr txBox="1"/>
              <p:nvPr/>
            </p:nvSpPr>
            <p:spPr>
              <a:xfrm>
                <a:off x="540000" y="1389434"/>
                <a:ext cx="7886774" cy="322492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的一元二次方程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利用根的判别式判断方程根的情况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一元二次方程有两个不相等的实数根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470" name="yt_shape_10470" descr="{&quot;rangeId&quot;:24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89434"/>
                <a:ext cx="7886774" cy="3224922"/>
              </a:xfrm>
              <a:prstGeom prst="rect">
                <a:avLst/>
              </a:prstGeom>
              <a:blipFill>
                <a:blip r:embed="rId2"/>
                <a:stretch>
                  <a:fillRect l="-2398" r="-1392" b="-49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121595131" title="H_25.973701">
            <a:extLst>
              <a:ext uri="{FF2B5EF4-FFF2-40B4-BE49-F238E27FC236}">
                <a16:creationId xmlns:a16="http://schemas.microsoft.com/office/drawing/2014/main" id="{37C65CAF-5D8B-C463-3587-8AC6A963841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63CAA26-2B94-82F0-BF3B-299D11BB0DD8}"/>
                  </a:ext>
                </a:extLst>
              </p:cNvPr>
              <p:cNvSpPr txBox="1"/>
              <p:nvPr/>
            </p:nvSpPr>
            <p:spPr>
              <a:xfrm>
                <a:off x="449989" y="2489565"/>
                <a:ext cx="549186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4, 'hasSerialNum': 1}">
                <a:extLst>
                  <a:ext uri="{FF2B5EF4-FFF2-40B4-BE49-F238E27FC236}">
                    <a16:creationId xmlns:a16="http://schemas.microsoft.com/office/drawing/2014/main" id="{763CAA26-2B94-82F0-BF3B-299D11BB0DD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489565"/>
                <a:ext cx="5491861" cy="765061"/>
              </a:xfrm>
              <a:prstGeom prst="rect">
                <a:avLst/>
              </a:prstGeom>
              <a:blipFill>
                <a:blip r:embed="rId4"/>
                <a:stretch>
                  <a:fillRect l="-1776" r="-1665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65504437-26A5-BCE9-5A08-0550CB924C8B}"/>
              </a:ext>
            </a:extLst>
          </p:cNvPr>
          <p:cNvSpPr txBox="1"/>
          <p:nvPr/>
        </p:nvSpPr>
        <p:spPr>
          <a:xfrm>
            <a:off x="449989" y="3161014"/>
            <a:ext cx="2046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F89AA6D-15D4-9F55-9F7C-5BC1D944774C}"/>
              </a:ext>
            </a:extLst>
          </p:cNvPr>
          <p:cNvSpPr txBox="1"/>
          <p:nvPr/>
        </p:nvSpPr>
        <p:spPr>
          <a:xfrm>
            <a:off x="449989" y="3636502"/>
            <a:ext cx="49155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6BDF304-0A8A-DF8F-31FF-41B807AC5763}"/>
              </a:ext>
            </a:extLst>
          </p:cNvPr>
          <p:cNvSpPr txBox="1"/>
          <p:nvPr/>
        </p:nvSpPr>
        <p:spPr>
          <a:xfrm>
            <a:off x="449989" y="4111990"/>
            <a:ext cx="5437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一元二次方程有两个不相等的实数根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509" name="yt_shape_10509"/>
              <p:cNvSpPr txBox="1"/>
              <p:nvPr/>
            </p:nvSpPr>
            <p:spPr>
              <a:xfrm>
                <a:off x="540000" y="900000"/>
                <a:ext cx="9789539" cy="303955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的一元二次方程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的两实数根为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的取值范围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将原方程整理为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原方程有两个实数根，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[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]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509" name="yt_shape_10509" descr="{&quot;rangeId&quot;:17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789539" cy="3039550"/>
              </a:xfrm>
              <a:prstGeom prst="rect">
                <a:avLst/>
              </a:prstGeom>
              <a:blipFill>
                <a:blip r:embed="rId2"/>
                <a:stretch>
                  <a:fillRect l="-1931" t="-1807" r="-997" b="-26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EDC3FD4-A2CC-C16D-CEB5-49E076ABB6EA}"/>
              </a:ext>
            </a:extLst>
          </p:cNvPr>
          <p:cNvSpPr txBox="1"/>
          <p:nvPr/>
        </p:nvSpPr>
        <p:spPr>
          <a:xfrm>
            <a:off x="449989" y="1804170"/>
            <a:ext cx="72476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将原方程整理为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A277381-BB04-2C96-E07D-52384A21EA0E}"/>
              </a:ext>
            </a:extLst>
          </p:cNvPr>
          <p:cNvSpPr txBox="1"/>
          <p:nvPr/>
        </p:nvSpPr>
        <p:spPr>
          <a:xfrm>
            <a:off x="449989" y="2279658"/>
            <a:ext cx="3532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原方程有两个实数根，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5EF78DE-F0EB-C342-7BE1-B37719177994}"/>
              </a:ext>
            </a:extLst>
          </p:cNvPr>
          <p:cNvSpPr txBox="1"/>
          <p:nvPr/>
        </p:nvSpPr>
        <p:spPr>
          <a:xfrm>
            <a:off x="449989" y="2755146"/>
            <a:ext cx="5933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[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]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9936A03-436B-1A52-8EB0-489047BE8C46}"/>
                  </a:ext>
                </a:extLst>
              </p:cNvPr>
              <p:cNvSpPr txBox="1"/>
              <p:nvPr/>
            </p:nvSpPr>
            <p:spPr>
              <a:xfrm>
                <a:off x="449989" y="3230634"/>
                <a:ext cx="1710436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≤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7, 'hasSerialNum': 1, 'pageBreak': True}">
                <a:extLst>
                  <a:ext uri="{FF2B5EF4-FFF2-40B4-BE49-F238E27FC236}">
                    <a16:creationId xmlns:a16="http://schemas.microsoft.com/office/drawing/2014/main" id="{89936A03-436B-1A52-8EB0-489047BE8C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230634"/>
                <a:ext cx="1710436" cy="726326"/>
              </a:xfrm>
              <a:prstGeom prst="rect">
                <a:avLst/>
              </a:prstGeom>
              <a:blipFill>
                <a:blip r:embed="rId3"/>
                <a:stretch>
                  <a:fillRect l="-5714" r="-5714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14" name="yt_shape_10514"/>
          <p:cNvSpPr txBox="1"/>
          <p:nvPr/>
        </p:nvSpPr>
        <p:spPr>
          <a:xfrm>
            <a:off x="540000" y="900000"/>
            <a:ext cx="959076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取得最小值时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求相应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并求出最小值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515" name="yt_shape_10515"/>
              <p:cNvSpPr txBox="1"/>
              <p:nvPr/>
            </p:nvSpPr>
            <p:spPr>
              <a:xfrm>
                <a:off x="540000" y="1379303"/>
                <a:ext cx="7633500" cy="323742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的两根，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由一次函数的性质知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随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的增大而减小，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故当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取得最小值为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515" name="yt_shape_10515" descr="{&quot;rangeId&quot;:19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79303"/>
                <a:ext cx="7633500" cy="3237425"/>
              </a:xfrm>
              <a:prstGeom prst="rect">
                <a:avLst/>
              </a:prstGeom>
              <a:blipFill>
                <a:blip r:embed="rId2"/>
                <a:stretch>
                  <a:fillRect l="-2476" t="-1507" r="-1438" b="-24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AC10779-65CE-59B7-6BFB-74CE6399E6B3}"/>
              </a:ext>
            </a:extLst>
          </p:cNvPr>
          <p:cNvSpPr txBox="1"/>
          <p:nvPr/>
        </p:nvSpPr>
        <p:spPr>
          <a:xfrm>
            <a:off x="449989" y="1332497"/>
            <a:ext cx="77397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的两根，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A6F3307-BF72-0A80-BB99-4FE32470FA05}"/>
              </a:ext>
            </a:extLst>
          </p:cNvPr>
          <p:cNvSpPr txBox="1"/>
          <p:nvPr/>
        </p:nvSpPr>
        <p:spPr>
          <a:xfrm>
            <a:off x="449989" y="1807985"/>
            <a:ext cx="31979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DE90881-72B1-8C27-ACAC-0A40EEA9DFE2}"/>
              </a:ext>
            </a:extLst>
          </p:cNvPr>
          <p:cNvSpPr txBox="1"/>
          <p:nvPr/>
        </p:nvSpPr>
        <p:spPr>
          <a:xfrm>
            <a:off x="449989" y="2283473"/>
            <a:ext cx="3732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FE00E0A-230C-486F-6343-FF29CFF47C6E}"/>
              </a:ext>
            </a:extLst>
          </p:cNvPr>
          <p:cNvSpPr txBox="1"/>
          <p:nvPr/>
        </p:nvSpPr>
        <p:spPr>
          <a:xfrm>
            <a:off x="449989" y="2758961"/>
            <a:ext cx="5907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由一次函数的性质知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随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的增大而减小，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6AB3F50-D2B7-E40A-E115-953A91ED43E6}"/>
                  </a:ext>
                </a:extLst>
              </p:cNvPr>
              <p:cNvSpPr txBox="1"/>
              <p:nvPr/>
            </p:nvSpPr>
            <p:spPr>
              <a:xfrm>
                <a:off x="449989" y="3234449"/>
                <a:ext cx="193903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≤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9, 'mathAnswerShape': 1}">
                <a:extLst>
                  <a:ext uri="{FF2B5EF4-FFF2-40B4-BE49-F238E27FC236}">
                    <a16:creationId xmlns:a16="http://schemas.microsoft.com/office/drawing/2014/main" id="{46AB3F50-D2B7-E40A-E115-953A91ED43E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234449"/>
                <a:ext cx="1939036" cy="765061"/>
              </a:xfrm>
              <a:prstGeom prst="rect">
                <a:avLst/>
              </a:prstGeom>
              <a:blipFill>
                <a:blip r:embed="rId3"/>
                <a:stretch>
                  <a:fillRect l="-5031" r="-4717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6F301DF8-4267-3204-BA25-C3DDC0858B7D}"/>
                  </a:ext>
                </a:extLst>
              </p:cNvPr>
              <p:cNvSpPr txBox="1"/>
              <p:nvPr/>
            </p:nvSpPr>
            <p:spPr>
              <a:xfrm>
                <a:off x="449989" y="3905898"/>
                <a:ext cx="4531423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故当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时，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取得最小值为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19, 'mathAnswerShape': 1}">
                <a:extLst>
                  <a:ext uri="{FF2B5EF4-FFF2-40B4-BE49-F238E27FC236}">
                    <a16:creationId xmlns:a16="http://schemas.microsoft.com/office/drawing/2014/main" id="{6F301DF8-4267-3204-BA25-C3DDC0858B7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05898"/>
                <a:ext cx="4531423" cy="726326"/>
              </a:xfrm>
              <a:prstGeom prst="rect">
                <a:avLst/>
              </a:prstGeom>
              <a:blipFill>
                <a:blip r:embed="rId4"/>
                <a:stretch>
                  <a:fillRect l="-2153" r="-2153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17" name="yt_shape_10517"/>
          <p:cNvSpPr txBox="1"/>
          <p:nvPr/>
        </p:nvSpPr>
        <p:spPr>
          <a:xfrm>
            <a:off x="540000" y="900000"/>
            <a:ext cx="345126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与几何图形综合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518" name="yt_shape_10518"/>
              <p:cNvSpPr txBox="1"/>
              <p:nvPr/>
            </p:nvSpPr>
            <p:spPr>
              <a:xfrm>
                <a:off x="540119" y="1338646"/>
                <a:ext cx="11492915" cy="537987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设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的三边长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的方程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f0cda"/>
                  </a:rPr>
                  <a:t>有两个相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等的实数根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方程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的根为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为等边三角形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关于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的方程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有两个相等的实数根，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可得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方程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的根为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故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为等边三角形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518" name="yt_shape_10518" descr="{&quot;rangeId&quot;:27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38646"/>
                <a:ext cx="11492915" cy="5379871"/>
              </a:xfrm>
              <a:prstGeom prst="rect">
                <a:avLst/>
              </a:prstGeom>
              <a:blipFill>
                <a:blip r:embed="rId2"/>
                <a:stretch>
                  <a:fillRect l="-1645" t="-340" b="-26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121595528" title="H_25.973701">
            <a:extLst>
              <a:ext uri="{FF2B5EF4-FFF2-40B4-BE49-F238E27FC236}">
                <a16:creationId xmlns:a16="http://schemas.microsoft.com/office/drawing/2014/main" id="{63F47E54-86ED-A1DB-2A22-FB4FBB42CC3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942A99E-F88F-0B9F-CA68-8BBC4447F4A3}"/>
                  </a:ext>
                </a:extLst>
              </p:cNvPr>
              <p:cNvSpPr txBox="1"/>
              <p:nvPr/>
            </p:nvSpPr>
            <p:spPr>
              <a:xfrm>
                <a:off x="450108" y="2767834"/>
                <a:ext cx="10051605" cy="61863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证明：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关于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的方程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有两个相等的实数根，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7, 'hasSerialNum': 1}">
                <a:extLst>
                  <a:ext uri="{FF2B5EF4-FFF2-40B4-BE49-F238E27FC236}">
                    <a16:creationId xmlns:a16="http://schemas.microsoft.com/office/drawing/2014/main" id="{4942A99E-F88F-0B9F-CA68-8BBC4447F4A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767834"/>
                <a:ext cx="10051605" cy="618630"/>
              </a:xfrm>
              <a:prstGeom prst="rect">
                <a:avLst/>
              </a:prstGeom>
              <a:blipFill>
                <a:blip r:embed="rId4"/>
                <a:stretch>
                  <a:fillRect l="-970" r="-910" b="-176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DDCFDCE-DCDE-2E73-5B49-32AE7A7BFFCA}"/>
                  </a:ext>
                </a:extLst>
              </p:cNvPr>
              <p:cNvSpPr txBox="1"/>
              <p:nvPr/>
            </p:nvSpPr>
            <p:spPr>
              <a:xfrm>
                <a:off x="450108" y="3292852"/>
                <a:ext cx="5368480" cy="61863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7, 'hasSerialNum': 1}">
                <a:extLst>
                  <a:ext uri="{FF2B5EF4-FFF2-40B4-BE49-F238E27FC236}">
                    <a16:creationId xmlns:a16="http://schemas.microsoft.com/office/drawing/2014/main" id="{FDDCFDCE-DCDE-2E73-5B49-32AE7A7BFFC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292852"/>
                <a:ext cx="5368480" cy="618630"/>
              </a:xfrm>
              <a:prstGeom prst="rect">
                <a:avLst/>
              </a:prstGeom>
              <a:blipFill>
                <a:blip r:embed="rId5"/>
                <a:stretch>
                  <a:fillRect l="-1818" r="-1818" b="-176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46073A16-1AF6-AC92-45A8-ADA225B3D45E}"/>
              </a:ext>
            </a:extLst>
          </p:cNvPr>
          <p:cNvSpPr txBox="1"/>
          <p:nvPr/>
        </p:nvSpPr>
        <p:spPr>
          <a:xfrm>
            <a:off x="450108" y="3817870"/>
            <a:ext cx="23533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可得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298E6E4-71A0-7E64-0414-3543F22C8F24}"/>
              </a:ext>
            </a:extLst>
          </p:cNvPr>
          <p:cNvSpPr txBox="1"/>
          <p:nvPr/>
        </p:nvSpPr>
        <p:spPr>
          <a:xfrm>
            <a:off x="450108" y="4293358"/>
            <a:ext cx="4393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方程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的根为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735A685-2756-D240-E71E-A6A5D1984EB6}"/>
              </a:ext>
            </a:extLst>
          </p:cNvPr>
          <p:cNvSpPr txBox="1"/>
          <p:nvPr/>
        </p:nvSpPr>
        <p:spPr>
          <a:xfrm>
            <a:off x="450108" y="4768847"/>
            <a:ext cx="3304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0FC8631-1440-8475-14E9-7CE2AA885247}"/>
              </a:ext>
            </a:extLst>
          </p:cNvPr>
          <p:cNvSpPr txBox="1"/>
          <p:nvPr/>
        </p:nvSpPr>
        <p:spPr>
          <a:xfrm>
            <a:off x="450108" y="5244334"/>
            <a:ext cx="3269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83A0582-F146-ADED-19A3-A5FBC47562F3}"/>
              </a:ext>
            </a:extLst>
          </p:cNvPr>
          <p:cNvSpPr txBox="1"/>
          <p:nvPr/>
        </p:nvSpPr>
        <p:spPr>
          <a:xfrm>
            <a:off x="450108" y="5719822"/>
            <a:ext cx="21247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66EF7DA-8EDC-ECEF-71AF-0226CFB4E85A}"/>
              </a:ext>
            </a:extLst>
          </p:cNvPr>
          <p:cNvSpPr txBox="1"/>
          <p:nvPr/>
        </p:nvSpPr>
        <p:spPr>
          <a:xfrm>
            <a:off x="450108" y="6195310"/>
            <a:ext cx="33646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故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为等边三角形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23" name="yt_shape_10523"/>
          <p:cNvSpPr txBox="1"/>
          <p:nvPr/>
        </p:nvSpPr>
        <p:spPr>
          <a:xfrm>
            <a:off x="540000" y="900000"/>
            <a:ext cx="7651133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的两根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方程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有两个相等的实数根，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不合题意，舍去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F7BD970-B1D8-A52C-095A-F7076907B9CD}"/>
              </a:ext>
            </a:extLst>
          </p:cNvPr>
          <p:cNvSpPr txBox="1"/>
          <p:nvPr/>
        </p:nvSpPr>
        <p:spPr>
          <a:xfrm>
            <a:off x="449989" y="1328682"/>
            <a:ext cx="4028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27BC6B8-8429-C13E-66C3-359AE6E5A58B}"/>
              </a:ext>
            </a:extLst>
          </p:cNvPr>
          <p:cNvSpPr txBox="1"/>
          <p:nvPr/>
        </p:nvSpPr>
        <p:spPr>
          <a:xfrm>
            <a:off x="449989" y="1804170"/>
            <a:ext cx="6412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方程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有两个相等的实数根，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9B59447-BDBD-27F0-C441-070E9209E6E6}"/>
              </a:ext>
            </a:extLst>
          </p:cNvPr>
          <p:cNvSpPr txBox="1"/>
          <p:nvPr/>
        </p:nvSpPr>
        <p:spPr>
          <a:xfrm>
            <a:off x="449989" y="2279658"/>
            <a:ext cx="6303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EDCADC6-4F9B-CFB4-E0AF-004031ACDBB4}"/>
              </a:ext>
            </a:extLst>
          </p:cNvPr>
          <p:cNvSpPr txBox="1"/>
          <p:nvPr/>
        </p:nvSpPr>
        <p:spPr>
          <a:xfrm>
            <a:off x="449989" y="2755146"/>
            <a:ext cx="5166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2870F7D-9763-9B4A-3ED5-AEBB79CD8E19}"/>
              </a:ext>
            </a:extLst>
          </p:cNvPr>
          <p:cNvSpPr txBox="1"/>
          <p:nvPr/>
        </p:nvSpPr>
        <p:spPr>
          <a:xfrm>
            <a:off x="449989" y="3230634"/>
            <a:ext cx="6172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不合题意，舍去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986C537-FB22-2B1D-EBD3-6EC00A9E23CF}"/>
              </a:ext>
            </a:extLst>
          </p:cNvPr>
          <p:cNvSpPr txBox="1"/>
          <p:nvPr/>
        </p:nvSpPr>
        <p:spPr>
          <a:xfrm>
            <a:off x="449989" y="3706122"/>
            <a:ext cx="17913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75" name="yt_shape_10475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若方程有两个相等的实数根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请写出一组满足条件的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a1814"/>
              </a:rPr>
              <a:t>并求出此时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方程的根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476" name="yt_shape_10476"/>
              <p:cNvSpPr txBox="1"/>
              <p:nvPr/>
            </p:nvSpPr>
            <p:spPr>
              <a:xfrm>
                <a:off x="540000" y="1859435"/>
                <a:ext cx="5386090" cy="207928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方程有两个相等的实数根，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取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则方程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476" name="yt_shape_10476" descr="{&quot;rangeId&quot;:25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59435"/>
                <a:ext cx="5386090" cy="2079287"/>
              </a:xfrm>
              <a:prstGeom prst="rect">
                <a:avLst/>
              </a:prstGeom>
              <a:blipFill>
                <a:blip r:embed="rId2"/>
                <a:stretch>
                  <a:fillRect l="-3511" t="-2346" r="-2492" b="-43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478" name="yt_shape_10478"/>
              <p:cNvSpPr txBox="1"/>
              <p:nvPr/>
            </p:nvSpPr>
            <p:spPr>
              <a:xfrm>
                <a:off x="540000" y="3989510"/>
                <a:ext cx="5424562" cy="110652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的取值不唯一，答案正确即可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478" name="yt_shape_10478" descr="{&quot;rangeId&quot;:26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89510"/>
                <a:ext cx="5424562" cy="1106521"/>
              </a:xfrm>
              <a:prstGeom prst="rect">
                <a:avLst/>
              </a:prstGeom>
              <a:blipFill>
                <a:blip r:embed="rId3"/>
                <a:stretch>
                  <a:fillRect l="-3487" r="-2475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0231E79-FD07-6338-1E30-00764F4C1067}"/>
              </a:ext>
            </a:extLst>
          </p:cNvPr>
          <p:cNvSpPr txBox="1"/>
          <p:nvPr/>
        </p:nvSpPr>
        <p:spPr>
          <a:xfrm>
            <a:off x="449989" y="1812629"/>
            <a:ext cx="551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方程有两个相等的实数根，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0D40258-AF81-CA5A-DC3C-465EC5035790}"/>
              </a:ext>
            </a:extLst>
          </p:cNvPr>
          <p:cNvSpPr txBox="1"/>
          <p:nvPr/>
        </p:nvSpPr>
        <p:spPr>
          <a:xfrm>
            <a:off x="449989" y="2288117"/>
            <a:ext cx="3869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7365FDD-2638-430B-F9B6-191C92A16238}"/>
              </a:ext>
            </a:extLst>
          </p:cNvPr>
          <p:cNvSpPr txBox="1"/>
          <p:nvPr/>
        </p:nvSpPr>
        <p:spPr>
          <a:xfrm>
            <a:off x="449989" y="2763605"/>
            <a:ext cx="2504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取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6E8E9E3-749E-6790-8EAF-8CCFD79CA088}"/>
                  </a:ext>
                </a:extLst>
              </p:cNvPr>
              <p:cNvSpPr txBox="1"/>
              <p:nvPr/>
            </p:nvSpPr>
            <p:spPr>
              <a:xfrm>
                <a:off x="449989" y="3239093"/>
                <a:ext cx="3509073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则方程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5, 'mathAnswerShape': 1}">
                <a:extLst>
                  <a:ext uri="{FF2B5EF4-FFF2-40B4-BE49-F238E27FC236}">
                    <a16:creationId xmlns:a16="http://schemas.microsoft.com/office/drawing/2014/main" id="{16E8E9E3-749E-6790-8EAF-8CCFD79CA08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239093"/>
                <a:ext cx="3509073" cy="726326"/>
              </a:xfrm>
              <a:prstGeom prst="rect">
                <a:avLst/>
              </a:prstGeom>
              <a:blipFill>
                <a:blip r:embed="rId4"/>
                <a:stretch>
                  <a:fillRect l="-2783" r="-2783" b="-92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E7331F7-C608-B2BF-245E-BE07D4194A83}"/>
                  </a:ext>
                </a:extLst>
              </p:cNvPr>
              <p:cNvSpPr txBox="1"/>
              <p:nvPr/>
            </p:nvSpPr>
            <p:spPr>
              <a:xfrm>
                <a:off x="449989" y="3942704"/>
                <a:ext cx="2572449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6, 'mathAnswerShape': 1}">
                <a:extLst>
                  <a:ext uri="{FF2B5EF4-FFF2-40B4-BE49-F238E27FC236}">
                    <a16:creationId xmlns:a16="http://schemas.microsoft.com/office/drawing/2014/main" id="{4E7331F7-C608-B2BF-245E-BE07D4194A8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42704"/>
                <a:ext cx="2572449" cy="765061"/>
              </a:xfrm>
              <a:prstGeom prst="rect">
                <a:avLst/>
              </a:prstGeom>
              <a:blipFill>
                <a:blip r:embed="rId5"/>
                <a:stretch>
                  <a:fillRect l="-3791" r="-3791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BCB3D899-36E8-7D47-7DE0-C1FC2B76B6F5}"/>
              </a:ext>
            </a:extLst>
          </p:cNvPr>
          <p:cNvSpPr txBox="1"/>
          <p:nvPr/>
        </p:nvSpPr>
        <p:spPr>
          <a:xfrm>
            <a:off x="449989" y="4614153"/>
            <a:ext cx="55521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的取值不唯一，答案正确即可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480" name="yt_shape_10480"/>
              <p:cNvSpPr txBox="1"/>
              <p:nvPr/>
            </p:nvSpPr>
            <p:spPr>
              <a:xfrm>
                <a:off x="540000" y="900000"/>
                <a:ext cx="9486571" cy="494917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的一元二次方程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方程总有两个实数根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[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]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方程总有两个实数根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为正整数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且方程的两个根为不相等的正整数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解：解方程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为正整数，且方程的两个根为不相等的正整数，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480" name="yt_shape_10480" descr="{&quot;rangeId&quot;:3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486571" cy="4949175"/>
              </a:xfrm>
              <a:prstGeom prst="rect">
                <a:avLst/>
              </a:prstGeom>
              <a:blipFill>
                <a:blip r:embed="rId2"/>
                <a:stretch>
                  <a:fillRect l="-1992" t="-1108" r="-1028" b="-28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A584347-6EAC-7ABA-64E3-6A396353E508}"/>
              </a:ext>
            </a:extLst>
          </p:cNvPr>
          <p:cNvSpPr txBox="1"/>
          <p:nvPr/>
        </p:nvSpPr>
        <p:spPr>
          <a:xfrm>
            <a:off x="449989" y="1804170"/>
            <a:ext cx="6934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]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E7454CC-4372-703D-1BCF-116D26F1AAED}"/>
              </a:ext>
            </a:extLst>
          </p:cNvPr>
          <p:cNvSpPr txBox="1"/>
          <p:nvPr/>
        </p:nvSpPr>
        <p:spPr>
          <a:xfrm>
            <a:off x="449989" y="2279658"/>
            <a:ext cx="49409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9989793-D0AC-EC08-BE7A-72AFB2920366}"/>
              </a:ext>
            </a:extLst>
          </p:cNvPr>
          <p:cNvSpPr txBox="1"/>
          <p:nvPr/>
        </p:nvSpPr>
        <p:spPr>
          <a:xfrm>
            <a:off x="449989" y="2755146"/>
            <a:ext cx="3304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方程总有两个实数根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A21345B-C1C6-86F8-0CED-6738331812BB}"/>
              </a:ext>
            </a:extLst>
          </p:cNvPr>
          <p:cNvSpPr txBox="1"/>
          <p:nvPr/>
        </p:nvSpPr>
        <p:spPr>
          <a:xfrm>
            <a:off x="449989" y="3706122"/>
            <a:ext cx="72698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解：解方程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ADC8411-D547-CCE0-C65C-7BF7B14CF109}"/>
                  </a:ext>
                </a:extLst>
              </p:cNvPr>
              <p:cNvSpPr txBox="1"/>
              <p:nvPr/>
            </p:nvSpPr>
            <p:spPr>
              <a:xfrm>
                <a:off x="449989" y="4181610"/>
                <a:ext cx="2793747" cy="76664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3, 'hasSerialNum': 1, 'pageBreak': True}">
                <a:extLst>
                  <a:ext uri="{FF2B5EF4-FFF2-40B4-BE49-F238E27FC236}">
                    <a16:creationId xmlns:a16="http://schemas.microsoft.com/office/drawing/2014/main" id="{6ADC8411-D547-CCE0-C65C-7BF7B14CF1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81610"/>
                <a:ext cx="2793747" cy="766649"/>
              </a:xfrm>
              <a:prstGeom prst="rect">
                <a:avLst/>
              </a:prstGeom>
              <a:blipFill>
                <a:blip r:embed="rId3"/>
                <a:stretch>
                  <a:fillRect l="-3493" r="-3493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58CDA5D7-AFA5-2655-8D3F-F1E236E7C689}"/>
              </a:ext>
            </a:extLst>
          </p:cNvPr>
          <p:cNvSpPr txBox="1"/>
          <p:nvPr/>
        </p:nvSpPr>
        <p:spPr>
          <a:xfrm>
            <a:off x="449989" y="4854647"/>
            <a:ext cx="72015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为正整数，且方程的两个根为不相等的正整数，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3E7623F-D5B7-CAA3-8902-936488844BA6}"/>
              </a:ext>
            </a:extLst>
          </p:cNvPr>
          <p:cNvSpPr txBox="1"/>
          <p:nvPr/>
        </p:nvSpPr>
        <p:spPr>
          <a:xfrm>
            <a:off x="449989" y="5330136"/>
            <a:ext cx="179139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" name="yt_shape_10486"/>
          <p:cNvSpPr txBox="1"/>
          <p:nvPr/>
        </p:nvSpPr>
        <p:spPr>
          <a:xfrm>
            <a:off x="540000" y="900000"/>
            <a:ext cx="437459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根与系数的关系的应用</a:t>
            </a:r>
          </a:p>
        </p:txBody>
      </p:sp>
      <p:sp>
        <p:nvSpPr>
          <p:cNvPr id="10487" name="yt_shape_10487"/>
          <p:cNvSpPr txBox="1"/>
          <p:nvPr/>
        </p:nvSpPr>
        <p:spPr>
          <a:xfrm>
            <a:off x="540119" y="1389434"/>
            <a:ext cx="11492915" cy="233256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新考法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已知方程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的两个根是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f5ec1"/>
              </a:rPr>
              <a:t>2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反过来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eb361"/>
              </a:rPr>
              <a:t>为两根的一元二次方程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请根据以上结论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解决下列问题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宋体" pitchFamily="24"/>
              <a:ea typeface="宋体" pitchFamily="24"/>
            </a:endParaRPr>
          </a:p>
        </p:txBody>
      </p:sp>
      <p:pic>
        <p:nvPicPr>
          <p:cNvPr id="3" name="yt_shape_1714121595235" title="H_25.973701">
            <a:extLst>
              <a:ext uri="{FF2B5EF4-FFF2-40B4-BE49-F238E27FC236}">
                <a16:creationId xmlns:a16="http://schemas.microsoft.com/office/drawing/2014/main" id="{30F24EE2-D2A9-80A4-E5BA-CADEA70712A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489" name="yt_shape_10489"/>
              <p:cNvSpPr txBox="1"/>
              <p:nvPr/>
            </p:nvSpPr>
            <p:spPr>
              <a:xfrm>
                <a:off x="569387" y="1681463"/>
                <a:ext cx="6402394" cy="438947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设方程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的两根为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所求新方程的两根为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>
                    <a:solidFill>
                      <a:srgbClr val="FF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所求的方程为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</p:txBody>
          </p:sp>
        </mc:Choice>
        <mc:Fallback>
          <p:sp>
            <p:nvSpPr>
              <p:cNvPr id="10489" name="yt_shape_1048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9387" y="1681463"/>
                <a:ext cx="6402394" cy="4389471"/>
              </a:xfrm>
              <a:prstGeom prst="rect">
                <a:avLst/>
              </a:prstGeom>
              <a:blipFill>
                <a:blip r:embed="rId2"/>
                <a:stretch>
                  <a:fillRect l="-2854" t="-1250" r="-1998" b="-3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7032192-76AF-F650-A82C-DEDBEDF4B63E}"/>
              </a:ext>
            </a:extLst>
          </p:cNvPr>
          <p:cNvSpPr txBox="1"/>
          <p:nvPr/>
        </p:nvSpPr>
        <p:spPr>
          <a:xfrm>
            <a:off x="479376" y="1634657"/>
            <a:ext cx="65205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设方程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的两根为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457B86E-9918-C42F-433A-655B2C1D7AC5}"/>
              </a:ext>
            </a:extLst>
          </p:cNvPr>
          <p:cNvSpPr txBox="1"/>
          <p:nvPr/>
        </p:nvSpPr>
        <p:spPr>
          <a:xfrm>
            <a:off x="479376" y="2110145"/>
            <a:ext cx="3221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4D23190-49FD-3247-13D5-6FCF1D747101}"/>
                  </a:ext>
                </a:extLst>
              </p:cNvPr>
              <p:cNvSpPr txBox="1"/>
              <p:nvPr/>
            </p:nvSpPr>
            <p:spPr>
              <a:xfrm>
                <a:off x="479376" y="2585633"/>
                <a:ext cx="4300601" cy="8239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所求新方程的两根为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4D23190-49FD-3247-13D5-6FCF1D7471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2585633"/>
                <a:ext cx="4300601" cy="823989"/>
              </a:xfrm>
              <a:prstGeom prst="rect">
                <a:avLst/>
              </a:prstGeom>
              <a:blipFill>
                <a:blip r:embed="rId3"/>
                <a:stretch>
                  <a:fillRect l="-2270" r="-2270" b="-14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36B88CD-E2D4-1019-9AED-0DF0BE6328A5}"/>
                  </a:ext>
                </a:extLst>
              </p:cNvPr>
              <p:cNvSpPr txBox="1"/>
              <p:nvPr/>
            </p:nvSpPr>
            <p:spPr>
              <a:xfrm>
                <a:off x="479376" y="3316010"/>
                <a:ext cx="3977703" cy="93308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36B88CD-E2D4-1019-9AED-0DF0BE6328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3316010"/>
                <a:ext cx="3977703" cy="933082"/>
              </a:xfrm>
              <a:prstGeom prst="rect">
                <a:avLst/>
              </a:prstGeom>
              <a:blipFill>
                <a:blip r:embed="rId4"/>
                <a:stretch>
                  <a:fillRect l="-2454" r="-23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9D49148-4E74-A32A-5927-B9B16888D842}"/>
                  </a:ext>
                </a:extLst>
              </p:cNvPr>
              <p:cNvSpPr txBox="1"/>
              <p:nvPr/>
            </p:nvSpPr>
            <p:spPr>
              <a:xfrm>
                <a:off x="527001" y="4155480"/>
                <a:ext cx="2431479" cy="8239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9D49148-4E74-A32A-5927-B9B16888D84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7001" y="4155480"/>
                <a:ext cx="2431479" cy="823989"/>
              </a:xfrm>
              <a:prstGeom prst="rect">
                <a:avLst/>
              </a:prstGeom>
              <a:blipFill>
                <a:blip r:embed="rId5"/>
                <a:stretch>
                  <a:fillRect r="-4010" b="-14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D8C3E42-146E-5276-BA98-9BF477026758}"/>
                  </a:ext>
                </a:extLst>
              </p:cNvPr>
              <p:cNvSpPr txBox="1"/>
              <p:nvPr/>
            </p:nvSpPr>
            <p:spPr>
              <a:xfrm>
                <a:off x="479376" y="4885857"/>
                <a:ext cx="434727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所求的方程为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D8C3E42-146E-5276-BA98-9BF47702675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4885857"/>
                <a:ext cx="4347273" cy="765061"/>
              </a:xfrm>
              <a:prstGeom prst="rect">
                <a:avLst/>
              </a:prstGeom>
              <a:blipFill>
                <a:blip r:embed="rId6"/>
                <a:stretch>
                  <a:fillRect l="-2244" r="-2244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B0579CAA-0FB7-B941-3515-C9177D085C59}"/>
              </a:ext>
            </a:extLst>
          </p:cNvPr>
          <p:cNvSpPr txBox="1"/>
          <p:nvPr/>
        </p:nvSpPr>
        <p:spPr>
          <a:xfrm>
            <a:off x="479376" y="5557306"/>
            <a:ext cx="25994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79376" y="692696"/>
            <a:ext cx="11316640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已知关于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的方程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求出一个一元二次方程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  <a:sym typeface="_⨹_8_7c576"/>
              </a:rPr>
              <a:t>使它的两根分别是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/>
            </a:r>
            <a:b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</a:b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已知方程两根的倒数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；</a:t>
            </a:r>
            <a:endParaRPr lang="zh-CN" altLang="zh-CN" sz="2400" dirty="0">
              <a:solidFill>
                <a:srgbClr val="000000"/>
              </a:solidFill>
              <a:latin typeface="宋体" pitchFamily="24"/>
              <a:ea typeface="宋体" pitchFamily="2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491" name="yt_shape_10491"/>
              <p:cNvSpPr txBox="1"/>
              <p:nvPr/>
            </p:nvSpPr>
            <p:spPr>
              <a:xfrm>
                <a:off x="540119" y="900000"/>
                <a:ext cx="11492915" cy="506946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已知实数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满足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从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满足的同一种关系可知：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是一元二次方程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_⨹_1_5422a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的两根，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×(−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综上，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的值为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491" name="yt_shape_10491" descr="{&quot;rangeId&quot;:15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5069465"/>
              </a:xfrm>
              <a:prstGeom prst="rect">
                <a:avLst/>
              </a:prstGeom>
              <a:blipFill>
                <a:blip r:embed="rId2"/>
                <a:stretch>
                  <a:fillRect l="-1645" b="-10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5F3DD57-5FAD-39C8-9271-B98F769FFC1D}"/>
              </a:ext>
            </a:extLst>
          </p:cNvPr>
          <p:cNvSpPr txBox="1"/>
          <p:nvPr/>
        </p:nvSpPr>
        <p:spPr>
          <a:xfrm>
            <a:off x="450108" y="1538042"/>
            <a:ext cx="1129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满足的同一种关系可知：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是一元二次方程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  <a:sym typeface="_⨹_1_5422a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/>
            </a:r>
            <a:b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6B78445-3BAA-6D6F-6340-BFC7C7C85BB0}"/>
              </a:ext>
            </a:extLst>
          </p:cNvPr>
          <p:cNvSpPr txBox="1"/>
          <p:nvPr/>
        </p:nvSpPr>
        <p:spPr>
          <a:xfrm>
            <a:off x="450108" y="2013530"/>
            <a:ext cx="3153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的两根，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C61468D-1936-4766-4A5B-30F784584E9E}"/>
              </a:ext>
            </a:extLst>
          </p:cNvPr>
          <p:cNvSpPr txBox="1"/>
          <p:nvPr/>
        </p:nvSpPr>
        <p:spPr>
          <a:xfrm>
            <a:off x="450108" y="2489018"/>
            <a:ext cx="3437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C4FAF18-D226-E4FF-61CE-DE53328C4D0D}"/>
                  </a:ext>
                </a:extLst>
              </p:cNvPr>
              <p:cNvSpPr txBox="1"/>
              <p:nvPr/>
            </p:nvSpPr>
            <p:spPr>
              <a:xfrm>
                <a:off x="450108" y="2964506"/>
                <a:ext cx="2497138" cy="876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5, 'pageBreak': True}">
                <a:extLst>
                  <a:ext uri="{FF2B5EF4-FFF2-40B4-BE49-F238E27FC236}">
                    <a16:creationId xmlns:a16="http://schemas.microsoft.com/office/drawing/2014/main" id="{FC4FAF18-D226-E4FF-61CE-DE53328C4D0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964506"/>
                <a:ext cx="2497138" cy="876694"/>
              </a:xfrm>
              <a:prstGeom prst="rect">
                <a:avLst/>
              </a:prstGeom>
              <a:blipFill>
                <a:blip r:embed="rId3"/>
                <a:stretch>
                  <a:fillRect l="-3912" b="-13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150275C-3DFD-546C-1F40-97276B89EB6F}"/>
                  </a:ext>
                </a:extLst>
              </p:cNvPr>
              <p:cNvSpPr txBox="1"/>
              <p:nvPr/>
            </p:nvSpPr>
            <p:spPr>
              <a:xfrm>
                <a:off x="450108" y="3747588"/>
                <a:ext cx="5593651" cy="88945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×(−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5, 'pageBreak': True}">
                <a:extLst>
                  <a:ext uri="{FF2B5EF4-FFF2-40B4-BE49-F238E27FC236}">
                    <a16:creationId xmlns:a16="http://schemas.microsoft.com/office/drawing/2014/main" id="{B150275C-3DFD-546C-1F40-97276B89EB6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747588"/>
                <a:ext cx="5593651" cy="889457"/>
              </a:xfrm>
              <a:prstGeom prst="rect">
                <a:avLst/>
              </a:prstGeom>
              <a:blipFill>
                <a:blip r:embed="rId4"/>
                <a:stretch>
                  <a:fillRect l="-1745" r="-1745" b="-41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9F89292B-9C29-BD58-43E1-10E68C603BE2}"/>
                  </a:ext>
                </a:extLst>
              </p:cNvPr>
              <p:cNvSpPr txBox="1"/>
              <p:nvPr/>
            </p:nvSpPr>
            <p:spPr>
              <a:xfrm>
                <a:off x="450108" y="4543433"/>
                <a:ext cx="4432681" cy="7784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②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当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时，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15, 'pageBreak': True}">
                <a:extLst>
                  <a:ext uri="{FF2B5EF4-FFF2-40B4-BE49-F238E27FC236}">
                    <a16:creationId xmlns:a16="http://schemas.microsoft.com/office/drawing/2014/main" id="{9F89292B-9C29-BD58-43E1-10E68C603B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543433"/>
                <a:ext cx="4432681" cy="778460"/>
              </a:xfrm>
              <a:prstGeom prst="rect">
                <a:avLst/>
              </a:prstGeom>
              <a:blipFill>
                <a:blip r:embed="rId5"/>
                <a:stretch>
                  <a:fillRect l="-2201" r="-2201" b="-46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E2F50EC0-C58F-AD40-9F5D-E8E05C329E0B}"/>
                  </a:ext>
                </a:extLst>
              </p:cNvPr>
              <p:cNvSpPr txBox="1"/>
              <p:nvPr/>
            </p:nvSpPr>
            <p:spPr>
              <a:xfrm>
                <a:off x="450108" y="5228281"/>
                <a:ext cx="3937381" cy="7389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综上，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的值为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或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8" name="文本框 7" descr="{'rangeId': 15, 'pageBreak': True}">
                <a:extLst>
                  <a:ext uri="{FF2B5EF4-FFF2-40B4-BE49-F238E27FC236}">
                    <a16:creationId xmlns:a16="http://schemas.microsoft.com/office/drawing/2014/main" id="{E2F50EC0-C58F-AD40-9F5D-E8E05C329E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228281"/>
                <a:ext cx="3937381" cy="738962"/>
              </a:xfrm>
              <a:prstGeom prst="rect">
                <a:avLst/>
              </a:prstGeom>
              <a:blipFill>
                <a:blip r:embed="rId6"/>
                <a:stretch>
                  <a:fillRect l="-2477" r="-2477" b="-74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7" name="yt_shape_10497"/>
          <p:cNvSpPr txBox="1"/>
          <p:nvPr/>
        </p:nvSpPr>
        <p:spPr>
          <a:xfrm>
            <a:off x="540000" y="900000"/>
            <a:ext cx="6221255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利用根的定义和根与系数的关系求值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498" name="yt_shape_10498"/>
              <p:cNvSpPr txBox="1"/>
              <p:nvPr/>
            </p:nvSpPr>
            <p:spPr>
              <a:xfrm>
                <a:off x="540000" y="1389434"/>
                <a:ext cx="10647851" cy="43556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设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是方程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2024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的两个实数根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试求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sub>
                      <m:sup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sup>
                    </m:sSubSup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2025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2024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498" name="yt_shape_10498" descr="{&quot;rangeId&quot;:7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89434"/>
                <a:ext cx="10647851" cy="435568"/>
              </a:xfrm>
              <a:prstGeom prst="rect">
                <a:avLst/>
              </a:prstGeom>
              <a:blipFill>
                <a:blip r:embed="rId2"/>
                <a:stretch>
                  <a:fillRect l="-1775" t="-12676" r="-802" b="-422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500" name="yt_shape_10500"/>
              <p:cNvSpPr txBox="1"/>
              <p:nvPr/>
            </p:nvSpPr>
            <p:spPr>
              <a:xfrm>
                <a:off x="540000" y="1875790"/>
                <a:ext cx="7094891" cy="380617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是方程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2024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的两个实数根，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sub>
                      <m:sup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2024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sub>
                      <m:sup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2024.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2024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2025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2024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sub>
                      <m:sup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2024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2025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2024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2024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2024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2025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2024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2025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2025.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500" name="yt_shape_10500" descr="{&quot;rangeId&quot;:7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75790"/>
                <a:ext cx="7094891" cy="3806170"/>
              </a:xfrm>
              <a:prstGeom prst="rect">
                <a:avLst/>
              </a:prstGeom>
              <a:blipFill>
                <a:blip r:embed="rId3"/>
                <a:stretch>
                  <a:fillRect l="-2666" t="-1442" r="-1720" b="-40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121595330">
            <a:extLst>
              <a:ext uri="{FF2B5EF4-FFF2-40B4-BE49-F238E27FC236}">
                <a16:creationId xmlns:a16="http://schemas.microsoft.com/office/drawing/2014/main" id="{2BF7C1BE-66DE-F37B-CC17-93D3630C201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F5A99F3-C0E6-7B99-93F3-06157D6CB512}"/>
              </a:ext>
            </a:extLst>
          </p:cNvPr>
          <p:cNvSpPr txBox="1"/>
          <p:nvPr/>
        </p:nvSpPr>
        <p:spPr>
          <a:xfrm>
            <a:off x="449989" y="1828984"/>
            <a:ext cx="72063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是方程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的两个实数根，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E46B4D5-7D33-1088-DCE5-4BC9BA52818C}"/>
                  </a:ext>
                </a:extLst>
              </p:cNvPr>
              <p:cNvSpPr txBox="1"/>
              <p:nvPr/>
            </p:nvSpPr>
            <p:spPr>
              <a:xfrm>
                <a:off x="449989" y="2304472"/>
                <a:ext cx="4571809" cy="57462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  <m:sub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sub>
                      <m: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2024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7, 'mathAnswerShape': 1}">
                <a:extLst>
                  <a:ext uri="{FF2B5EF4-FFF2-40B4-BE49-F238E27FC236}">
                    <a16:creationId xmlns:a16="http://schemas.microsoft.com/office/drawing/2014/main" id="{2E46B4D5-7D33-1088-DCE5-4BC9BA5281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304472"/>
                <a:ext cx="4571809" cy="574625"/>
              </a:xfrm>
              <a:prstGeom prst="rect">
                <a:avLst/>
              </a:prstGeom>
              <a:blipFill>
                <a:blip r:embed="rId5"/>
                <a:stretch>
                  <a:fillRect l="-2133" r="-2133" b="-202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853AD7A-F7AF-705D-2556-430F03251DFF}"/>
                  </a:ext>
                </a:extLst>
              </p:cNvPr>
              <p:cNvSpPr txBox="1"/>
              <p:nvPr/>
            </p:nvSpPr>
            <p:spPr>
              <a:xfrm>
                <a:off x="449989" y="2785485"/>
                <a:ext cx="2479485" cy="57462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  <m:sub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sub>
                      <m: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2024.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7, 'mathAnswerShape': 1}">
                <a:extLst>
                  <a:ext uri="{FF2B5EF4-FFF2-40B4-BE49-F238E27FC236}">
                    <a16:creationId xmlns:a16="http://schemas.microsoft.com/office/drawing/2014/main" id="{A853AD7A-F7AF-705D-2556-430F03251D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85485"/>
                <a:ext cx="2479485" cy="574624"/>
              </a:xfrm>
              <a:prstGeom prst="rect">
                <a:avLst/>
              </a:prstGeom>
              <a:blipFill>
                <a:blip r:embed="rId6"/>
                <a:stretch>
                  <a:fillRect l="-3931" r="-3686" b="-202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37A0D6AB-22BE-7B16-19C3-BD3C95510B72}"/>
              </a:ext>
            </a:extLst>
          </p:cNvPr>
          <p:cNvSpPr txBox="1"/>
          <p:nvPr/>
        </p:nvSpPr>
        <p:spPr>
          <a:xfrm>
            <a:off x="449989" y="3266498"/>
            <a:ext cx="56045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2025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2024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2019565-F2D9-8A82-CB3D-81A1CE3E93DC}"/>
                  </a:ext>
                </a:extLst>
              </p:cNvPr>
              <p:cNvSpPr txBox="1"/>
              <p:nvPr/>
            </p:nvSpPr>
            <p:spPr>
              <a:xfrm>
                <a:off x="449989" y="3741985"/>
                <a:ext cx="4211447" cy="57462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  <m:sub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sub>
                      <m: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2024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2025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2024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7, 'mathAnswerShape': 1}">
                <a:extLst>
                  <a:ext uri="{FF2B5EF4-FFF2-40B4-BE49-F238E27FC236}">
                    <a16:creationId xmlns:a16="http://schemas.microsoft.com/office/drawing/2014/main" id="{12019565-F2D9-8A82-CB3D-81A1CE3E93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741985"/>
                <a:ext cx="4211447" cy="574625"/>
              </a:xfrm>
              <a:prstGeom prst="rect">
                <a:avLst/>
              </a:prstGeom>
              <a:blipFill>
                <a:blip r:embed="rId7"/>
                <a:stretch>
                  <a:fillRect l="-2315" r="-2171" b="-202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80962FC7-7F6E-8E38-7B47-DAB63E9C36B8}"/>
              </a:ext>
            </a:extLst>
          </p:cNvPr>
          <p:cNvSpPr txBox="1"/>
          <p:nvPr/>
        </p:nvSpPr>
        <p:spPr>
          <a:xfrm>
            <a:off x="449989" y="4222998"/>
            <a:ext cx="49949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2024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2025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2024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5EDE9ED-9049-AC48-1030-E2AA35DADEAA}"/>
              </a:ext>
            </a:extLst>
          </p:cNvPr>
          <p:cNvSpPr txBox="1"/>
          <p:nvPr/>
        </p:nvSpPr>
        <p:spPr>
          <a:xfrm>
            <a:off x="449989" y="4698486"/>
            <a:ext cx="2577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B372B0C-4069-7DA3-21F5-A8801FF129BF}"/>
              </a:ext>
            </a:extLst>
          </p:cNvPr>
          <p:cNvSpPr txBox="1"/>
          <p:nvPr/>
        </p:nvSpPr>
        <p:spPr>
          <a:xfrm>
            <a:off x="449989" y="5173974"/>
            <a:ext cx="1170687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2025.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2" name="yt_shape_10502"/>
          <p:cNvSpPr txBox="1"/>
          <p:nvPr/>
        </p:nvSpPr>
        <p:spPr>
          <a:xfrm>
            <a:off x="540000" y="900000"/>
            <a:ext cx="5913478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根的判别式和根与系数的综合应用</a:t>
            </a:r>
          </a:p>
        </p:txBody>
      </p:sp>
      <p:sp>
        <p:nvSpPr>
          <p:cNvPr id="10503" name="yt_shape_10503"/>
          <p:cNvSpPr txBox="1"/>
          <p:nvPr/>
        </p:nvSpPr>
        <p:spPr>
          <a:xfrm>
            <a:off x="540000" y="1389434"/>
            <a:ext cx="8742778" cy="42695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十堰市中考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已知关于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的一元二次方程为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该方程总有两个不相等的实数根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证明：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Δ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该方程总有两个不相等的实数根</a:t>
            </a:r>
            <a:r>
              <a:rPr lang="en-US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endParaRPr lang="en-US" altLang="zh-CN" sz="2400" b="0" i="0" u="none" dirty="0">
              <a:solidFill>
                <a:srgbClr val="FF0000">
                  <a:alpha val="0"/>
                </a:srgbClr>
              </a:solidFill>
              <a:effectLst/>
              <a:latin typeface="Times New Roman" pitchFamily="24"/>
              <a:ea typeface="Times New Roman" pitchFamily="24"/>
            </a:endParaRPr>
          </a:p>
        </p:txBody>
      </p:sp>
      <p:pic>
        <p:nvPicPr>
          <p:cNvPr id="3" name="yt_shape_1714121595425" title="H_25.973701">
            <a:extLst>
              <a:ext uri="{FF2B5EF4-FFF2-40B4-BE49-F238E27FC236}">
                <a16:creationId xmlns:a16="http://schemas.microsoft.com/office/drawing/2014/main" id="{111F7AF4-D4AC-4388-90EA-0BBC68CE00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00A2CDB-4461-7261-1C32-866F32A8C0CD}"/>
              </a:ext>
            </a:extLst>
          </p:cNvPr>
          <p:cNvSpPr txBox="1"/>
          <p:nvPr/>
        </p:nvSpPr>
        <p:spPr>
          <a:xfrm>
            <a:off x="449989" y="2293604"/>
            <a:ext cx="348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63E162C-CB78-2FAE-B078-18A2C83A5F65}"/>
              </a:ext>
            </a:extLst>
          </p:cNvPr>
          <p:cNvSpPr txBox="1"/>
          <p:nvPr/>
        </p:nvSpPr>
        <p:spPr>
          <a:xfrm>
            <a:off x="449989" y="2769092"/>
            <a:ext cx="38519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49ADCAE-E72F-0C51-6C63-AD5BB400A92D}"/>
              </a:ext>
            </a:extLst>
          </p:cNvPr>
          <p:cNvSpPr txBox="1"/>
          <p:nvPr/>
        </p:nvSpPr>
        <p:spPr>
          <a:xfrm>
            <a:off x="449989" y="3244580"/>
            <a:ext cx="16929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96157E8-B993-14AC-541E-42B11A28ADD2}"/>
              </a:ext>
            </a:extLst>
          </p:cNvPr>
          <p:cNvSpPr txBox="1"/>
          <p:nvPr/>
        </p:nvSpPr>
        <p:spPr>
          <a:xfrm>
            <a:off x="449989" y="3720068"/>
            <a:ext cx="19215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DF227B1-3BA6-3A55-5D55-5537CD7B2A23}"/>
              </a:ext>
            </a:extLst>
          </p:cNvPr>
          <p:cNvSpPr txBox="1"/>
          <p:nvPr/>
        </p:nvSpPr>
        <p:spPr>
          <a:xfrm>
            <a:off x="449989" y="4195556"/>
            <a:ext cx="23787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BDA7808-A1CB-6457-0333-10D6858A4553}"/>
              </a:ext>
            </a:extLst>
          </p:cNvPr>
          <p:cNvSpPr txBox="1"/>
          <p:nvPr/>
        </p:nvSpPr>
        <p:spPr>
          <a:xfrm>
            <a:off x="449989" y="4671044"/>
            <a:ext cx="4828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该方程总有两个不相等的实数根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7" name="yt_shape_10507"/>
          <p:cNvSpPr txBox="1"/>
          <p:nvPr/>
        </p:nvSpPr>
        <p:spPr>
          <a:xfrm>
            <a:off x="467992" y="1673688"/>
            <a:ext cx="6314229" cy="37894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方程的两个实数根分别为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β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由根与系数的关系可知，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β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αβ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β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β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β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β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，解得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β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±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1352D31-335A-EDC9-96C0-9DC81FE84752}"/>
              </a:ext>
            </a:extLst>
          </p:cNvPr>
          <p:cNvSpPr txBox="1"/>
          <p:nvPr/>
        </p:nvSpPr>
        <p:spPr>
          <a:xfrm>
            <a:off x="377981" y="1626882"/>
            <a:ext cx="6131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方程的两个实数根分别为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β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58ABDAC-86ED-97F6-6E28-46B4D29E784E}"/>
              </a:ext>
            </a:extLst>
          </p:cNvPr>
          <p:cNvSpPr txBox="1"/>
          <p:nvPr/>
        </p:nvSpPr>
        <p:spPr>
          <a:xfrm>
            <a:off x="377981" y="2102370"/>
            <a:ext cx="6433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由根与系数的关系可知，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β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αβ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C4AF91F-4BD7-AC01-AA99-2F5AC365BD9E}"/>
              </a:ext>
            </a:extLst>
          </p:cNvPr>
          <p:cNvSpPr txBox="1"/>
          <p:nvPr/>
        </p:nvSpPr>
        <p:spPr>
          <a:xfrm>
            <a:off x="377981" y="2577858"/>
            <a:ext cx="2016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β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5375914-FC48-56B2-837E-23AC18C385D6}"/>
              </a:ext>
            </a:extLst>
          </p:cNvPr>
          <p:cNvSpPr txBox="1"/>
          <p:nvPr/>
        </p:nvSpPr>
        <p:spPr>
          <a:xfrm>
            <a:off x="377981" y="3053346"/>
            <a:ext cx="2016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β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46D82ED-EE72-C858-C76B-7D36687CEBFA}"/>
              </a:ext>
            </a:extLst>
          </p:cNvPr>
          <p:cNvSpPr txBox="1"/>
          <p:nvPr/>
        </p:nvSpPr>
        <p:spPr>
          <a:xfrm>
            <a:off x="377981" y="3528834"/>
            <a:ext cx="3990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β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β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β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68F1493-143B-3F34-EEBF-0B2D8B6F2F62}"/>
              </a:ext>
            </a:extLst>
          </p:cNvPr>
          <p:cNvSpPr txBox="1"/>
          <p:nvPr/>
        </p:nvSpPr>
        <p:spPr>
          <a:xfrm>
            <a:off x="377981" y="4004322"/>
            <a:ext cx="30836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55A0474-06F0-A1DC-5C6D-2A35D14833F9}"/>
              </a:ext>
            </a:extLst>
          </p:cNvPr>
          <p:cNvSpPr txBox="1"/>
          <p:nvPr/>
        </p:nvSpPr>
        <p:spPr>
          <a:xfrm>
            <a:off x="377981" y="4479810"/>
            <a:ext cx="35979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68BA137-7E84-ECAE-5D35-F97EF621497B}"/>
              </a:ext>
            </a:extLst>
          </p:cNvPr>
          <p:cNvSpPr txBox="1"/>
          <p:nvPr/>
        </p:nvSpPr>
        <p:spPr>
          <a:xfrm>
            <a:off x="377981" y="4955298"/>
            <a:ext cx="19437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91344" y="1052736"/>
            <a:ext cx="10596560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若方程的两个实数根分别为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β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β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.</a:t>
            </a:r>
            <a:endParaRPr lang="en-US" altLang="zh-CN" sz="2400" dirty="0">
              <a:solidFill>
                <a:srgbClr val="000000"/>
              </a:solidFill>
              <a:latin typeface="Times New Roman" pitchFamily="24"/>
              <a:ea typeface="Times New Roman" pitchFamily="2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1940</Words>
  <Application>Microsoft Office PowerPoint</Application>
  <PresentationFormat>宽屏</PresentationFormat>
  <Paragraphs>183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33" baseType="lpstr">
      <vt:lpstr>_⨹_1_5422a</vt:lpstr>
      <vt:lpstr>_⨹_1_f5ec1</vt:lpstr>
      <vt:lpstr>_⨹_10_eb361</vt:lpstr>
      <vt:lpstr>_⨹_4_f0cda</vt:lpstr>
      <vt:lpstr>_⨹_5_a1814</vt:lpstr>
      <vt:lpstr>_⨹_8_7c576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6</cp:revision>
  <dcterms:created xsi:type="dcterms:W3CDTF">2024-04-26T08:51:16Z</dcterms:created>
  <dcterms:modified xsi:type="dcterms:W3CDTF">2024-04-28T06:03:22Z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