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5" r:id="rId6"/>
    <p:sldId id="317" r:id="rId7"/>
    <p:sldId id="319" r:id="rId8"/>
    <p:sldId id="321" r:id="rId9"/>
    <p:sldId id="323" r:id="rId10"/>
    <p:sldId id="327" r:id="rId11"/>
    <p:sldId id="328" r:id="rId12"/>
    <p:sldId id="329" r:id="rId13"/>
    <p:sldId id="330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98" name="yt_image_13998" title="H_41.8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00" name="yt_shape_14000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事件类型的识别</a:t>
            </a:r>
          </a:p>
        </p:txBody>
      </p:sp>
      <p:sp>
        <p:nvSpPr>
          <p:cNvPr id="14001" name="yt_shape_14001"/>
          <p:cNvSpPr txBox="1"/>
          <p:nvPr/>
        </p:nvSpPr>
        <p:spPr>
          <a:xfrm>
            <a:off x="540119" y="1971599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武汉市中考改编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彩民李大叔购买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张彩票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这个事件是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02" name="yt_table_1400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450814"/>
              </p:ext>
            </p:extLst>
          </p:nvPr>
        </p:nvGraphicFramePr>
        <p:xfrm>
          <a:off x="540047" y="2450902"/>
          <a:ext cx="5859780" cy="950976"/>
        </p:xfrm>
        <a:graphic>
          <a:graphicData uri="http://schemas.openxmlformats.org/drawingml/2006/table">
            <a:tbl>
              <a:tblPr/>
              <a:tblGrid>
                <a:gridCol w="3395980">
                  <a:extLst>
                    <a:ext uri="{9D8B030D-6E8A-4147-A177-3AD203B41FA5}">
                      <a16:colId xmlns:a16="http://schemas.microsoft.com/office/drawing/2014/main" val="10520"/>
                    </a:ext>
                  </a:extLst>
                </a:gridCol>
                <a:gridCol w="2463800">
                  <a:extLst>
                    <a:ext uri="{9D8B030D-6E8A-4147-A177-3AD203B41FA5}">
                      <a16:colId xmlns:a16="http://schemas.microsoft.com/office/drawing/2014/main" val="105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必然事件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确定性事件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不可能事件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随机事件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9"/>
                  </a:ext>
                </a:extLst>
              </a:tr>
            </a:tbl>
          </a:graphicData>
        </a:graphic>
      </p:graphicFrame>
      <p:sp>
        <p:nvSpPr>
          <p:cNvPr id="14004" name="yt_shape_14004"/>
          <p:cNvSpPr txBox="1"/>
          <p:nvPr/>
        </p:nvSpPr>
        <p:spPr>
          <a:xfrm>
            <a:off x="540000" y="3452456"/>
            <a:ext cx="69939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下列语句所描述的事件是随机事件的是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05" name="yt_table_1400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58611"/>
              </p:ext>
            </p:extLst>
          </p:nvPr>
        </p:nvGraphicFramePr>
        <p:xfrm>
          <a:off x="540047" y="3931759"/>
          <a:ext cx="5803900" cy="1901952"/>
        </p:xfrm>
        <a:graphic>
          <a:graphicData uri="http://schemas.openxmlformats.org/drawingml/2006/table">
            <a:tbl>
              <a:tblPr/>
              <a:tblGrid>
                <a:gridCol w="5803900">
                  <a:extLst>
                    <a:ext uri="{9D8B030D-6E8A-4147-A177-3AD203B41FA5}">
                      <a16:colId xmlns:a16="http://schemas.microsoft.com/office/drawing/2014/main" val="105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任意画一个四边形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其内角和为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经过任意两点画一条直线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任意画一个菱形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是中心对称图形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过平面内任意三点画一个圆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3"/>
                  </a:ext>
                </a:extLst>
              </a:tr>
            </a:tbl>
          </a:graphicData>
        </a:graphic>
      </p:graphicFrame>
      <p:pic>
        <p:nvPicPr>
          <p:cNvPr id="3" name="yt_shape_1714122049961" title="H_26.259764">
            <a:extLst>
              <a:ext uri="{FF2B5EF4-FFF2-40B4-BE49-F238E27FC236}">
                <a16:creationId xmlns:a16="http://schemas.microsoft.com/office/drawing/2014/main" id="{CEABC1D6-69D6-2703-F383-FED3704A17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9EED169-4CA1-57BD-4922-CF8D6930F2FF}"/>
              </a:ext>
            </a:extLst>
          </p:cNvPr>
          <p:cNvSpPr txBox="1"/>
          <p:nvPr/>
        </p:nvSpPr>
        <p:spPr>
          <a:xfrm>
            <a:off x="10660907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C1A5BB-FD04-B2F0-B803-8C6268898F59}"/>
              </a:ext>
            </a:extLst>
          </p:cNvPr>
          <p:cNvSpPr txBox="1"/>
          <p:nvPr/>
        </p:nvSpPr>
        <p:spPr>
          <a:xfrm>
            <a:off x="6545989" y="34056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3" name="yt_shape_14053"/>
          <p:cNvSpPr txBox="1"/>
          <p:nvPr/>
        </p:nvSpPr>
        <p:spPr>
          <a:xfrm>
            <a:off x="530337" y="1478524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某小组有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名男生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名女生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名学生中随意派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4de3"/>
              </a:rPr>
              <a:t>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学生去做社会调查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分别求下列条件中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的值或取值范围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派去的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名学生中至少有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名女生是必然事件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派去的学生人数必须比男生总人数至少多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名，才必然会至少有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e490a"/>
              </a:rPr>
              <a:t>名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女生，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96A777C-95BD-2D54-C12D-3B295D0E1AAF}"/>
              </a:ext>
            </a:extLst>
          </p:cNvPr>
          <p:cNvSpPr txBox="1"/>
          <p:nvPr/>
        </p:nvSpPr>
        <p:spPr>
          <a:xfrm>
            <a:off x="440326" y="2858182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派去的学生人数必须比男生总人数至少多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名，才必然会至少有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e490a"/>
              </a:rPr>
              <a:t>名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609F909-4486-66E3-7AFF-5CD35C38EF81}"/>
              </a:ext>
            </a:extLst>
          </p:cNvPr>
          <p:cNvSpPr txBox="1"/>
          <p:nvPr/>
        </p:nvSpPr>
        <p:spPr>
          <a:xfrm>
            <a:off x="440326" y="3333670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女生，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F46ED9-5F8E-4C80-1D89-8BD6E361F226}"/>
              </a:ext>
            </a:extLst>
          </p:cNvPr>
          <p:cNvSpPr txBox="1"/>
          <p:nvPr/>
        </p:nvSpPr>
        <p:spPr>
          <a:xfrm>
            <a:off x="440326" y="3809158"/>
            <a:ext cx="2713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4051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392" y="90872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6" name="yt_shape_14056"/>
          <p:cNvSpPr txBox="1"/>
          <p:nvPr/>
        </p:nvSpPr>
        <p:spPr>
          <a:xfrm>
            <a:off x="540000" y="900000"/>
            <a:ext cx="67903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派去的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名学生中至少有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名男生是必然事件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057" name="yt_shape_14057"/>
          <p:cNvSpPr txBox="1"/>
          <p:nvPr/>
        </p:nvSpPr>
        <p:spPr>
          <a:xfrm>
            <a:off x="540119" y="137930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派去的学生人数必须比女生总人数至少多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名，才必然会至少有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99109"/>
              </a:rPr>
              <a:t>名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男生，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9EE5DC-52B9-9C55-98D9-29C9D93B57F6}"/>
              </a:ext>
            </a:extLst>
          </p:cNvPr>
          <p:cNvSpPr txBox="1"/>
          <p:nvPr/>
        </p:nvSpPr>
        <p:spPr>
          <a:xfrm>
            <a:off x="450108" y="1332497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派去的学生人数必须比女生总人数至少多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名，才必然会至少有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99109"/>
              </a:rPr>
              <a:t>名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6D20B6-701B-9059-4677-73783E48D5B1}"/>
              </a:ext>
            </a:extLst>
          </p:cNvPr>
          <p:cNvSpPr txBox="1"/>
          <p:nvPr/>
        </p:nvSpPr>
        <p:spPr>
          <a:xfrm>
            <a:off x="450108" y="1807985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男生，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BE7761-27ED-B876-3A20-09EE786DB70F}"/>
              </a:ext>
            </a:extLst>
          </p:cNvPr>
          <p:cNvSpPr txBox="1"/>
          <p:nvPr/>
        </p:nvSpPr>
        <p:spPr>
          <a:xfrm>
            <a:off x="450108" y="2283473"/>
            <a:ext cx="2218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4058"/>
          <p:cNvSpPr txBox="1"/>
          <p:nvPr/>
        </p:nvSpPr>
        <p:spPr>
          <a:xfrm>
            <a:off x="540000" y="946661"/>
            <a:ext cx="12375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059"/>
              <p:cNvSpPr txBox="1"/>
              <p:nvPr/>
            </p:nvSpPr>
            <p:spPr>
              <a:xfrm>
                <a:off x="4151784" y="1628800"/>
                <a:ext cx="4652922" cy="1512960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7200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事件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确定性事件</m:t>
                            </m:r>
                            <m:d>
                              <m:dPr>
                                <m:begChr m:val="{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必然事件</m:t>
                                    </m: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不可能事件</m:t>
                                    </m:r>
                                  </m:e>
                                </m:eqArr>
                              </m:e>
                            </m:d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随机事件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不确定性事件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3" name="yt_shape_140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1784" y="1628800"/>
                <a:ext cx="4652922" cy="1512960"/>
              </a:xfrm>
              <a:prstGeom prst="rect">
                <a:avLst/>
              </a:prstGeom>
              <a:blipFill>
                <a:blip r:embed="rId2"/>
                <a:stretch>
                  <a:fillRect l="-2353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4258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7" name="yt_shape_14007"/>
          <p:cNvSpPr txBox="1"/>
          <p:nvPr/>
        </p:nvSpPr>
        <p:spPr>
          <a:xfrm>
            <a:off x="540000" y="900000"/>
            <a:ext cx="51296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下列事件是必然事件的是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08" name="yt_table_1400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1814693"/>
              </p:ext>
            </p:extLst>
          </p:nvPr>
        </p:nvGraphicFramePr>
        <p:xfrm>
          <a:off x="540047" y="1379303"/>
          <a:ext cx="8712200" cy="1901952"/>
        </p:xfrm>
        <a:graphic>
          <a:graphicData uri="http://schemas.openxmlformats.org/drawingml/2006/table">
            <a:tbl>
              <a:tblPr/>
              <a:tblGrid>
                <a:gridCol w="8712200">
                  <a:extLst>
                    <a:ext uri="{9D8B030D-6E8A-4147-A177-3AD203B41FA5}">
                      <a16:colId xmlns:a16="http://schemas.microsoft.com/office/drawing/2014/main" val="10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从一副扑克牌中任意抽出一张牌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花色是红桃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抛掷一枚硬币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落地后正面向上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在同一年出生的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367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名学生中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至少有两人的生日是同一天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两条线段可以组成一个三角形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7"/>
                  </a:ext>
                </a:extLst>
              </a:tr>
            </a:tbl>
          </a:graphicData>
        </a:graphic>
      </p:graphicFrame>
      <p:sp>
        <p:nvSpPr>
          <p:cNvPr id="14010" name="yt_shape_14010"/>
          <p:cNvSpPr txBox="1"/>
          <p:nvPr/>
        </p:nvSpPr>
        <p:spPr>
          <a:xfrm>
            <a:off x="540000" y="3331623"/>
            <a:ext cx="63607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下列事件中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属于不可能事件的是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11" name="yt_table_1401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470166"/>
              </p:ext>
            </p:extLst>
          </p:nvPr>
        </p:nvGraphicFramePr>
        <p:xfrm>
          <a:off x="540047" y="3810926"/>
          <a:ext cx="6291263" cy="1901952"/>
        </p:xfrm>
        <a:graphic>
          <a:graphicData uri="http://schemas.openxmlformats.org/drawingml/2006/table">
            <a:tbl>
              <a:tblPr/>
              <a:tblGrid>
                <a:gridCol w="6291263">
                  <a:extLst>
                    <a:ext uri="{9D8B030D-6E8A-4147-A177-3AD203B41FA5}">
                      <a16:colId xmlns:a16="http://schemas.microsoft.com/office/drawing/2014/main" val="105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抛掷一枚质地均匀的骰子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出现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五边形的外角和为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实数的绝对值小于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有一组边相等的两个等腰三角形全等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D64A92D-12D8-FCC7-24EA-31A40C5A353D}"/>
              </a:ext>
            </a:extLst>
          </p:cNvPr>
          <p:cNvSpPr txBox="1"/>
          <p:nvPr/>
        </p:nvSpPr>
        <p:spPr>
          <a:xfrm>
            <a:off x="47171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9DD848-ACA7-668B-44E6-B9A623AC998E}"/>
              </a:ext>
            </a:extLst>
          </p:cNvPr>
          <p:cNvSpPr txBox="1"/>
          <p:nvPr/>
        </p:nvSpPr>
        <p:spPr>
          <a:xfrm>
            <a:off x="5936389" y="328481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3" name="yt_shape_14013"/>
          <p:cNvSpPr txBox="1"/>
          <p:nvPr/>
        </p:nvSpPr>
        <p:spPr>
          <a:xfrm>
            <a:off x="540119" y="900000"/>
            <a:ext cx="11492915" cy="5709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小明掷一枚质地均匀的骰子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骰子的六个面上分别刻有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的点数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e7fd,isEnd"/>
              </a:rPr>
              <a:t>请思考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下列问题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在骰子向上的一面上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出现的点数是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事件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在骰子向上的一面上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出现点数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事件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在骰子向上的一面上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出现的点数大于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且小于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事件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858270-A1DC-4C94-4670-04FBA755D7F3}"/>
              </a:ext>
            </a:extLst>
          </p:cNvPr>
          <p:cNvSpPr txBox="1"/>
          <p:nvPr/>
        </p:nvSpPr>
        <p:spPr>
          <a:xfrm>
            <a:off x="7308107" y="180417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不可能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9EB1EE-47F4-5290-C713-887CBDF34AA0}"/>
              </a:ext>
            </a:extLst>
          </p:cNvPr>
          <p:cNvSpPr txBox="1"/>
          <p:nvPr/>
        </p:nvSpPr>
        <p:spPr>
          <a:xfrm>
            <a:off x="6241308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随机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416163-B29A-6C83-B256-A5A47833B91F}"/>
              </a:ext>
            </a:extLst>
          </p:cNvPr>
          <p:cNvSpPr txBox="1"/>
          <p:nvPr/>
        </p:nvSpPr>
        <p:spPr>
          <a:xfrm>
            <a:off x="8222507" y="275514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必然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3" name="yt_shape_14023"/>
          <p:cNvSpPr txBox="1"/>
          <p:nvPr/>
        </p:nvSpPr>
        <p:spPr>
          <a:xfrm>
            <a:off x="573143" y="-108112"/>
            <a:ext cx="892552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解：确定事件：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①②⑤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，其中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是必然事件，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是不可能事件；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不确定事件：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③④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189E1C4-715D-2A0F-0C32-17AD5145411C}"/>
              </a:ext>
            </a:extLst>
          </p:cNvPr>
          <p:cNvSpPr txBox="1"/>
          <p:nvPr/>
        </p:nvSpPr>
        <p:spPr>
          <a:xfrm>
            <a:off x="479376" y="4077072"/>
            <a:ext cx="901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解：确定事件：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①②⑤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，其中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是必然事件，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是不可能事件；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C8BB64-0CF5-0C27-5D43-EB696DF6F0F4}"/>
              </a:ext>
            </a:extLst>
          </p:cNvPr>
          <p:cNvSpPr txBox="1"/>
          <p:nvPr/>
        </p:nvSpPr>
        <p:spPr>
          <a:xfrm>
            <a:off x="479376" y="4552560"/>
            <a:ext cx="2694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不确定事件：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3132" y="736439"/>
            <a:ext cx="11910707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128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页练习变式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判断下列事件中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哪些是确定事件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7_24009,isEnd"/>
              </a:rPr>
              <a:t>哪些是不确定事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？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在确定事件中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哪些是必然事件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哪些是不可能事件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lvl="0" hangingPunct="0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  <a:sym typeface=",isEnd"/>
              </a:rPr>
              <a:t>内错角相等，两直线平行；</a:t>
            </a:r>
          </a:p>
          <a:p>
            <a:pPr lvl="0" hangingPunct="0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  <a:sym typeface=",isEnd"/>
              </a:rPr>
              <a:t>从一个只装有红球的盒子里摸出一个球是红球；</a:t>
            </a:r>
          </a:p>
          <a:p>
            <a:pPr lvl="0" hangingPunct="0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  <a:sym typeface=",isEnd"/>
              </a:rPr>
              <a:t>小红今天下午考试，数学会考满分；</a:t>
            </a:r>
          </a:p>
          <a:p>
            <a:pPr lvl="0" hangingPunct="0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④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  <a:sym typeface=",isEnd"/>
              </a:rPr>
              <a:t>打开电视机，正在播放动画片；</a:t>
            </a:r>
          </a:p>
          <a:p>
            <a:pPr lvl="0" hangingPunct="0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⑤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鸡蛋与石头相碰，石头碎了，但鸡蛋没破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5" name="yt_shape_14025"/>
          <p:cNvSpPr txBox="1"/>
          <p:nvPr/>
        </p:nvSpPr>
        <p:spPr>
          <a:xfrm>
            <a:off x="540000" y="900000"/>
            <a:ext cx="338554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混淆概念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EF0FCD7-3627-D987-BA36-59D8A2FD1249}"/>
              </a:ext>
            </a:extLst>
          </p:cNvPr>
          <p:cNvSpPr txBox="1"/>
          <p:nvPr/>
        </p:nvSpPr>
        <p:spPr>
          <a:xfrm>
            <a:off x="449989" y="853194"/>
            <a:ext cx="3532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混淆概念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4026"/>
          <p:cNvSpPr txBox="1"/>
          <p:nvPr/>
        </p:nvSpPr>
        <p:spPr>
          <a:xfrm>
            <a:off x="540000" y="148478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明天是晴天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小明的弟弟比他小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太阳绕着地球转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f125,isEnd"/>
              </a:rPr>
              <a:t>巴西与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土耳其进行足球比赛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巴西队会赢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属于确定事件的有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C438F4-9185-F106-9F43-A1F4ED0E4867}"/>
              </a:ext>
            </a:extLst>
          </p:cNvPr>
          <p:cNvSpPr txBox="1"/>
          <p:nvPr/>
        </p:nvSpPr>
        <p:spPr>
          <a:xfrm>
            <a:off x="7841388" y="191346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" name="yt_shape_1402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027" name="yt_image_14027" title="H_41.8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30" name="yt_shape_14030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一个不透明的盒子中装有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个黑球和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个白球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这些球除颜色外其他均相同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ad84"/>
              </a:rPr>
              <a:t>从中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任意摸出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下列事件为必然事件的是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31" name="yt_table_1403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5993789"/>
              </p:ext>
            </p:extLst>
          </p:nvPr>
        </p:nvGraphicFramePr>
        <p:xfrm>
          <a:off x="540047" y="2441600"/>
          <a:ext cx="6809106" cy="950976"/>
        </p:xfrm>
        <a:graphic>
          <a:graphicData uri="http://schemas.openxmlformats.org/drawingml/2006/table">
            <a:tbl>
              <a:tblPr/>
              <a:tblGrid>
                <a:gridCol w="3870643">
                  <a:extLst>
                    <a:ext uri="{9D8B030D-6E8A-4147-A177-3AD203B41FA5}">
                      <a16:colId xmlns:a16="http://schemas.microsoft.com/office/drawing/2014/main" val="10525"/>
                    </a:ext>
                  </a:extLst>
                </a:gridCol>
                <a:gridCol w="2938463">
                  <a:extLst>
                    <a:ext uri="{9D8B030D-6E8A-4147-A177-3AD203B41FA5}">
                      <a16:colId xmlns:a16="http://schemas.microsoft.com/office/drawing/2014/main" val="105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至少有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个白球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至少有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个白球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至少有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个黑球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至少有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个黑球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837D664-5AD7-2650-D2FA-C6BB94772D68}"/>
              </a:ext>
            </a:extLst>
          </p:cNvPr>
          <p:cNvSpPr txBox="1"/>
          <p:nvPr/>
        </p:nvSpPr>
        <p:spPr>
          <a:xfrm>
            <a:off x="6698507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3" name="yt_shape_14033"/>
          <p:cNvSpPr txBox="1"/>
          <p:nvPr/>
        </p:nvSpPr>
        <p:spPr>
          <a:xfrm>
            <a:off x="540120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电路图上有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个开关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个小灯泡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b498"/>
              </a:rPr>
              <a:t>同时闭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合开关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或同时闭合开关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都可以使小灯泡发光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下列操作中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3ea3"/>
              </a:rPr>
              <a:t>小灯泡发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这个事件是随机事件的是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35" name="yt_table_1403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270233"/>
              </p:ext>
            </p:extLst>
          </p:nvPr>
        </p:nvGraphicFramePr>
        <p:xfrm>
          <a:off x="540047" y="2339566"/>
          <a:ext cx="2938463" cy="1901952"/>
        </p:xfrm>
        <a:graphic>
          <a:graphicData uri="http://schemas.openxmlformats.org/drawingml/2006/table">
            <a:tbl>
              <a:tblPr/>
              <a:tblGrid>
                <a:gridCol w="2938463">
                  <a:extLst>
                    <a:ext uri="{9D8B030D-6E8A-4147-A177-3AD203B41FA5}">
                      <a16:colId xmlns:a16="http://schemas.microsoft.com/office/drawing/2014/main" val="105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只闭合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个开关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只闭合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个开关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只闭合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个开关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闭合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个开关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7"/>
                  </a:ext>
                </a:extLst>
              </a:tr>
            </a:tbl>
          </a:graphicData>
        </a:graphic>
      </p:graphicFrame>
      <p:pic>
        <p:nvPicPr>
          <p:cNvPr id="14034" name="yt_image_14034_skip" title="H_107.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38294" y="2339566"/>
            <a:ext cx="2011633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37" name="yt_shape_14037"/>
          <p:cNvSpPr txBox="1"/>
          <p:nvPr/>
        </p:nvSpPr>
        <p:spPr>
          <a:xfrm>
            <a:off x="540119" y="429188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若事件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有两个不相等的实数根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c0c0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必然事件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的值可以是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38" name="yt_table_1403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345584"/>
              </p:ext>
            </p:extLst>
          </p:nvPr>
        </p:nvGraphicFramePr>
        <p:xfrm>
          <a:off x="540047" y="5251321"/>
          <a:ext cx="87242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52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29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530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5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506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507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2023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2024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76E58E9-C78A-7FA6-3CD4-9AAC241B1BA9}"/>
              </a:ext>
            </a:extLst>
          </p:cNvPr>
          <p:cNvSpPr txBox="1"/>
          <p:nvPr/>
        </p:nvSpPr>
        <p:spPr>
          <a:xfrm>
            <a:off x="5022109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F6638F-89F0-21C4-5554-8C9B5B2F1780}"/>
              </a:ext>
            </a:extLst>
          </p:cNvPr>
          <p:cNvSpPr txBox="1"/>
          <p:nvPr/>
        </p:nvSpPr>
        <p:spPr>
          <a:xfrm>
            <a:off x="4728421" y="472056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0" name="yt_shape_14040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小明和小丽按如下规则做游戏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桌面上放有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根火柴棒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每次取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d419,isEnd"/>
              </a:rPr>
              <a:t>最后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取完者获胜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若由小明先取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且小明获胜是必然事件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365c2,isEnd"/>
              </a:rPr>
              <a:t>则小明第一次应该取走火柴棒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判断下列成语反映的事件中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哪些是必然事件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5ccb,isEnd"/>
              </a:rPr>
              <a:t>哪些是随机事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哪些是不可能事件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  <a:tabLst>
                <a:tab pos="2368392" algn="l"/>
                <a:tab pos="4432052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十拿九稳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长生不老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,isEnd"/>
              </a:rPr>
              <a:t>水滴石穿</a:t>
            </a:r>
          </a:p>
          <a:p>
            <a:pPr eaLnBrk="1" latinLnBrk="0" hangingPunct="0">
              <a:lnSpc>
                <a:spcPct val="129999"/>
              </a:lnSpc>
              <a:tabLst>
                <a:tab pos="2368392" algn="l"/>
                <a:tab pos="4432052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海枯石烂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,isEnd"/>
              </a:rPr>
              <a:t>东边日出西边雨</a:t>
            </a:r>
          </a:p>
          <a:p>
            <a:pPr eaLnBrk="1" latinLnBrk="0" hangingPunct="0">
              <a:lnSpc>
                <a:spcPct val="129999"/>
              </a:lnSpc>
              <a:tabLst>
                <a:tab pos="2368392" algn="l"/>
                <a:tab pos="4432052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树倒猢狲散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,isEnd"/>
              </a:rPr>
              <a:t>大海捞针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解：必然事件：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随机事件：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①⑤⑦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不可能事件：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②④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D26E3C6-6A5A-207F-20CA-4976DF471E05}"/>
              </a:ext>
            </a:extLst>
          </p:cNvPr>
          <p:cNvSpPr txBox="1"/>
          <p:nvPr/>
        </p:nvSpPr>
        <p:spPr>
          <a:xfrm>
            <a:off x="1974108" y="18041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AC7FC7-EB10-58E9-7C42-E53260D46011}"/>
              </a:ext>
            </a:extLst>
          </p:cNvPr>
          <p:cNvSpPr txBox="1"/>
          <p:nvPr/>
        </p:nvSpPr>
        <p:spPr>
          <a:xfrm>
            <a:off x="450108" y="4657098"/>
            <a:ext cx="2999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解：必然事件：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CD0286-B942-4432-B874-49F3B3CD3B65}"/>
              </a:ext>
            </a:extLst>
          </p:cNvPr>
          <p:cNvSpPr txBox="1"/>
          <p:nvPr/>
        </p:nvSpPr>
        <p:spPr>
          <a:xfrm>
            <a:off x="450108" y="5132586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随机事件：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①⑤⑦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AE7DF1-9DFC-6699-0DFB-A0A683642BBD}"/>
              </a:ext>
            </a:extLst>
          </p:cNvPr>
          <p:cNvSpPr txBox="1"/>
          <p:nvPr/>
        </p:nvSpPr>
        <p:spPr>
          <a:xfrm>
            <a:off x="450108" y="5608074"/>
            <a:ext cx="2694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不可能事件：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8" name="yt_shape_14048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一休得罪了幕府将军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将军决定处罚一休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幸得安国寺长老和百姓们的求情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0877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将军同意让一休自己来决定自己的命运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方法是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将军写下两张签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一张罚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7a97"/>
              </a:rPr>
              <a:t>一张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让一休抽签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抽中罚则罚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抽中免则免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将军一心想处罚一休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b24f4"/>
              </a:rPr>
              <a:t>在两张签上都写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一休早就料到了这一点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抽中之后将手中之签销毁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让众人看另一张签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f871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另一张是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一休手中自然是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请你分析以上内容中的确定事件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随机事件和不可能事件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解：将军的阴谋中，一休被罚是确定事件；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原本的方法中，一休被罚是随机事件；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一休的办法中，一休被罚是不可能事件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E78F787-F837-B257-C177-016028215F9B}"/>
              </a:ext>
            </a:extLst>
          </p:cNvPr>
          <p:cNvSpPr txBox="1"/>
          <p:nvPr/>
        </p:nvSpPr>
        <p:spPr>
          <a:xfrm>
            <a:off x="450108" y="3706122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解：将军的阴谋中，一休被罚是确定事件；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3D6418-8136-4A4A-E216-5BE07C5B6EFE}"/>
              </a:ext>
            </a:extLst>
          </p:cNvPr>
          <p:cNvSpPr txBox="1"/>
          <p:nvPr/>
        </p:nvSpPr>
        <p:spPr>
          <a:xfrm>
            <a:off x="450108" y="4181610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原本的方法中，一休被罚是随机事件；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D9CE30-CC2D-FC62-6E44-55A9C8C76404}"/>
              </a:ext>
            </a:extLst>
          </p:cNvPr>
          <p:cNvSpPr txBox="1"/>
          <p:nvPr/>
        </p:nvSpPr>
        <p:spPr>
          <a:xfrm>
            <a:off x="450108" y="4657098"/>
            <a:ext cx="5437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一休的办法中，一休被罚是不可能事件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904</Words>
  <Application>Microsoft Office PowerPoint</Application>
  <PresentationFormat>宽屏</PresentationFormat>
  <Paragraphs>106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4" baseType="lpstr">
      <vt:lpstr>,isEnd</vt:lpstr>
      <vt:lpstr>_⨹_1_5f871</vt:lpstr>
      <vt:lpstr>_⨹_1_99109</vt:lpstr>
      <vt:lpstr>_⨹_1_b0877</vt:lpstr>
      <vt:lpstr>_⨹_1_cc0c0</vt:lpstr>
      <vt:lpstr>_⨹_1_d4de3</vt:lpstr>
      <vt:lpstr>_⨹_1_e490a</vt:lpstr>
      <vt:lpstr>_⨹_13_365c2,isEnd</vt:lpstr>
      <vt:lpstr>_⨹_2_07a97</vt:lpstr>
      <vt:lpstr>_⨹_2_3ad84</vt:lpstr>
      <vt:lpstr>_⨹_2_7d419,isEnd</vt:lpstr>
      <vt:lpstr>_⨹_3_1b498</vt:lpstr>
      <vt:lpstr>_⨹_3_2e7fd,isEnd</vt:lpstr>
      <vt:lpstr>_⨹_3_ef125,isEnd</vt:lpstr>
      <vt:lpstr>_⨹_4_43ea3</vt:lpstr>
      <vt:lpstr>_⨹_6_a5ccb,isEnd</vt:lpstr>
      <vt:lpstr>_⨹_7_24009,isEnd</vt:lpstr>
      <vt:lpstr>_⨹_7_b24f4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2024-04-26T08:51:16Z</dcterms:created>
  <dcterms:modified xsi:type="dcterms:W3CDTF">2024-04-28T08:28:50Z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