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2" r:id="rId6"/>
    <p:sldId id="314" r:id="rId7"/>
    <p:sldId id="316" r:id="rId8"/>
    <p:sldId id="325" r:id="rId9"/>
    <p:sldId id="317" r:id="rId10"/>
    <p:sldId id="319" r:id="rId11"/>
    <p:sldId id="322" r:id="rId12"/>
    <p:sldId id="327" r:id="rId13"/>
    <p:sldId id="324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12" name="yt_image_107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14" name="yt_image_107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634529"/>
            <a:ext cx="4850649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37CFC72-158B-77E1-6750-B71B56CA1F6F}"/>
              </a:ext>
            </a:extLst>
          </p:cNvPr>
          <p:cNvSpPr/>
          <p:nvPr/>
        </p:nvSpPr>
        <p:spPr>
          <a:xfrm>
            <a:off x="2985842" y="2050377"/>
            <a:ext cx="1742005" cy="207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37CFC72-158B-77E1-6750-B71B56CA1F6F}"/>
              </a:ext>
            </a:extLst>
          </p:cNvPr>
          <p:cNvSpPr/>
          <p:nvPr/>
        </p:nvSpPr>
        <p:spPr>
          <a:xfrm>
            <a:off x="4151785" y="2461336"/>
            <a:ext cx="1008112" cy="207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37CFC72-158B-77E1-6750-B71B56CA1F6F}"/>
              </a:ext>
            </a:extLst>
          </p:cNvPr>
          <p:cNvSpPr/>
          <p:nvPr/>
        </p:nvSpPr>
        <p:spPr>
          <a:xfrm>
            <a:off x="4133395" y="2780928"/>
            <a:ext cx="1044892" cy="193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37CFC72-158B-77E1-6750-B71B56CA1F6F}"/>
              </a:ext>
            </a:extLst>
          </p:cNvPr>
          <p:cNvSpPr/>
          <p:nvPr/>
        </p:nvSpPr>
        <p:spPr>
          <a:xfrm>
            <a:off x="4133395" y="3049809"/>
            <a:ext cx="1044892" cy="193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yt_shape_1076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66" name="yt_image_1076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9" name="yt_shape_10769"/>
          <p:cNvSpPr txBox="1"/>
          <p:nvPr/>
        </p:nvSpPr>
        <p:spPr>
          <a:xfrm>
            <a:off x="540000" y="1482165"/>
            <a:ext cx="1097576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方程都有两个不相等的实数根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取何值，方程都有两个不相等的实数根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3E9313-8B69-CF21-F24C-272DB8782632}"/>
              </a:ext>
            </a:extLst>
          </p:cNvPr>
          <p:cNvSpPr txBox="1"/>
          <p:nvPr/>
        </p:nvSpPr>
        <p:spPr>
          <a:xfrm>
            <a:off x="449989" y="2386335"/>
            <a:ext cx="6847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653791-A799-B0C3-473D-D3B0C40E8D34}"/>
              </a:ext>
            </a:extLst>
          </p:cNvPr>
          <p:cNvSpPr txBox="1"/>
          <p:nvPr/>
        </p:nvSpPr>
        <p:spPr>
          <a:xfrm>
            <a:off x="2639616" y="286182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37C111-DF5E-78FD-B498-B1FDECE71F99}"/>
              </a:ext>
            </a:extLst>
          </p:cNvPr>
          <p:cNvSpPr txBox="1"/>
          <p:nvPr/>
        </p:nvSpPr>
        <p:spPr>
          <a:xfrm>
            <a:off x="2639616" y="333731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D37A6-714A-DE89-B9BE-213359DB0272}"/>
              </a:ext>
            </a:extLst>
          </p:cNvPr>
          <p:cNvSpPr txBox="1"/>
          <p:nvPr/>
        </p:nvSpPr>
        <p:spPr>
          <a:xfrm>
            <a:off x="449989" y="3812799"/>
            <a:ext cx="666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取何值，方程都有两个不相等的实数根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73" name="yt_shape_10773"/>
              <p:cNvSpPr txBox="1"/>
              <p:nvPr/>
            </p:nvSpPr>
            <p:spPr>
              <a:xfrm>
                <a:off x="531793" y="1384726"/>
                <a:ext cx="6578724" cy="39378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该方程的两个实数根为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>
          <p:sp>
            <p:nvSpPr>
              <p:cNvPr id="10773" name="yt_shape_10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93" y="1384726"/>
                <a:ext cx="6578724" cy="3937873"/>
              </a:xfrm>
              <a:prstGeom prst="rect">
                <a:avLst/>
              </a:prstGeom>
              <a:blipFill>
                <a:blip r:embed="rId2"/>
                <a:stretch>
                  <a:fillRect l="-2780" t="-1238" r="-1946" b="-4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75" name="yt_shape_10775"/>
          <p:cNvSpPr txBox="1"/>
          <p:nvPr/>
        </p:nvSpPr>
        <p:spPr>
          <a:xfrm>
            <a:off x="531793" y="5373387"/>
            <a:ext cx="297837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4E66C4-C298-6CFC-2B3A-3D76CD85FDD2}"/>
              </a:ext>
            </a:extLst>
          </p:cNvPr>
          <p:cNvSpPr txBox="1"/>
          <p:nvPr/>
        </p:nvSpPr>
        <p:spPr>
          <a:xfrm>
            <a:off x="441782" y="1337920"/>
            <a:ext cx="600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该方程的两个实数根为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63D78B-02B5-D43E-E2B1-91F3EB400B1D}"/>
                  </a:ext>
                </a:extLst>
              </p:cNvPr>
              <p:cNvSpPr txBox="1"/>
              <p:nvPr/>
            </p:nvSpPr>
            <p:spPr>
              <a:xfrm>
                <a:off x="441782" y="1813408"/>
                <a:ext cx="4714622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63D78B-02B5-D43E-E2B1-91F3EB400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782" y="1813408"/>
                <a:ext cx="4714622" cy="886537"/>
              </a:xfrm>
              <a:prstGeom prst="rect">
                <a:avLst/>
              </a:prstGeom>
              <a:blipFill>
                <a:blip r:embed="rId3"/>
                <a:stretch>
                  <a:fillRect l="-1938" r="-2067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9150D1-3F54-21E9-9098-0DF15BEB2A29}"/>
                  </a:ext>
                </a:extLst>
              </p:cNvPr>
              <p:cNvSpPr txBox="1"/>
              <p:nvPr/>
            </p:nvSpPr>
            <p:spPr>
              <a:xfrm>
                <a:off x="489407" y="2606333"/>
                <a:ext cx="3151251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9150D1-3F54-21E9-9098-0DF15BEB2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7" y="2606333"/>
                <a:ext cx="3151251" cy="874154"/>
              </a:xfrm>
              <a:prstGeom prst="rect">
                <a:avLst/>
              </a:prstGeom>
              <a:blipFill>
                <a:blip r:embed="rId4"/>
                <a:stretch>
                  <a:fillRect l="-2901" r="-3288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A095CEE-6094-E95A-3BAB-977DC3653A3D}"/>
              </a:ext>
            </a:extLst>
          </p:cNvPr>
          <p:cNvSpPr txBox="1"/>
          <p:nvPr/>
        </p:nvSpPr>
        <p:spPr>
          <a:xfrm>
            <a:off x="441782" y="3386875"/>
            <a:ext cx="668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8DDCF3-A91B-4637-A6B2-D1C22477373C}"/>
              </a:ext>
            </a:extLst>
          </p:cNvPr>
          <p:cNvSpPr txBox="1"/>
          <p:nvPr/>
        </p:nvSpPr>
        <p:spPr>
          <a:xfrm>
            <a:off x="441782" y="3862363"/>
            <a:ext cx="669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BEFFD0-1F59-A1C4-B0BC-35AD2541684F}"/>
              </a:ext>
            </a:extLst>
          </p:cNvPr>
          <p:cNvSpPr txBox="1"/>
          <p:nvPr/>
        </p:nvSpPr>
        <p:spPr>
          <a:xfrm>
            <a:off x="441782" y="4337851"/>
            <a:ext cx="353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5EED26-E657-7884-0EE0-CB672C69EACB}"/>
              </a:ext>
            </a:extLst>
          </p:cNvPr>
          <p:cNvSpPr txBox="1"/>
          <p:nvPr/>
        </p:nvSpPr>
        <p:spPr>
          <a:xfrm>
            <a:off x="441782" y="4813339"/>
            <a:ext cx="42551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AF0966-94CA-7369-760C-7A6A07053085}"/>
              </a:ext>
            </a:extLst>
          </p:cNvPr>
          <p:cNvSpPr txBox="1"/>
          <p:nvPr/>
        </p:nvSpPr>
        <p:spPr>
          <a:xfrm>
            <a:off x="441782" y="5326581"/>
            <a:ext cx="312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C7B38F-0998-8FEC-EF8C-48813F95693F}"/>
              </a:ext>
            </a:extLst>
          </p:cNvPr>
          <p:cNvSpPr txBox="1"/>
          <p:nvPr/>
        </p:nvSpPr>
        <p:spPr>
          <a:xfrm>
            <a:off x="441782" y="5802069"/>
            <a:ext cx="2705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368" y="836712"/>
            <a:ext cx="1143103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设该方程的两个实数根为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6" name="yt_shape_1077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某商场销售一种玩具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月份每个玩具售价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d6c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了提升销量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商场决定降价销售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该玩具的单价每下降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640"/>
              </a:rPr>
              <a:t>不能低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于成本价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月销售量将增加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月份销售额达到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77" name="yt_shape_10777"/>
          <p:cNvSpPr txBox="1"/>
          <p:nvPr/>
        </p:nvSpPr>
        <p:spPr>
          <a:xfrm>
            <a:off x="540000" y="2339566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月份销售额的月平均增长率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778" name="yt_shape_10778"/>
          <p:cNvSpPr txBox="1"/>
          <p:nvPr/>
        </p:nvSpPr>
        <p:spPr>
          <a:xfrm>
            <a:off x="540000" y="2818869"/>
            <a:ext cx="608019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月份的销售额为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月份销售额的月平均增长率为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779" name="yt_shape_10779"/>
          <p:cNvSpPr txBox="1"/>
          <p:nvPr/>
        </p:nvSpPr>
        <p:spPr>
          <a:xfrm>
            <a:off x="540000" y="4738567"/>
            <a:ext cx="54213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80" name="yt_shape_10780"/>
          <p:cNvSpPr txBox="1"/>
          <p:nvPr/>
        </p:nvSpPr>
        <p:spPr>
          <a:xfrm>
            <a:off x="540000" y="5217870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月份销售额的月平均增长率为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750224-58D9-B761-7967-D43A365DD06B}"/>
              </a:ext>
            </a:extLst>
          </p:cNvPr>
          <p:cNvSpPr txBox="1"/>
          <p:nvPr/>
        </p:nvSpPr>
        <p:spPr>
          <a:xfrm>
            <a:off x="449989" y="2772063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月份的销售额为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7F10AF-9EDB-1D6B-26CC-0F48589B1CBE}"/>
              </a:ext>
            </a:extLst>
          </p:cNvPr>
          <p:cNvSpPr txBox="1"/>
          <p:nvPr/>
        </p:nvSpPr>
        <p:spPr>
          <a:xfrm>
            <a:off x="449989" y="3247551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32C9C7-3945-A570-86E8-68FA74BA6151}"/>
              </a:ext>
            </a:extLst>
          </p:cNvPr>
          <p:cNvSpPr txBox="1"/>
          <p:nvPr/>
        </p:nvSpPr>
        <p:spPr>
          <a:xfrm>
            <a:off x="449989" y="3723039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月份销售额的月平均增长率为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1E8792-0DC3-74B6-767E-E87BB2A8D408}"/>
              </a:ext>
            </a:extLst>
          </p:cNvPr>
          <p:cNvSpPr txBox="1"/>
          <p:nvPr/>
        </p:nvSpPr>
        <p:spPr>
          <a:xfrm>
            <a:off x="449989" y="4198527"/>
            <a:ext cx="493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DA630F-02F7-FE4B-B096-43368BF89062}"/>
              </a:ext>
            </a:extLst>
          </p:cNvPr>
          <p:cNvSpPr txBox="1"/>
          <p:nvPr/>
        </p:nvSpPr>
        <p:spPr>
          <a:xfrm>
            <a:off x="449989" y="4691761"/>
            <a:ext cx="554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C0AC4E-6542-88A6-1522-3682AA4B2583}"/>
              </a:ext>
            </a:extLst>
          </p:cNvPr>
          <p:cNvSpPr txBox="1"/>
          <p:nvPr/>
        </p:nvSpPr>
        <p:spPr>
          <a:xfrm>
            <a:off x="449989" y="5171064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月份销售额的月平均增长率为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40000" y="90000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月份时该玩具的销售价格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82" name="yt_shape_10782"/>
          <p:cNvSpPr txBox="1"/>
          <p:nvPr/>
        </p:nvSpPr>
        <p:spPr>
          <a:xfrm>
            <a:off x="540000" y="1379303"/>
            <a:ext cx="615873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月份时，该玩具降价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783" name="yt_shape_10783"/>
          <p:cNvSpPr txBox="1"/>
          <p:nvPr/>
        </p:nvSpPr>
        <p:spPr>
          <a:xfrm>
            <a:off x="540000" y="2818869"/>
            <a:ext cx="669574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，不合题意，舍去；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，符合题意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84" name="yt_shape_10784"/>
          <p:cNvSpPr txBox="1"/>
          <p:nvPr/>
        </p:nvSpPr>
        <p:spPr>
          <a:xfrm>
            <a:off x="540000" y="4258435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月份时该玩具的销售价格为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9D417C-776C-EBE0-86C0-C4CE2118C648}"/>
              </a:ext>
            </a:extLst>
          </p:cNvPr>
          <p:cNvSpPr txBox="1"/>
          <p:nvPr/>
        </p:nvSpPr>
        <p:spPr>
          <a:xfrm>
            <a:off x="449989" y="1332497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月份时，该玩具降价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B2C349-5CAE-3D29-F1F2-56A00183FA79}"/>
              </a:ext>
            </a:extLst>
          </p:cNvPr>
          <p:cNvSpPr txBox="1"/>
          <p:nvPr/>
        </p:nvSpPr>
        <p:spPr>
          <a:xfrm>
            <a:off x="449989" y="1807985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523990-A023-6469-E83B-A7AE03AFCCBD}"/>
              </a:ext>
            </a:extLst>
          </p:cNvPr>
          <p:cNvSpPr txBox="1"/>
          <p:nvPr/>
        </p:nvSpPr>
        <p:spPr>
          <a:xfrm>
            <a:off x="449989" y="2283473"/>
            <a:ext cx="3742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9772CA-2CD4-86F6-DDB6-8FC4253696C3}"/>
              </a:ext>
            </a:extLst>
          </p:cNvPr>
          <p:cNvSpPr txBox="1"/>
          <p:nvPr/>
        </p:nvSpPr>
        <p:spPr>
          <a:xfrm>
            <a:off x="449989" y="2772063"/>
            <a:ext cx="303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F75853-0DD5-91B1-1864-C37DA6E90874}"/>
              </a:ext>
            </a:extLst>
          </p:cNvPr>
          <p:cNvSpPr txBox="1"/>
          <p:nvPr/>
        </p:nvSpPr>
        <p:spPr>
          <a:xfrm>
            <a:off x="449989" y="3247551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，不合题意，舍去；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304597-3072-E5F3-0A79-F9E861CA7013}"/>
              </a:ext>
            </a:extLst>
          </p:cNvPr>
          <p:cNvSpPr txBox="1"/>
          <p:nvPr/>
        </p:nvSpPr>
        <p:spPr>
          <a:xfrm>
            <a:off x="449989" y="3723039"/>
            <a:ext cx="5363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A0A8D8-70FE-7B53-CDA0-CE21A335FED0}"/>
              </a:ext>
            </a:extLst>
          </p:cNvPr>
          <p:cNvSpPr txBox="1"/>
          <p:nvPr/>
        </p:nvSpPr>
        <p:spPr>
          <a:xfrm>
            <a:off x="449989" y="4211629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月份时该玩具的销售价格为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16" name="yt_image_1071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9" name="yt_shape_10719"/>
          <p:cNvSpPr txBox="1"/>
          <p:nvPr/>
        </p:nvSpPr>
        <p:spPr>
          <a:xfrm>
            <a:off x="540000" y="1482165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一元二次方程的相关概念</a:t>
            </a:r>
          </a:p>
        </p:txBody>
      </p:sp>
      <p:sp>
        <p:nvSpPr>
          <p:cNvPr id="10720" name="yt_shape_10720"/>
          <p:cNvSpPr txBox="1"/>
          <p:nvPr/>
        </p:nvSpPr>
        <p:spPr>
          <a:xfrm>
            <a:off x="540000" y="1971599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21" name="yt_table_10721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3673970"/>
                  </p:ext>
                </p:extLst>
              </p:nvPr>
            </p:nvGraphicFramePr>
            <p:xfrm>
              <a:off x="540047" y="2450902"/>
              <a:ext cx="6148705" cy="1149541"/>
            </p:xfrm>
            <a:graphic>
              <a:graphicData uri="http://schemas.openxmlformats.org/drawingml/2006/table">
                <a:tbl>
                  <a:tblPr/>
                  <a:tblGrid>
                    <a:gridCol w="368173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46697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21" name="yt_table_10721" descr="{&quot;rangeId&quot;:3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3673970"/>
                  </p:ext>
                </p:extLst>
              </p:nvPr>
            </p:nvGraphicFramePr>
            <p:xfrm>
              <a:off x="540047" y="2450902"/>
              <a:ext cx="6148705" cy="1059562"/>
            </p:xfrm>
            <a:graphic>
              <a:graphicData uri="http://schemas.openxmlformats.org/drawingml/2006/table">
                <a:tbl>
                  <a:tblPr/>
                  <a:tblGrid>
                    <a:gridCol w="368173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46697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383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22" name="yt_shape_10722"/>
          <p:cNvSpPr txBox="1"/>
          <p:nvPr/>
        </p:nvSpPr>
        <p:spPr>
          <a:xfrm>
            <a:off x="540000" y="3561018"/>
            <a:ext cx="90233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32941" title="H_25.973701">
            <a:extLst>
              <a:ext uri="{FF2B5EF4-FFF2-40B4-BE49-F238E27FC236}">
                <a16:creationId xmlns:a16="http://schemas.microsoft.com/office/drawing/2014/main" id="{4912688A-70B7-EE7B-6EC6-73CBF169EC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EC771A-040D-5F1E-4D1F-B08DEFDF3F98}"/>
              </a:ext>
            </a:extLst>
          </p:cNvPr>
          <p:cNvSpPr txBox="1"/>
          <p:nvPr/>
        </p:nvSpPr>
        <p:spPr>
          <a:xfrm>
            <a:off x="5936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94587C-C0F5-472B-A60C-D710F1FFC95F}"/>
              </a:ext>
            </a:extLst>
          </p:cNvPr>
          <p:cNvSpPr txBox="1"/>
          <p:nvPr/>
        </p:nvSpPr>
        <p:spPr>
          <a:xfrm>
            <a:off x="8852626" y="351421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3" name="yt_shape_10723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一元二次方程的解法</a:t>
            </a:r>
          </a:p>
        </p:txBody>
      </p:sp>
      <p:sp>
        <p:nvSpPr>
          <p:cNvPr id="10724" name="yt_shape_10724"/>
          <p:cNvSpPr txBox="1"/>
          <p:nvPr/>
        </p:nvSpPr>
        <p:spPr>
          <a:xfrm>
            <a:off x="540000" y="1389434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用因式分解法求解较为简便的是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5" name="yt_table_107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877639"/>
              </p:ext>
            </p:extLst>
          </p:nvPr>
        </p:nvGraphicFramePr>
        <p:xfrm>
          <a:off x="540047" y="1868737"/>
          <a:ext cx="8210868" cy="950976"/>
        </p:xfrm>
        <a:graphic>
          <a:graphicData uri="http://schemas.openxmlformats.org/drawingml/2006/table">
            <a:tbl>
              <a:tblPr/>
              <a:tblGrid>
                <a:gridCol w="389763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4313238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sp>
        <p:nvSpPr>
          <p:cNvPr id="10727" name="yt_shape_10727"/>
          <p:cNvSpPr txBox="1"/>
          <p:nvPr/>
        </p:nvSpPr>
        <p:spPr>
          <a:xfrm>
            <a:off x="540000" y="2870291"/>
            <a:ext cx="101293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配方后得到的方程是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8" name="yt_table_107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817639"/>
              </p:ext>
            </p:extLst>
          </p:nvPr>
        </p:nvGraphicFramePr>
        <p:xfrm>
          <a:off x="540047" y="3349594"/>
          <a:ext cx="6845618" cy="950976"/>
        </p:xfrm>
        <a:graphic>
          <a:graphicData uri="http://schemas.openxmlformats.org/drawingml/2006/table">
            <a:tbl>
              <a:tblPr/>
              <a:tblGrid>
                <a:gridCol w="3897630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947988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sp>
        <p:nvSpPr>
          <p:cNvPr id="10730" name="yt_shape_10730"/>
          <p:cNvSpPr txBox="1"/>
          <p:nvPr/>
        </p:nvSpPr>
        <p:spPr>
          <a:xfrm>
            <a:off x="540119" y="435114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对于实数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定义新运算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3c9a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633027" title="H_25.973701">
            <a:extLst>
              <a:ext uri="{FF2B5EF4-FFF2-40B4-BE49-F238E27FC236}">
                <a16:creationId xmlns:a16="http://schemas.microsoft.com/office/drawing/2014/main" id="{B5E956BD-F238-EA10-5687-3F6EDA00C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5233FE-4609-F3A6-BDE3-9237C210E597}"/>
              </a:ext>
            </a:extLst>
          </p:cNvPr>
          <p:cNvSpPr txBox="1"/>
          <p:nvPr/>
        </p:nvSpPr>
        <p:spPr>
          <a:xfrm>
            <a:off x="7460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FD4DD2-EA9D-0156-9654-4565590BF964}"/>
              </a:ext>
            </a:extLst>
          </p:cNvPr>
          <p:cNvSpPr txBox="1"/>
          <p:nvPr/>
        </p:nvSpPr>
        <p:spPr>
          <a:xfrm>
            <a:off x="9651139" y="2823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AE83E5-A466-741D-BE15-22749FB89CEA}"/>
              </a:ext>
            </a:extLst>
          </p:cNvPr>
          <p:cNvSpPr txBox="1"/>
          <p:nvPr/>
        </p:nvSpPr>
        <p:spPr>
          <a:xfrm>
            <a:off x="7003307" y="4779830"/>
            <a:ext cx="13992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yt_shape_10732"/>
          <p:cNvSpPr txBox="1"/>
          <p:nvPr/>
        </p:nvSpPr>
        <p:spPr>
          <a:xfrm>
            <a:off x="558213" y="1232523"/>
            <a:ext cx="3775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33" name="yt_shape_10733"/>
              <p:cNvSpPr txBox="1"/>
              <p:nvPr/>
            </p:nvSpPr>
            <p:spPr>
              <a:xfrm>
                <a:off x="558213" y="1711826"/>
                <a:ext cx="6545061" cy="1601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33" name="yt_shape_107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13" y="1711826"/>
                <a:ext cx="6545061" cy="1601464"/>
              </a:xfrm>
              <a:prstGeom prst="rect">
                <a:avLst/>
              </a:prstGeom>
              <a:blipFill>
                <a:blip r:embed="rId2"/>
                <a:stretch>
                  <a:fillRect l="-2889" t="-3422" r="-1864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35" name="yt_shape_10735"/>
          <p:cNvSpPr txBox="1"/>
          <p:nvPr/>
        </p:nvSpPr>
        <p:spPr>
          <a:xfrm>
            <a:off x="558213" y="3364078"/>
            <a:ext cx="33663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36" name="yt_shape_10736"/>
              <p:cNvSpPr txBox="1"/>
              <p:nvPr/>
            </p:nvSpPr>
            <p:spPr>
              <a:xfrm>
                <a:off x="558213" y="3843381"/>
                <a:ext cx="4411464" cy="2190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36" name="yt_shape_107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13" y="3843381"/>
                <a:ext cx="4411464" cy="2190728"/>
              </a:xfrm>
              <a:prstGeom prst="rect">
                <a:avLst/>
              </a:prstGeom>
              <a:blipFill>
                <a:blip r:embed="rId3"/>
                <a:stretch>
                  <a:fillRect l="-4288" t="-2222" r="-33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7582A4-0B8A-C044-FBC7-A76FCA7A711D}"/>
              </a:ext>
            </a:extLst>
          </p:cNvPr>
          <p:cNvSpPr txBox="1"/>
          <p:nvPr/>
        </p:nvSpPr>
        <p:spPr>
          <a:xfrm>
            <a:off x="468202" y="1665020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5A40D8-AE09-CC07-3E59-4EB7F69C3F8C}"/>
              </a:ext>
            </a:extLst>
          </p:cNvPr>
          <p:cNvSpPr txBox="1"/>
          <p:nvPr/>
        </p:nvSpPr>
        <p:spPr>
          <a:xfrm>
            <a:off x="468202" y="2140508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F8D3A1-420F-D090-CF6A-F159ADC7981C}"/>
                  </a:ext>
                </a:extLst>
              </p:cNvPr>
              <p:cNvSpPr txBox="1"/>
              <p:nvPr/>
            </p:nvSpPr>
            <p:spPr>
              <a:xfrm>
                <a:off x="468202" y="2615996"/>
                <a:ext cx="242004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F8D3A1-420F-D090-CF6A-F159ADC79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02" y="2615996"/>
                <a:ext cx="2420049" cy="728612"/>
              </a:xfrm>
              <a:prstGeom prst="rect">
                <a:avLst/>
              </a:prstGeom>
              <a:blipFill>
                <a:blip r:embed="rId4"/>
                <a:stretch>
                  <a:fillRect l="-4030" r="-403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F7837F6-DBAA-68A3-647E-6B8BDC82282B}"/>
              </a:ext>
            </a:extLst>
          </p:cNvPr>
          <p:cNvSpPr txBox="1"/>
          <p:nvPr/>
        </p:nvSpPr>
        <p:spPr>
          <a:xfrm>
            <a:off x="468202" y="3796576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64CE64-92E2-AF6E-6731-37DEA70A2691}"/>
              </a:ext>
            </a:extLst>
          </p:cNvPr>
          <p:cNvSpPr txBox="1"/>
          <p:nvPr/>
        </p:nvSpPr>
        <p:spPr>
          <a:xfrm>
            <a:off x="468202" y="4272063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C5258B-FA84-D6D5-6515-7D24E1FA5425}"/>
                  </a:ext>
                </a:extLst>
              </p:cNvPr>
              <p:cNvSpPr txBox="1"/>
              <p:nvPr/>
            </p:nvSpPr>
            <p:spPr>
              <a:xfrm>
                <a:off x="468202" y="4747551"/>
                <a:ext cx="349656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C5258B-FA84-D6D5-6515-7D24E1FA5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02" y="4747551"/>
                <a:ext cx="3496564" cy="850024"/>
              </a:xfrm>
              <a:prstGeom prst="rect">
                <a:avLst/>
              </a:prstGeom>
              <a:blipFill>
                <a:blip r:embed="rId5"/>
                <a:stretch>
                  <a:fillRect l="-2792" r="-2792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BDBAAC1-BB4D-14E7-5B1E-3EBB47BABCB9}"/>
                  </a:ext>
                </a:extLst>
              </p:cNvPr>
              <p:cNvSpPr txBox="1"/>
              <p:nvPr/>
            </p:nvSpPr>
            <p:spPr>
              <a:xfrm>
                <a:off x="468202" y="5503963"/>
                <a:ext cx="41903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BDBAAC1-BB4D-14E7-5B1E-3EBB47BAB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02" y="5503963"/>
                <a:ext cx="4190365" cy="555765"/>
              </a:xfrm>
              <a:prstGeom prst="rect">
                <a:avLst/>
              </a:prstGeom>
              <a:blipFill>
                <a:blip r:embed="rId6"/>
                <a:stretch>
                  <a:fillRect l="-2329" t="-1099" r="-218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51384" y="692696"/>
            <a:ext cx="233910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8" name="yt_shape_10738"/>
          <p:cNvSpPr txBox="1"/>
          <p:nvPr/>
        </p:nvSpPr>
        <p:spPr>
          <a:xfrm>
            <a:off x="540000" y="900000"/>
            <a:ext cx="6529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根的判别式及根与系数关系的综合运用</a:t>
            </a:r>
          </a:p>
        </p:txBody>
      </p:sp>
      <p:sp>
        <p:nvSpPr>
          <p:cNvPr id="10739" name="yt_shape_1073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13e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数轴上的对应点如图所示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则这个方程的根的情况是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41" name="yt_table_1074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666684"/>
              </p:ext>
            </p:extLst>
          </p:nvPr>
        </p:nvGraphicFramePr>
        <p:xfrm>
          <a:off x="540047" y="2348869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pic>
        <p:nvPicPr>
          <p:cNvPr id="10740" name="yt_image_10740_skip" title="H_18.0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184973"/>
            <a:ext cx="3002506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33113" title="H_25.973701">
            <a:extLst>
              <a:ext uri="{FF2B5EF4-FFF2-40B4-BE49-F238E27FC236}">
                <a16:creationId xmlns:a16="http://schemas.microsoft.com/office/drawing/2014/main" id="{F9393FAE-AD23-3718-5B2E-C0D8A88B2C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9CBCCE-74A1-CBF5-317D-4657CE7BF079}"/>
              </a:ext>
            </a:extLst>
          </p:cNvPr>
          <p:cNvSpPr txBox="1"/>
          <p:nvPr/>
        </p:nvSpPr>
        <p:spPr>
          <a:xfrm>
            <a:off x="80701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3" name="yt_shape_1074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91d5"/>
              </a:rPr>
              <a:t>有两个不相等的实数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的一元二次方程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6ac88"/>
              </a:rPr>
              <a:t>有两个不相等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B224DA-9718-C4B8-4004-A2D7E88E9608}"/>
              </a:ext>
            </a:extLst>
          </p:cNvPr>
          <p:cNvSpPr txBox="1"/>
          <p:nvPr/>
        </p:nvSpPr>
        <p:spPr>
          <a:xfrm>
            <a:off x="450108" y="2279658"/>
            <a:ext cx="1109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6ac88"/>
              </a:rPr>
              <a:t>有两个不相等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C7D855-360B-3AFA-4357-9F366CF0FAEF}"/>
              </a:ext>
            </a:extLst>
          </p:cNvPr>
          <p:cNvSpPr txBox="1"/>
          <p:nvPr/>
        </p:nvSpPr>
        <p:spPr>
          <a:xfrm>
            <a:off x="450108" y="2755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1CF372-85CD-06D0-97AC-C377830FCEC5}"/>
              </a:ext>
            </a:extLst>
          </p:cNvPr>
          <p:cNvSpPr txBox="1"/>
          <p:nvPr/>
        </p:nvSpPr>
        <p:spPr>
          <a:xfrm>
            <a:off x="450108" y="3230634"/>
            <a:ext cx="618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AA40A7-4CC6-D66C-78A2-BDB43BAB938F}"/>
              </a:ext>
            </a:extLst>
          </p:cNvPr>
          <p:cNvSpPr txBox="1"/>
          <p:nvPr/>
        </p:nvSpPr>
        <p:spPr>
          <a:xfrm>
            <a:off x="450108" y="3706122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89395B-E16E-ACEE-DB7C-9B23711B16EF}"/>
              </a:ext>
            </a:extLst>
          </p:cNvPr>
          <p:cNvSpPr txBox="1"/>
          <p:nvPr/>
        </p:nvSpPr>
        <p:spPr>
          <a:xfrm>
            <a:off x="450108" y="4181610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194723-2FAB-8F60-8643-FD7B2F806892}"/>
              </a:ext>
            </a:extLst>
          </p:cNvPr>
          <p:cNvSpPr txBox="1"/>
          <p:nvPr/>
        </p:nvSpPr>
        <p:spPr>
          <a:xfrm>
            <a:off x="450108" y="4657098"/>
            <a:ext cx="1723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7" name="yt_shape_10747"/>
              <p:cNvSpPr txBox="1"/>
              <p:nvPr/>
            </p:nvSpPr>
            <p:spPr>
              <a:xfrm>
                <a:off x="540000" y="900000"/>
                <a:ext cx="6775701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47" name="yt_shape_10747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75701" cy="434286"/>
              </a:xfrm>
              <a:prstGeom prst="rect">
                <a:avLst/>
              </a:prstGeom>
              <a:blipFill>
                <a:blip r:embed="rId2"/>
                <a:stretch>
                  <a:fillRect l="-2790" t="-12676" r="-1710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49" name="yt_shape_10749"/>
              <p:cNvSpPr txBox="1"/>
              <p:nvPr/>
            </p:nvSpPr>
            <p:spPr>
              <a:xfrm>
                <a:off x="540000" y="1385074"/>
                <a:ext cx="7184659" cy="18753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49" name="yt_shape_10749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5074"/>
                <a:ext cx="7184659" cy="1875385"/>
              </a:xfrm>
              <a:prstGeom prst="rect">
                <a:avLst/>
              </a:prstGeom>
              <a:blipFill>
                <a:blip r:embed="rId3"/>
                <a:stretch>
                  <a:fillRect l="-2632" t="-2597" r="-1613" b="-9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51" name="yt_shape_10751"/>
          <p:cNvSpPr txBox="1"/>
          <p:nvPr/>
        </p:nvSpPr>
        <p:spPr>
          <a:xfrm>
            <a:off x="540000" y="3311247"/>
            <a:ext cx="307135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23E5C3-65B3-649F-FB43-BADAEC25BD9B}"/>
              </a:ext>
            </a:extLst>
          </p:cNvPr>
          <p:cNvSpPr txBox="1"/>
          <p:nvPr/>
        </p:nvSpPr>
        <p:spPr>
          <a:xfrm>
            <a:off x="449989" y="1338268"/>
            <a:ext cx="729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DCA242-3CDF-674F-C463-CED7C128C8B3}"/>
                  </a:ext>
                </a:extLst>
              </p:cNvPr>
              <p:cNvSpPr txBox="1"/>
              <p:nvPr/>
            </p:nvSpPr>
            <p:spPr>
              <a:xfrm>
                <a:off x="497614" y="1813756"/>
                <a:ext cx="3054858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93DCA242-3CDF-674F-C463-CED7C128C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1813756"/>
                <a:ext cx="3054858" cy="575514"/>
              </a:xfrm>
              <a:prstGeom prst="rect">
                <a:avLst/>
              </a:prstGeom>
              <a:blipFill>
                <a:blip r:embed="rId4"/>
                <a:stretch>
                  <a:fillRect r="-2994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FC2886-878C-392F-2B70-8B7DAF08E470}"/>
              </a:ext>
            </a:extLst>
          </p:cNvPr>
          <p:cNvSpPr txBox="1"/>
          <p:nvPr/>
        </p:nvSpPr>
        <p:spPr>
          <a:xfrm>
            <a:off x="449989" y="2295658"/>
            <a:ext cx="400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2D240-B052-F1D4-CDEF-80E0705D5F83}"/>
              </a:ext>
            </a:extLst>
          </p:cNvPr>
          <p:cNvSpPr txBox="1"/>
          <p:nvPr/>
        </p:nvSpPr>
        <p:spPr>
          <a:xfrm>
            <a:off x="449989" y="2771146"/>
            <a:ext cx="55490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09386A-761E-CFF5-A4E7-C30B4D91614F}"/>
              </a:ext>
            </a:extLst>
          </p:cNvPr>
          <p:cNvSpPr txBox="1"/>
          <p:nvPr/>
        </p:nvSpPr>
        <p:spPr>
          <a:xfrm>
            <a:off x="449989" y="3264441"/>
            <a:ext cx="322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B0677-8311-B9DB-4269-B2B76F6422C5}"/>
              </a:ext>
            </a:extLst>
          </p:cNvPr>
          <p:cNvSpPr txBox="1"/>
          <p:nvPr/>
        </p:nvSpPr>
        <p:spPr>
          <a:xfrm>
            <a:off x="449989" y="3739929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0E1751-2658-5019-A88A-7681A21A6001}"/>
              </a:ext>
            </a:extLst>
          </p:cNvPr>
          <p:cNvSpPr txBox="1"/>
          <p:nvPr/>
        </p:nvSpPr>
        <p:spPr>
          <a:xfrm>
            <a:off x="449989" y="4215418"/>
            <a:ext cx="1570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" name="yt_shape_10752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利用一元二次方程解决实际问题</a:t>
            </a:r>
          </a:p>
        </p:txBody>
      </p:sp>
      <p:sp>
        <p:nvSpPr>
          <p:cNvPr id="10753" name="yt_shape_10753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某村计划建造如图所示的矩形蔬菜温室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要求长与宽的比为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在温室内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d33"/>
              </a:rPr>
              <a:t>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前侧内墙保留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宽的空地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其他三侧内墙各保留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的通道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76f7"/>
              </a:rPr>
              <a:t>当矩形温室的长与宽各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蔬菜种植区域的面积是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288m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754" name="yt_image_10754" title="H_77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636912"/>
            <a:ext cx="2032390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6" name="yt_shape_10756"/>
          <p:cNvSpPr txBox="1"/>
          <p:nvPr/>
        </p:nvSpPr>
        <p:spPr>
          <a:xfrm>
            <a:off x="564832" y="2825018"/>
            <a:ext cx="55399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解：设矩形温室的宽为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3" name="yt_shape_1714121633207" title="H_25.973701">
            <a:extLst>
              <a:ext uri="{FF2B5EF4-FFF2-40B4-BE49-F238E27FC236}">
                <a16:creationId xmlns:a16="http://schemas.microsoft.com/office/drawing/2014/main" id="{B8A80AF0-D311-C959-37E1-9D1F23063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1E3BE5-1648-1D37-1ACF-4E425D43DC75}"/>
              </a:ext>
            </a:extLst>
          </p:cNvPr>
          <p:cNvSpPr txBox="1"/>
          <p:nvPr/>
        </p:nvSpPr>
        <p:spPr>
          <a:xfrm>
            <a:off x="474821" y="2778212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解：设矩形温室的宽为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0580E4-14A4-F892-25F4-D69B060DD012}"/>
              </a:ext>
            </a:extLst>
          </p:cNvPr>
          <p:cNvSpPr txBox="1"/>
          <p:nvPr/>
        </p:nvSpPr>
        <p:spPr>
          <a:xfrm>
            <a:off x="474821" y="325370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A2AD04-6CCA-7B28-8E65-3269944EB50C}"/>
              </a:ext>
            </a:extLst>
          </p:cNvPr>
          <p:cNvSpPr txBox="1"/>
          <p:nvPr/>
        </p:nvSpPr>
        <p:spPr>
          <a:xfrm>
            <a:off x="2238057" y="326806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4F48EF-9511-85E2-9F7A-5C859A233883}"/>
              </a:ext>
            </a:extLst>
          </p:cNvPr>
          <p:cNvSpPr txBox="1"/>
          <p:nvPr/>
        </p:nvSpPr>
        <p:spPr>
          <a:xfrm>
            <a:off x="474821" y="3692350"/>
            <a:ext cx="3590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0757"/>
          <p:cNvSpPr txBox="1"/>
          <p:nvPr/>
        </p:nvSpPr>
        <p:spPr>
          <a:xfrm>
            <a:off x="564832" y="4268550"/>
            <a:ext cx="61138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28.</a:t>
            </a:r>
          </a:p>
        </p:txBody>
      </p:sp>
      <p:sp>
        <p:nvSpPr>
          <p:cNvPr id="12" name="yt_shape_10758"/>
          <p:cNvSpPr txBox="1"/>
          <p:nvPr/>
        </p:nvSpPr>
        <p:spPr>
          <a:xfrm>
            <a:off x="564832" y="5227985"/>
            <a:ext cx="96677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答：当矩形温室的长为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时，蔬菜种植区域的面积是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288m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71B19F-78D4-19A2-2955-E09B7AEAE240}"/>
              </a:ext>
            </a:extLst>
          </p:cNvPr>
          <p:cNvSpPr txBox="1"/>
          <p:nvPr/>
        </p:nvSpPr>
        <p:spPr>
          <a:xfrm>
            <a:off x="474821" y="4221744"/>
            <a:ext cx="623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C4B6E67-DC5A-042E-D1DF-FC22B6C532C1}"/>
              </a:ext>
            </a:extLst>
          </p:cNvPr>
          <p:cNvSpPr txBox="1"/>
          <p:nvPr/>
        </p:nvSpPr>
        <p:spPr>
          <a:xfrm>
            <a:off x="474821" y="4697232"/>
            <a:ext cx="3764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5DA67F-C501-7E7C-6526-C3C0673E42F4}"/>
              </a:ext>
            </a:extLst>
          </p:cNvPr>
          <p:cNvSpPr txBox="1"/>
          <p:nvPr/>
        </p:nvSpPr>
        <p:spPr>
          <a:xfrm>
            <a:off x="474821" y="5181179"/>
            <a:ext cx="9754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答：当矩形温室的长为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时，蔬菜种植区域的面积是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288m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3" grpId="0" build="allAtOnce"/>
      <p:bldP spid="14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0" name="yt_shape_10760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59" name="yt_image_1075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2" name="yt_shape_10762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01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3" name="yt_table_107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748680"/>
              </p:ext>
            </p:extLst>
          </p:nvPr>
        </p:nvGraphicFramePr>
        <p:xfrm>
          <a:off x="540047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sp>
        <p:nvSpPr>
          <p:cNvPr id="10765" name="yt_shape_10765"/>
          <p:cNvSpPr txBox="1"/>
          <p:nvPr/>
        </p:nvSpPr>
        <p:spPr>
          <a:xfrm>
            <a:off x="540119" y="29677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26b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026974-339A-7C70-E667-6795E82ED5A6}"/>
              </a:ext>
            </a:extLst>
          </p:cNvPr>
          <p:cNvSpPr txBox="1"/>
          <p:nvPr/>
        </p:nvSpPr>
        <p:spPr>
          <a:xfrm>
            <a:off x="252655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FA73BC-7504-233C-D306-6DF00F722B68}"/>
              </a:ext>
            </a:extLst>
          </p:cNvPr>
          <p:cNvSpPr txBox="1"/>
          <p:nvPr/>
        </p:nvSpPr>
        <p:spPr>
          <a:xfrm>
            <a:off x="1669308" y="33964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1907</Words>
  <Application>Microsoft Office PowerPoint</Application>
  <PresentationFormat>宽屏</PresentationFormat>
  <Paragraphs>167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,isEnd</vt:lpstr>
      <vt:lpstr>_⨹_1_08d33</vt:lpstr>
      <vt:lpstr>_⨹_1_63c9a,isEnd</vt:lpstr>
      <vt:lpstr>_⨹_1_6c13e</vt:lpstr>
      <vt:lpstr>_⨹_1_6cd6c</vt:lpstr>
      <vt:lpstr>_⨹_1_a26be,isEnd</vt:lpstr>
      <vt:lpstr>_⨹_1_af01c</vt:lpstr>
      <vt:lpstr>_⨹_10_076f7</vt:lpstr>
      <vt:lpstr>_⨹_3_ac640</vt:lpstr>
      <vt:lpstr>_⨹_6_6ac88</vt:lpstr>
      <vt:lpstr>_⨹_9_e91d5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