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8" r:id="rId4"/>
    <p:sldId id="310" r:id="rId5"/>
    <p:sldId id="315" r:id="rId6"/>
    <p:sldId id="331" r:id="rId7"/>
    <p:sldId id="317" r:id="rId8"/>
    <p:sldId id="318" r:id="rId9"/>
    <p:sldId id="322" r:id="rId10"/>
    <p:sldId id="326" r:id="rId11"/>
    <p:sldId id="327" r:id="rId12"/>
    <p:sldId id="328" r:id="rId13"/>
    <p:sldId id="330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199E-F223-4C2C-8002-FAB59FA3A660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2E81C-639E-45AB-B7D8-C681E610B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43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2E81C-639E-45AB-B7D8-C681E610B8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5" name="yt_shape_1007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4" name="yt_image_1007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7" name="yt_shape_10077"/>
          <p:cNvSpPr txBox="1"/>
          <p:nvPr/>
        </p:nvSpPr>
        <p:spPr>
          <a:xfrm>
            <a:off x="540000" y="1482165"/>
            <a:ext cx="64472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可化为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型方程的解法</a:t>
            </a:r>
          </a:p>
        </p:txBody>
      </p:sp>
      <p:sp>
        <p:nvSpPr>
          <p:cNvPr id="10078" name="yt_shape_10078"/>
          <p:cNvSpPr txBox="1"/>
          <p:nvPr/>
        </p:nvSpPr>
        <p:spPr>
          <a:xfrm>
            <a:off x="540000" y="1971599"/>
            <a:ext cx="5724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79" name="yt_table_100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292541"/>
              </p:ext>
            </p:extLst>
          </p:nvPr>
        </p:nvGraphicFramePr>
        <p:xfrm>
          <a:off x="540047" y="2450902"/>
          <a:ext cx="6844030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955925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081" name="yt_shape_10081"/>
          <p:cNvSpPr txBox="1"/>
          <p:nvPr/>
        </p:nvSpPr>
        <p:spPr>
          <a:xfrm>
            <a:off x="540000" y="3452456"/>
            <a:ext cx="4664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2" name="yt_table_100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304695"/>
              </p:ext>
            </p:extLst>
          </p:nvPr>
        </p:nvGraphicFramePr>
        <p:xfrm>
          <a:off x="540047" y="3931759"/>
          <a:ext cx="6099493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211388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0084" name="yt_shape_10084"/>
          <p:cNvSpPr txBox="1"/>
          <p:nvPr/>
        </p:nvSpPr>
        <p:spPr>
          <a:xfrm>
            <a:off x="540119" y="49333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f675,isEnd"/>
              </a:rPr>
              <a:t>则这个方程的另一个解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539155">
            <a:extLst>
              <a:ext uri="{FF2B5EF4-FFF2-40B4-BE49-F238E27FC236}">
                <a16:creationId xmlns:a16="http://schemas.microsoft.com/office/drawing/2014/main" id="{478580AA-8DB1-B3B4-D914-A2E2D2C48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280AE2-6252-2685-80F3-F1B0D20E038B}"/>
              </a:ext>
            </a:extLst>
          </p:cNvPr>
          <p:cNvSpPr txBox="1"/>
          <p:nvPr/>
        </p:nvSpPr>
        <p:spPr>
          <a:xfrm>
            <a:off x="5306152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5F2F5A-7BDD-2EC5-69F7-84E18F8F7DC8}"/>
              </a:ext>
            </a:extLst>
          </p:cNvPr>
          <p:cNvSpPr txBox="1"/>
          <p:nvPr/>
        </p:nvSpPr>
        <p:spPr>
          <a:xfrm>
            <a:off x="4239352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923690-9E87-E947-A355-75647373ADB5}"/>
              </a:ext>
            </a:extLst>
          </p:cNvPr>
          <p:cNvSpPr txBox="1"/>
          <p:nvPr/>
        </p:nvSpPr>
        <p:spPr>
          <a:xfrm>
            <a:off x="1107333" y="536199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0" name="yt_shape_10140"/>
              <p:cNvSpPr txBox="1"/>
              <p:nvPr/>
            </p:nvSpPr>
            <p:spPr>
              <a:xfrm>
                <a:off x="540000" y="900000"/>
                <a:ext cx="10629513" cy="2394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的值及另一个根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代入原方程中得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可解得方程的另一个根为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0" name="yt_shape_10140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29513" cy="2394310"/>
              </a:xfrm>
              <a:prstGeom prst="rect">
                <a:avLst/>
              </a:prstGeom>
              <a:blipFill>
                <a:blip r:embed="rId2"/>
                <a:stretch>
                  <a:fillRect l="-1779" t="-2296" r="-803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F2DD4B-5DCD-8EA4-D4D5-97B5DA747E1F}"/>
              </a:ext>
            </a:extLst>
          </p:cNvPr>
          <p:cNvSpPr txBox="1"/>
          <p:nvPr/>
        </p:nvSpPr>
        <p:spPr>
          <a:xfrm>
            <a:off x="449989" y="1328682"/>
            <a:ext cx="541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代入原方程中得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7B5DED-2676-4FFA-0CB1-07D971355AD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520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D27B5DED-2676-4FFA-0CB1-07D971355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520313" cy="613931"/>
              </a:xfrm>
              <a:prstGeom prst="rect">
                <a:avLst/>
              </a:prstGeom>
              <a:blipFill>
                <a:blip r:embed="rId3"/>
                <a:stretch>
                  <a:fillRect l="-2773" r="-27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E60038-A61E-9F0F-DD18-716348ABAC34}"/>
              </a:ext>
            </a:extLst>
          </p:cNvPr>
          <p:cNvSpPr txBox="1"/>
          <p:nvPr/>
        </p:nvSpPr>
        <p:spPr>
          <a:xfrm>
            <a:off x="449989" y="2324489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C98E62-8CF6-EA2A-24F2-8182803F9AB1}"/>
              </a:ext>
            </a:extLst>
          </p:cNvPr>
          <p:cNvSpPr txBox="1"/>
          <p:nvPr/>
        </p:nvSpPr>
        <p:spPr>
          <a:xfrm>
            <a:off x="449989" y="2799977"/>
            <a:ext cx="4601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可解得方程的另一个根为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4" name="yt_shape_10144"/>
          <p:cNvSpPr txBox="1"/>
          <p:nvPr/>
        </p:nvSpPr>
        <p:spPr>
          <a:xfrm>
            <a:off x="551265" y="75860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43" name="yt_image_10143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531" y="771724"/>
            <a:ext cx="1800319" cy="37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46" name="yt_shape_10146"/>
              <p:cNvSpPr txBox="1"/>
              <p:nvPr/>
            </p:nvSpPr>
            <p:spPr>
              <a:xfrm>
                <a:off x="551265" y="1162951"/>
                <a:ext cx="11492915" cy="4715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我们用符号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f40c"/>
                  </a:rPr>
                  <a:t>两数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中较大的数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请直接写出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0146" name="yt_shape_10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1162951"/>
                <a:ext cx="11492915" cy="4715393"/>
              </a:xfrm>
              <a:prstGeom prst="rect">
                <a:avLst/>
              </a:prstGeom>
              <a:blipFill>
                <a:blip r:embed="rId3"/>
                <a:stretch>
                  <a:fillRect l="-1591" t="-1164" b="-3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4A8D26-D306-FBF2-FAA6-9F8E35DAF78A}"/>
                  </a:ext>
                </a:extLst>
              </p:cNvPr>
              <p:cNvSpPr txBox="1"/>
              <p:nvPr/>
            </p:nvSpPr>
            <p:spPr>
              <a:xfrm>
                <a:off x="6307077" y="2144673"/>
                <a:ext cx="12533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4A8D26-D306-FBF2-FAA6-9F8E35DAF7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7077" y="2144673"/>
                <a:ext cx="1253364" cy="618694"/>
              </a:xfrm>
              <a:prstGeom prst="rect">
                <a:avLst/>
              </a:prstGeom>
              <a:blipFill>
                <a:blip r:embed="rId4"/>
                <a:stretch>
                  <a:fillRect l="-7805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B692832-C8C8-0E62-58D4-B6AE47011300}"/>
              </a:ext>
            </a:extLst>
          </p:cNvPr>
          <p:cNvCxnSpPr/>
          <p:nvPr/>
        </p:nvCxnSpPr>
        <p:spPr>
          <a:xfrm>
            <a:off x="6104594" y="2658059"/>
            <a:ext cx="13781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9CE5D9E-0D1B-CC80-3751-DDFE2A453865}"/>
              </a:ext>
            </a:extLst>
          </p:cNvPr>
          <p:cNvSpPr txBox="1"/>
          <p:nvPr/>
        </p:nvSpPr>
        <p:spPr>
          <a:xfrm>
            <a:off x="461254" y="3263652"/>
            <a:ext cx="738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4F1ACE-72CE-CBDF-C4AE-BE93A179F9CB}"/>
                  </a:ext>
                </a:extLst>
              </p:cNvPr>
              <p:cNvSpPr txBox="1"/>
              <p:nvPr/>
            </p:nvSpPr>
            <p:spPr>
              <a:xfrm>
                <a:off x="461254" y="3739140"/>
                <a:ext cx="15485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4F1ACE-72CE-CBDF-C4AE-BE93A179F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4" y="3739140"/>
                <a:ext cx="1548512" cy="765061"/>
              </a:xfrm>
              <a:prstGeom prst="rect">
                <a:avLst/>
              </a:prstGeom>
              <a:blipFill>
                <a:blip r:embed="rId5"/>
                <a:stretch>
                  <a:fillRect l="-6299" r="-590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FC5D60A-DDFF-DF5E-1607-3860B11A3575}"/>
              </a:ext>
            </a:extLst>
          </p:cNvPr>
          <p:cNvSpPr txBox="1"/>
          <p:nvPr/>
        </p:nvSpPr>
        <p:spPr>
          <a:xfrm>
            <a:off x="461254" y="4410589"/>
            <a:ext cx="2162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0E7FD0-E4B0-381E-4240-AB25D5C67B01}"/>
              </a:ext>
            </a:extLst>
          </p:cNvPr>
          <p:cNvSpPr txBox="1"/>
          <p:nvPr/>
        </p:nvSpPr>
        <p:spPr>
          <a:xfrm>
            <a:off x="461254" y="4886077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D79914-C3B6-FF42-370A-30DF61A19F86}"/>
              </a:ext>
            </a:extLst>
          </p:cNvPr>
          <p:cNvSpPr txBox="1"/>
          <p:nvPr/>
        </p:nvSpPr>
        <p:spPr>
          <a:xfrm>
            <a:off x="461254" y="5361565"/>
            <a:ext cx="62871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{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}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0153"/>
          <p:cNvSpPr txBox="1"/>
          <p:nvPr/>
        </p:nvSpPr>
        <p:spPr>
          <a:xfrm>
            <a:off x="551146" y="5878344"/>
            <a:ext cx="39273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A74708-8BCC-3000-64E8-24B8D72CC6BD}"/>
              </a:ext>
            </a:extLst>
          </p:cNvPr>
          <p:cNvSpPr txBox="1"/>
          <p:nvPr/>
        </p:nvSpPr>
        <p:spPr>
          <a:xfrm>
            <a:off x="461135" y="5831538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971A2A-AC2D-E215-DC2C-77A7F315C1BD}"/>
              </a:ext>
            </a:extLst>
          </p:cNvPr>
          <p:cNvSpPr txBox="1"/>
          <p:nvPr/>
        </p:nvSpPr>
        <p:spPr>
          <a:xfrm>
            <a:off x="461135" y="6307026"/>
            <a:ext cx="2162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4" name="yt_shape_10154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155" name="yt_shape_10155"/>
          <p:cNvSpPr txBox="1"/>
          <p:nvPr/>
        </p:nvSpPr>
        <p:spPr>
          <a:xfrm>
            <a:off x="767408" y="1412776"/>
            <a:ext cx="1088447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ad7d3"/>
              </a:rPr>
              <a:t>用直接开平方法解一元二次方程时，要先将方程化成左边是含未知数的完全平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方式，右边是非负常数的形式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86" name="yt_shape_10086"/>
              <p:cNvSpPr txBox="1"/>
              <p:nvPr/>
            </p:nvSpPr>
            <p:spPr>
              <a:xfrm>
                <a:off x="551384" y="1444154"/>
                <a:ext cx="2641749" cy="4212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086" name="yt_shape_10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44154"/>
                <a:ext cx="2641749" cy="4212885"/>
              </a:xfrm>
              <a:prstGeom prst="rect">
                <a:avLst/>
              </a:prstGeom>
              <a:blipFill>
                <a:blip r:embed="rId2"/>
                <a:stretch>
                  <a:fillRect l="-6912" t="-1302" r="-5991" b="-1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70A0CA-7E61-EB00-4632-66E94D5604AC}"/>
              </a:ext>
            </a:extLst>
          </p:cNvPr>
          <p:cNvSpPr txBox="1"/>
          <p:nvPr/>
        </p:nvSpPr>
        <p:spPr>
          <a:xfrm>
            <a:off x="461373" y="1872836"/>
            <a:ext cx="2140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5AE297-364D-009D-3B5E-60B8C3C64594}"/>
              </a:ext>
            </a:extLst>
          </p:cNvPr>
          <p:cNvSpPr txBox="1"/>
          <p:nvPr/>
        </p:nvSpPr>
        <p:spPr>
          <a:xfrm>
            <a:off x="1270204" y="2348324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E2BFD6-C561-117A-C48C-ADFFCF936D3D}"/>
              </a:ext>
            </a:extLst>
          </p:cNvPr>
          <p:cNvSpPr txBox="1"/>
          <p:nvPr/>
        </p:nvSpPr>
        <p:spPr>
          <a:xfrm>
            <a:off x="461373" y="2823812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5918C8-C5FC-6CE2-01E3-B1A7B7FCCF0B}"/>
              </a:ext>
            </a:extLst>
          </p:cNvPr>
          <p:cNvSpPr txBox="1"/>
          <p:nvPr/>
        </p:nvSpPr>
        <p:spPr>
          <a:xfrm>
            <a:off x="461373" y="3774788"/>
            <a:ext cx="2140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3BDBF4-15EE-8B5D-7B60-F29C93DEBB98}"/>
                  </a:ext>
                </a:extLst>
              </p:cNvPr>
              <p:cNvSpPr txBox="1"/>
              <p:nvPr/>
            </p:nvSpPr>
            <p:spPr>
              <a:xfrm>
                <a:off x="1255636" y="4250276"/>
                <a:ext cx="13786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3BDBF4-15EE-8B5D-7B60-F29C93DEB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5636" y="4250276"/>
                <a:ext cx="1378649" cy="772808"/>
              </a:xfrm>
              <a:prstGeom prst="rect">
                <a:avLst/>
              </a:prstGeom>
              <a:blipFill>
                <a:blip r:embed="rId3"/>
                <a:stretch>
                  <a:fillRect l="-7080" r="-663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868D8E-729C-F217-AB27-691EA3814365}"/>
                  </a:ext>
                </a:extLst>
              </p:cNvPr>
              <p:cNvSpPr txBox="1"/>
              <p:nvPr/>
            </p:nvSpPr>
            <p:spPr>
              <a:xfrm>
                <a:off x="461373" y="4929472"/>
                <a:ext cx="27962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868D8E-729C-F217-AB27-691EA3814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929472"/>
                <a:ext cx="2796286" cy="733629"/>
              </a:xfrm>
              <a:prstGeom prst="rect">
                <a:avLst/>
              </a:prstGeom>
              <a:blipFill>
                <a:blip r:embed="rId4"/>
                <a:stretch>
                  <a:fillRect l="-3493" r="-349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085"/>
          <p:cNvSpPr txBox="1"/>
          <p:nvPr/>
        </p:nvSpPr>
        <p:spPr>
          <a:xfrm>
            <a:off x="551384" y="836712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用直接开平方法解下列方程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1" name="yt_shape_10091"/>
          <p:cNvSpPr txBox="1"/>
          <p:nvPr/>
        </p:nvSpPr>
        <p:spPr>
          <a:xfrm>
            <a:off x="540000" y="900000"/>
            <a:ext cx="75838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形如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型方程的解法</a:t>
            </a:r>
          </a:p>
        </p:txBody>
      </p:sp>
      <p:sp>
        <p:nvSpPr>
          <p:cNvPr id="10092" name="yt_shape_10092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可转化为两个一元一次方程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b7df"/>
              </a:rPr>
              <a:t>其中一个一元一次方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则另一个一元一次方程是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3" name="yt_table_100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668833"/>
              </p:ext>
            </p:extLst>
          </p:nvPr>
        </p:nvGraphicFramePr>
        <p:xfrm>
          <a:off x="540047" y="2348869"/>
          <a:ext cx="559308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095" name="yt_shape_10095"/>
          <p:cNvSpPr txBox="1"/>
          <p:nvPr/>
        </p:nvSpPr>
        <p:spPr>
          <a:xfrm>
            <a:off x="540000" y="3350423"/>
            <a:ext cx="66204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6" name="yt_table_100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636227"/>
              </p:ext>
            </p:extLst>
          </p:nvPr>
        </p:nvGraphicFramePr>
        <p:xfrm>
          <a:off x="540047" y="3829726"/>
          <a:ext cx="511683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10098" name="yt_shape_10098"/>
          <p:cNvSpPr txBox="1"/>
          <p:nvPr/>
        </p:nvSpPr>
        <p:spPr>
          <a:xfrm>
            <a:off x="540119" y="48312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可以用直接开平方法求解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64a4,isEnd"/>
              </a:rPr>
              <a:t>的取值范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1539433" title="H_26.259764">
            <a:extLst>
              <a:ext uri="{FF2B5EF4-FFF2-40B4-BE49-F238E27FC236}">
                <a16:creationId xmlns:a16="http://schemas.microsoft.com/office/drawing/2014/main" id="{4E70A82B-9557-C4E3-6715-20C42D9FCA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12DD80-C8F8-5724-7B68-DE3DCCC8F51A}"/>
              </a:ext>
            </a:extLst>
          </p:cNvPr>
          <p:cNvSpPr txBox="1"/>
          <p:nvPr/>
        </p:nvSpPr>
        <p:spPr>
          <a:xfrm>
            <a:off x="647149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0B75BF-CC9B-4220-3DD3-27682EBDFFC3}"/>
              </a:ext>
            </a:extLst>
          </p:cNvPr>
          <p:cNvSpPr txBox="1"/>
          <p:nvPr/>
        </p:nvSpPr>
        <p:spPr>
          <a:xfrm>
            <a:off x="6193564" y="33036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3307DE-E5D9-DF37-4216-BB1B4E03778D}"/>
              </a:ext>
            </a:extLst>
          </p:cNvPr>
          <p:cNvSpPr txBox="1"/>
          <p:nvPr/>
        </p:nvSpPr>
        <p:spPr>
          <a:xfrm>
            <a:off x="1412133" y="5259962"/>
            <a:ext cx="1515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0" name="yt_shape_10100"/>
          <p:cNvSpPr txBox="1"/>
          <p:nvPr/>
        </p:nvSpPr>
        <p:spPr>
          <a:xfrm>
            <a:off x="497379" y="1386458"/>
            <a:ext cx="3105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101" name="yt_shape_10101"/>
          <p:cNvSpPr txBox="1"/>
          <p:nvPr/>
        </p:nvSpPr>
        <p:spPr>
          <a:xfrm>
            <a:off x="497379" y="1865761"/>
            <a:ext cx="323486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sp>
        <p:nvSpPr>
          <p:cNvPr id="10102" name="yt_shape_10102"/>
          <p:cNvSpPr txBox="1"/>
          <p:nvPr/>
        </p:nvSpPr>
        <p:spPr>
          <a:xfrm>
            <a:off x="497379" y="3305327"/>
            <a:ext cx="3566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103" name="yt_shape_10103"/>
          <p:cNvSpPr txBox="1"/>
          <p:nvPr/>
        </p:nvSpPr>
        <p:spPr>
          <a:xfrm>
            <a:off x="497379" y="3784630"/>
            <a:ext cx="29511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E0A5C4-D655-E16E-C39B-09B56A4E1A3D}"/>
              </a:ext>
            </a:extLst>
          </p:cNvPr>
          <p:cNvSpPr txBox="1"/>
          <p:nvPr/>
        </p:nvSpPr>
        <p:spPr>
          <a:xfrm>
            <a:off x="407368" y="1818955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FB4129-3EEC-BCFF-1050-513887F79AF8}"/>
              </a:ext>
            </a:extLst>
          </p:cNvPr>
          <p:cNvSpPr txBox="1"/>
          <p:nvPr/>
        </p:nvSpPr>
        <p:spPr>
          <a:xfrm>
            <a:off x="454993" y="2294443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F14952-B7C6-903A-99C6-7C4D0D6FF6DC}"/>
              </a:ext>
            </a:extLst>
          </p:cNvPr>
          <p:cNvSpPr txBox="1"/>
          <p:nvPr/>
        </p:nvSpPr>
        <p:spPr>
          <a:xfrm>
            <a:off x="407368" y="2769931"/>
            <a:ext cx="27945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7CB561-6D54-0693-F5AF-FF5A9DD0BB06}"/>
              </a:ext>
            </a:extLst>
          </p:cNvPr>
          <p:cNvSpPr txBox="1"/>
          <p:nvPr/>
        </p:nvSpPr>
        <p:spPr>
          <a:xfrm>
            <a:off x="407368" y="3737824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0E1810-8E18-E56E-D969-ED7B93090409}"/>
              </a:ext>
            </a:extLst>
          </p:cNvPr>
          <p:cNvSpPr txBox="1"/>
          <p:nvPr/>
        </p:nvSpPr>
        <p:spPr>
          <a:xfrm>
            <a:off x="454993" y="4213312"/>
            <a:ext cx="188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857D14-C2BC-7D3E-14ED-3DA465A1638E}"/>
              </a:ext>
            </a:extLst>
          </p:cNvPr>
          <p:cNvSpPr txBox="1"/>
          <p:nvPr/>
        </p:nvSpPr>
        <p:spPr>
          <a:xfrm>
            <a:off x="407368" y="4688800"/>
            <a:ext cx="2805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368" y="836712"/>
            <a:ext cx="8604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用直接开平方法解下列方程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4" name="yt_shape_10104"/>
              <p:cNvSpPr txBox="1"/>
              <p:nvPr/>
            </p:nvSpPr>
            <p:spPr>
              <a:xfrm>
                <a:off x="540000" y="900000"/>
                <a:ext cx="4001095" cy="2531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【易错易混】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开平方时漏解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4" name="yt_shape_1010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1095" cy="2531462"/>
              </a:xfrm>
              <a:prstGeom prst="rect">
                <a:avLst/>
              </a:prstGeom>
              <a:blipFill>
                <a:blip r:embed="rId2"/>
                <a:stretch>
                  <a:fillRect l="-4726" t="-2169" r="-3659" b="-62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9A9579-7652-5BF4-A204-E1F4786EB388}"/>
              </a:ext>
            </a:extLst>
          </p:cNvPr>
          <p:cNvSpPr txBox="1"/>
          <p:nvPr/>
        </p:nvSpPr>
        <p:spPr>
          <a:xfrm>
            <a:off x="449989" y="1328682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A32D84-C294-BCBC-85FC-667AABDBE8F3}"/>
              </a:ext>
            </a:extLst>
          </p:cNvPr>
          <p:cNvSpPr txBox="1"/>
          <p:nvPr/>
        </p:nvSpPr>
        <p:spPr>
          <a:xfrm>
            <a:off x="449989" y="180417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F0BA8C-EF39-62AB-8A09-7A8420DA04EE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2796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C5F0BA8C-EF39-62AB-8A09-7A8420DA0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2796286" cy="766077"/>
              </a:xfrm>
              <a:prstGeom prst="rect">
                <a:avLst/>
              </a:prstGeom>
              <a:blipFill>
                <a:blip r:embed="rId3"/>
                <a:stretch>
                  <a:fillRect l="-3486" r="-32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8" name="yt_shape_10108"/>
          <p:cNvSpPr txBox="1"/>
          <p:nvPr/>
        </p:nvSpPr>
        <p:spPr>
          <a:xfrm>
            <a:off x="540000" y="1533379"/>
            <a:ext cx="68336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109" name="yt_shape_10109"/>
          <p:cNvSpPr txBox="1"/>
          <p:nvPr/>
        </p:nvSpPr>
        <p:spPr>
          <a:xfrm>
            <a:off x="540119" y="201268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如图所示的计算程序中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中填入的数是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110" name="yt_shape_10110"/>
          <p:cNvSpPr txBox="1"/>
          <p:nvPr/>
        </p:nvSpPr>
        <p:spPr>
          <a:xfrm>
            <a:off x="3665939" y="2717428"/>
            <a:ext cx="4565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A1750820-30E9-1930-5D6F-28F5263EC9DB}"/>
              </a:ext>
            </a:extLst>
          </p:cNvPr>
          <p:cNvSpPr/>
          <p:nvPr/>
        </p:nvSpPr>
        <p:spPr>
          <a:xfrm>
            <a:off x="3641328" y="2780928"/>
            <a:ext cx="1219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1CEA5BA7-5292-0615-9F58-4A96E753092A}"/>
              </a:ext>
            </a:extLst>
          </p:cNvPr>
          <p:cNvSpPr/>
          <p:nvPr/>
        </p:nvSpPr>
        <p:spPr>
          <a:xfrm>
            <a:off x="5165328" y="2780928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D450E2FE-B675-AC55-2099-5D1576E31283}"/>
              </a:ext>
            </a:extLst>
          </p:cNvPr>
          <p:cNvSpPr/>
          <p:nvPr/>
        </p:nvSpPr>
        <p:spPr>
          <a:xfrm>
            <a:off x="5927328" y="2780928"/>
            <a:ext cx="10160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802FAC16-0FA4-F234-9D88-C427F13477C1}"/>
              </a:ext>
            </a:extLst>
          </p:cNvPr>
          <p:cNvSpPr/>
          <p:nvPr/>
        </p:nvSpPr>
        <p:spPr>
          <a:xfrm>
            <a:off x="7248128" y="2780928"/>
            <a:ext cx="9144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3EF4CD-CD6C-EDF4-41DD-DF5E1FE24415}"/>
              </a:ext>
            </a:extLst>
          </p:cNvPr>
          <p:cNvSpPr txBox="1"/>
          <p:nvPr/>
        </p:nvSpPr>
        <p:spPr>
          <a:xfrm>
            <a:off x="4791802" y="1437361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B58C7A-C135-A7DF-61A0-FBA819B22373}"/>
              </a:ext>
            </a:extLst>
          </p:cNvPr>
          <p:cNvSpPr txBox="1"/>
          <p:nvPr/>
        </p:nvSpPr>
        <p:spPr>
          <a:xfrm>
            <a:off x="10203707" y="196587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6E6F5A-F59E-FB5E-936E-542B2B954A86}"/>
              </a:ext>
            </a:extLst>
          </p:cNvPr>
          <p:cNvSpPr txBox="1"/>
          <p:nvPr/>
        </p:nvSpPr>
        <p:spPr>
          <a:xfrm>
            <a:off x="335360" y="908720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开平方时漏解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2" name="yt_shape_1011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11" name="yt_image_1011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4" name="yt_shape_10114"/>
          <p:cNvSpPr txBox="1"/>
          <p:nvPr/>
        </p:nvSpPr>
        <p:spPr>
          <a:xfrm>
            <a:off x="540000" y="1482165"/>
            <a:ext cx="81352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5" name="yt_table_10115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561324"/>
                  </p:ext>
                </p:extLst>
              </p:nvPr>
            </p:nvGraphicFramePr>
            <p:xfrm>
              <a:off x="540047" y="1961468"/>
              <a:ext cx="8092568" cy="525082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115" name="yt_table_10115" descr="{&quot;rangeId&quot;:11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561324"/>
                  </p:ext>
                </p:extLst>
              </p:nvPr>
            </p:nvGraphicFramePr>
            <p:xfrm>
              <a:off x="540047" y="1961468"/>
              <a:ext cx="8092568" cy="46463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711" t="-5195" r="-5407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16" name="yt_shape_10116"/>
          <p:cNvSpPr txBox="1"/>
          <p:nvPr/>
        </p:nvSpPr>
        <p:spPr>
          <a:xfrm>
            <a:off x="540000" y="2476783"/>
            <a:ext cx="94174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7" name="yt_table_10117" title="H_168.8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2165897"/>
                  </p:ext>
                </p:extLst>
              </p:nvPr>
            </p:nvGraphicFramePr>
            <p:xfrm>
              <a:off x="540047" y="2956086"/>
              <a:ext cx="8015796" cy="2325816"/>
            </p:xfrm>
            <a:graphic>
              <a:graphicData uri="http://schemas.openxmlformats.org/drawingml/2006/table">
                <a:tbl>
                  <a:tblPr/>
                  <a:tblGrid>
                    <a:gridCol w="8015796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为何值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方程均有实数根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方程的根是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方程可化为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117" name="yt_table_10117" descr="{&quot;rangeId&quot;:12,&quot;type&quot;:&quot;Option&quot;}" title="H_168.8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2165897"/>
                  </p:ext>
                </p:extLst>
              </p:nvPr>
            </p:nvGraphicFramePr>
            <p:xfrm>
              <a:off x="540047" y="2956086"/>
              <a:ext cx="8015796" cy="2144016"/>
            </p:xfrm>
            <a:graphic>
              <a:graphicData uri="http://schemas.openxmlformats.org/drawingml/2006/table">
                <a:tbl>
                  <a:tblPr/>
                  <a:tblGrid>
                    <a:gridCol w="8015796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为何值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方程均有实数根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3585" b="-1820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4289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59155" b="-1718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40566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18" name="yt_shape_10118"/>
          <p:cNvSpPr txBox="1"/>
          <p:nvPr/>
        </p:nvSpPr>
        <p:spPr>
          <a:xfrm>
            <a:off x="540000" y="5150417"/>
            <a:ext cx="11014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在实数范围内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9" name="yt_table_101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606071"/>
              </p:ext>
            </p:extLst>
          </p:nvPr>
        </p:nvGraphicFramePr>
        <p:xfrm>
          <a:off x="540047" y="5629720"/>
          <a:ext cx="65474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6D26B58-B363-584B-FAE0-7F9B56DD0F2E}"/>
              </a:ext>
            </a:extLst>
          </p:cNvPr>
          <p:cNvSpPr txBox="1"/>
          <p:nvPr/>
        </p:nvSpPr>
        <p:spPr>
          <a:xfrm>
            <a:off x="769375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6F76C0-98DE-4A65-5294-11D127584FE5}"/>
              </a:ext>
            </a:extLst>
          </p:cNvPr>
          <p:cNvSpPr txBox="1"/>
          <p:nvPr/>
        </p:nvSpPr>
        <p:spPr>
          <a:xfrm>
            <a:off x="8963561" y="24299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51C63D-99D3-256E-5FED-698B06D3EBBD}"/>
              </a:ext>
            </a:extLst>
          </p:cNvPr>
          <p:cNvSpPr txBox="1"/>
          <p:nvPr/>
        </p:nvSpPr>
        <p:spPr>
          <a:xfrm>
            <a:off x="10527439" y="51036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21" name="yt_shape_10121"/>
              <p:cNvSpPr txBox="1"/>
              <p:nvPr/>
            </p:nvSpPr>
            <p:spPr>
              <a:xfrm>
                <a:off x="551384" y="806696"/>
                <a:ext cx="11492915" cy="1434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5f90,isEnd"/>
                  </a:rPr>
                  <a:t>的一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用直接开平方法解一元二次方程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0121" name="yt_shape_10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06696"/>
                <a:ext cx="11492915" cy="1434880"/>
              </a:xfrm>
              <a:prstGeom prst="rect">
                <a:avLst/>
              </a:prstGeom>
              <a:blipFill>
                <a:blip r:embed="rId2"/>
                <a:stretch>
                  <a:fillRect l="-1591" t="-1271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2AF9FD-49D1-46A7-59AC-6560AFF424D5}"/>
              </a:ext>
            </a:extLst>
          </p:cNvPr>
          <p:cNvSpPr txBox="1"/>
          <p:nvPr/>
        </p:nvSpPr>
        <p:spPr>
          <a:xfrm>
            <a:off x="6023973" y="128103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124"/>
          <p:cNvSpPr txBox="1"/>
          <p:nvPr/>
        </p:nvSpPr>
        <p:spPr>
          <a:xfrm>
            <a:off x="551384" y="2276872"/>
            <a:ext cx="4286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5" name="yt_shape_10125"/>
          <p:cNvSpPr txBox="1"/>
          <p:nvPr/>
        </p:nvSpPr>
        <p:spPr>
          <a:xfrm>
            <a:off x="551384" y="2756175"/>
            <a:ext cx="62100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解：移项，得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6" name="yt_shape_10126"/>
          <p:cNvSpPr txBox="1"/>
          <p:nvPr/>
        </p:nvSpPr>
        <p:spPr>
          <a:xfrm>
            <a:off x="551384" y="3235478"/>
            <a:ext cx="61587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直接开平方，得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7" name="yt_shape_10127"/>
          <p:cNvSpPr txBox="1"/>
          <p:nvPr/>
        </p:nvSpPr>
        <p:spPr>
          <a:xfrm>
            <a:off x="551384" y="3714781"/>
            <a:ext cx="1694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8" name="yt_shape_10128"/>
          <p:cNvSpPr txBox="1"/>
          <p:nvPr/>
        </p:nvSpPr>
        <p:spPr>
          <a:xfrm>
            <a:off x="551503" y="41940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上述解题过程有无错误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0a8,isEnd"/>
              </a:rPr>
              <a:t>请写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出正确的解答过程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9" name="yt_shape_10129"/>
          <p:cNvSpPr txBox="1"/>
          <p:nvPr/>
        </p:nvSpPr>
        <p:spPr>
          <a:xfrm>
            <a:off x="551384" y="5153519"/>
            <a:ext cx="61587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解：移项，得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直接开平方，得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130"/>
              <p:cNvSpPr txBox="1"/>
              <p:nvPr/>
            </p:nvSpPr>
            <p:spPr>
              <a:xfrm>
                <a:off x="551384" y="6112954"/>
                <a:ext cx="318516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0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112954"/>
                <a:ext cx="3185167" cy="641201"/>
              </a:xfrm>
              <a:prstGeom prst="rect">
                <a:avLst/>
              </a:prstGeom>
              <a:blipFill>
                <a:blip r:embed="rId3"/>
                <a:stretch>
                  <a:fillRect l="-5736" r="-497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65B4C79-C6D2-2E31-1266-0403474742DB}"/>
              </a:ext>
            </a:extLst>
          </p:cNvPr>
          <p:cNvSpPr txBox="1"/>
          <p:nvPr/>
        </p:nvSpPr>
        <p:spPr>
          <a:xfrm>
            <a:off x="5947892" y="41472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3C5E8B-2BF9-F1BC-306B-43F06B7CF2DB}"/>
              </a:ext>
            </a:extLst>
          </p:cNvPr>
          <p:cNvSpPr txBox="1"/>
          <p:nvPr/>
        </p:nvSpPr>
        <p:spPr>
          <a:xfrm>
            <a:off x="8157691" y="414727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漏掉了一种情况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5344F7-B838-5D93-62E4-6375BE29ACD3}"/>
              </a:ext>
            </a:extLst>
          </p:cNvPr>
          <p:cNvSpPr txBox="1"/>
          <p:nvPr/>
        </p:nvSpPr>
        <p:spPr>
          <a:xfrm>
            <a:off x="461373" y="5106713"/>
            <a:ext cx="602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2E1A0B8-8008-6CCC-DAE3-AD24472FB1CC}"/>
              </a:ext>
            </a:extLst>
          </p:cNvPr>
          <p:cNvSpPr txBox="1"/>
          <p:nvPr/>
        </p:nvSpPr>
        <p:spPr>
          <a:xfrm>
            <a:off x="461373" y="5582201"/>
            <a:ext cx="627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直接开平方，得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7E2E495-E287-3BCE-1A3F-B82D6FBFB547}"/>
                  </a:ext>
                </a:extLst>
              </p:cNvPr>
              <p:cNvSpPr txBox="1"/>
              <p:nvPr/>
            </p:nvSpPr>
            <p:spPr>
              <a:xfrm>
                <a:off x="461373" y="6066148"/>
                <a:ext cx="33344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7E2E495-E287-3BCE-1A3F-B82D6FBFB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066148"/>
                <a:ext cx="3334448" cy="728612"/>
              </a:xfrm>
              <a:prstGeom prst="rect">
                <a:avLst/>
              </a:prstGeom>
              <a:blipFill>
                <a:blip r:embed="rId4"/>
                <a:stretch>
                  <a:fillRect l="-2925" r="-292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2" name="yt_shape_10132"/>
              <p:cNvSpPr txBox="1"/>
              <p:nvPr/>
            </p:nvSpPr>
            <p:spPr>
              <a:xfrm>
                <a:off x="540000" y="900000"/>
                <a:ext cx="4786823" cy="4442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用直接开平方法解下列方程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32" name="yt_shape_10132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86823" cy="4442563"/>
              </a:xfrm>
              <a:prstGeom prst="rect">
                <a:avLst/>
              </a:prstGeom>
              <a:blipFill>
                <a:blip r:embed="rId2"/>
                <a:stretch>
                  <a:fillRect l="-3949" t="-1236" r="-2803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27F1D3-A278-2163-D4A0-39C96A2ABA92}"/>
              </a:ext>
            </a:extLst>
          </p:cNvPr>
          <p:cNvSpPr txBox="1"/>
          <p:nvPr/>
        </p:nvSpPr>
        <p:spPr>
          <a:xfrm>
            <a:off x="449989" y="1849001"/>
            <a:ext cx="2293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DD4FC8-6ED8-7C6A-BCC3-DBAF1C5A7786}"/>
              </a:ext>
            </a:extLst>
          </p:cNvPr>
          <p:cNvSpPr txBox="1"/>
          <p:nvPr/>
        </p:nvSpPr>
        <p:spPr>
          <a:xfrm>
            <a:off x="497614" y="2324489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30D621-D91F-145D-688C-6AC5734C4BF1}"/>
                  </a:ext>
                </a:extLst>
              </p:cNvPr>
              <p:cNvSpPr txBox="1"/>
              <p:nvPr/>
            </p:nvSpPr>
            <p:spPr>
              <a:xfrm>
                <a:off x="449989" y="2799977"/>
                <a:ext cx="358076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4530D621-D91F-145D-688C-6AC5734C4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977"/>
                <a:ext cx="3580765" cy="615392"/>
              </a:xfrm>
              <a:prstGeom prst="rect">
                <a:avLst/>
              </a:prstGeom>
              <a:blipFill>
                <a:blip r:embed="rId3"/>
                <a:stretch>
                  <a:fillRect l="-2726" r="-25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7047507-B702-1BC6-774D-71CE3CEE9523}"/>
              </a:ext>
            </a:extLst>
          </p:cNvPr>
          <p:cNvSpPr txBox="1"/>
          <p:nvPr/>
        </p:nvSpPr>
        <p:spPr>
          <a:xfrm>
            <a:off x="449989" y="3797245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8AB295-D7B3-B868-F0C1-9F438509C984}"/>
                  </a:ext>
                </a:extLst>
              </p:cNvPr>
              <p:cNvSpPr txBox="1"/>
              <p:nvPr/>
            </p:nvSpPr>
            <p:spPr>
              <a:xfrm>
                <a:off x="497614" y="4272733"/>
                <a:ext cx="2197926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288AB295-D7B3-B868-F0C1-9F438509C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272733"/>
                <a:ext cx="2197926" cy="613169"/>
              </a:xfrm>
              <a:prstGeom prst="rect">
                <a:avLst/>
              </a:prstGeom>
              <a:blipFill>
                <a:blip r:embed="rId4"/>
                <a:stretch>
                  <a:fillRect l="-4444" r="-444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B91BCA-3ABA-1316-A739-F06395BF08B1}"/>
                  </a:ext>
                </a:extLst>
              </p:cNvPr>
              <p:cNvSpPr txBox="1"/>
              <p:nvPr/>
            </p:nvSpPr>
            <p:spPr>
              <a:xfrm>
                <a:off x="449989" y="4792290"/>
                <a:ext cx="3885565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, 'hasSerialNum': 1, 'pageBreak': True}">
                <a:extLst>
                  <a:ext uri="{FF2B5EF4-FFF2-40B4-BE49-F238E27FC236}">
                    <a16:creationId xmlns:a16="http://schemas.microsoft.com/office/drawing/2014/main" id="{05B91BCA-3ABA-1316-A739-F06395BF0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2290"/>
                <a:ext cx="3885565" cy="554114"/>
              </a:xfrm>
              <a:prstGeom prst="rect">
                <a:avLst/>
              </a:prstGeom>
              <a:blipFill>
                <a:blip r:embed="rId5"/>
                <a:stretch>
                  <a:fillRect l="-2512" r="-235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1391</Words>
  <Application>Microsoft Office PowerPoint</Application>
  <PresentationFormat>宽屏</PresentationFormat>
  <Paragraphs>162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,isEnd</vt:lpstr>
      <vt:lpstr>_⨹_10_bf675,isEnd</vt:lpstr>
      <vt:lpstr>_⨹_2_45f90,isEnd</vt:lpstr>
      <vt:lpstr>_⨹_2_840a8,isEnd</vt:lpstr>
      <vt:lpstr>_⨹_2_bf40c</vt:lpstr>
      <vt:lpstr>_⨹_34_ad7d3</vt:lpstr>
      <vt:lpstr>_⨹_4_c64a4,isEnd</vt:lpstr>
      <vt:lpstr>_⨹_9_5b7df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2024-04-28T05:43:48Z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