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notesMasterIdLst>
    <p:notesMasterId r:id="rId16"/>
  </p:notesMasterIdLst>
  <p:sldIdLst>
    <p:sldId id="303" r:id="rId3"/>
    <p:sldId id="307" r:id="rId4"/>
    <p:sldId id="310" r:id="rId5"/>
    <p:sldId id="314" r:id="rId6"/>
    <p:sldId id="325" r:id="rId7"/>
    <p:sldId id="315" r:id="rId8"/>
    <p:sldId id="317" r:id="rId9"/>
    <p:sldId id="321" r:id="rId10"/>
    <p:sldId id="326" r:id="rId11"/>
    <p:sldId id="323" r:id="rId12"/>
    <p:sldId id="329" r:id="rId13"/>
    <p:sldId id="330" r:id="rId14"/>
    <p:sldId id="256" r:id="rId15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4" d="100"/>
          <a:sy n="64" d="100"/>
        </p:scale>
        <p:origin x="328" y="5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ags" Target="tags/tag1.xml"/><Relationship Id="rId2" Type="http://schemas.openxmlformats.org/officeDocument/2006/relationships/slideMaster" Target="slideMasters/slideMaster2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74489B4-B2AC-4C01-B146-7EA9C96B1553}" type="datetimeFigureOut">
              <a:rPr lang="zh-CN" altLang="en-US" smtClean="0"/>
              <a:t>2024/4/28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B70399B-DD9D-420B-9F6C-7C54EB3DEF0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03926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70399B-DD9D-420B-9F6C-7C54EB3DEF0D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7287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0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13" name="yt_shape_14213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4212" name="yt_image_14212" title="H_41.85">
            <a:extLst>
              <a:ext uri="">
                <a16:creationId xmlns:mc="http://schemas.openxmlformats.org/markup-compatibility/2006" xmlns:p14="http://schemas.microsoft.com/office/powerpoint/2010/main" xmlns:m="http://schemas.openxmlformats.org/officeDocument/2006/math"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215" name="yt_shape_14215"/>
          <p:cNvSpPr txBox="1"/>
          <p:nvPr/>
        </p:nvSpPr>
        <p:spPr>
          <a:xfrm>
            <a:off x="540000" y="1482165"/>
            <a:ext cx="4275209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用直接列举法求概率</a:t>
            </a:r>
          </a:p>
        </p:txBody>
      </p:sp>
      <p:sp>
        <p:nvSpPr>
          <p:cNvPr id="14216" name="yt_shape_14216"/>
          <p:cNvSpPr txBox="1"/>
          <p:nvPr/>
        </p:nvSpPr>
        <p:spPr>
          <a:xfrm>
            <a:off x="540000" y="1971599"/>
            <a:ext cx="1037944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同时抛掷两枚质地均匀的硬币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两枚硬币全部正面向上的概率为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4217" name="yt_table_14217" title="H_50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27246959"/>
                  </p:ext>
                </p:extLst>
              </p:nvPr>
            </p:nvGraphicFramePr>
            <p:xfrm>
              <a:off x="540047" y="2450902"/>
              <a:ext cx="7066916" cy="635000"/>
            </p:xfrm>
            <a:graphic>
              <a:graphicData uri="http://schemas.openxmlformats.org/drawingml/2006/table">
                <a:tbl>
                  <a:tblPr/>
                  <a:tblGrid>
                    <a:gridCol w="2008505">
                      <a:extLst>
                        <a:ext uri="{9D8B030D-6E8A-4147-A177-3AD203B41FA5}">
                          <a16:colId xmlns:a16="http://schemas.microsoft.com/office/drawing/2014/main" val="10561"/>
                        </a:ext>
                      </a:extLst>
                    </a:gridCol>
                    <a:gridCol w="1991043">
                      <a:extLst>
                        <a:ext uri="{9D8B030D-6E8A-4147-A177-3AD203B41FA5}">
                          <a16:colId xmlns:a16="http://schemas.microsoft.com/office/drawing/2014/main" val="10562"/>
                        </a:ext>
                      </a:extLst>
                    </a:gridCol>
                    <a:gridCol w="1991043">
                      <a:extLst>
                        <a:ext uri="{9D8B030D-6E8A-4147-A177-3AD203B41FA5}">
                          <a16:colId xmlns:a16="http://schemas.microsoft.com/office/drawing/2014/main" val="10563"/>
                        </a:ext>
                      </a:extLst>
                    </a:gridCol>
                    <a:gridCol w="1076325">
                      <a:extLst>
                        <a:ext uri="{9D8B030D-6E8A-4147-A177-3AD203B41FA5}">
                          <a16:colId xmlns:a16="http://schemas.microsoft.com/office/drawing/2014/main" val="10564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92"/>
                      </a:ext>
                    </a:extLst>
                  </a:tr>
                </a:tbl>
              </a:graphicData>
            </a:graphic>
          </p:graphicFrame>
        </mc:Choice>
        <mc:Fallback xmlns:p14="http://schemas.microsoft.com/office/powerpoint/2010/main" xmlns:m="http://schemas.openxmlformats.org/officeDocument/2006/math" xmlns:a16="http://schemas.microsoft.com/office/drawing/2014/main" xmlns="">
          <p:graphicFrame>
            <p:nvGraphicFramePr>
              <p:cNvPr id="14217" name="yt_table_14217" descr="{&quot;rangeId&quot;:2,&quot;type&quot;:&quot;Option&quot;}" title="H_50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27246959"/>
                  </p:ext>
                </p:extLst>
              </p:nvPr>
            </p:nvGraphicFramePr>
            <p:xfrm>
              <a:off x="540047" y="2450902"/>
              <a:ext cx="7066916" cy="635000"/>
            </p:xfrm>
            <a:graphic>
              <a:graphicData uri="http://schemas.openxmlformats.org/drawingml/2006/table">
                <a:tbl>
                  <a:tblPr/>
                  <a:tblGrid>
                    <a:gridCol w="2008505">
                      <a:extLst>
                        <a:ext uri="{9D8B030D-6E8A-4147-A177-3AD203B41FA5}">
                          <a16:colId xmlns:a16="http://schemas.microsoft.com/office/drawing/2014/main" val="10561"/>
                        </a:ext>
                      </a:extLst>
                    </a:gridCol>
                    <a:gridCol w="1991043">
                      <a:extLst>
                        <a:ext uri="{9D8B030D-6E8A-4147-A177-3AD203B41FA5}">
                          <a16:colId xmlns:a16="http://schemas.microsoft.com/office/drawing/2014/main" val="10562"/>
                        </a:ext>
                      </a:extLst>
                    </a:gridCol>
                    <a:gridCol w="1991043">
                      <a:extLst>
                        <a:ext uri="{9D8B030D-6E8A-4147-A177-3AD203B41FA5}">
                          <a16:colId xmlns:a16="http://schemas.microsoft.com/office/drawing/2014/main" val="10563"/>
                        </a:ext>
                      </a:extLst>
                    </a:gridCol>
                    <a:gridCol w="1076325">
                      <a:extLst>
                        <a:ext uri="{9D8B030D-6E8A-4147-A177-3AD203B41FA5}">
                          <a16:colId xmlns:a16="http://schemas.microsoft.com/office/drawing/2014/main" val="10564"/>
                        </a:ext>
                      </a:extLst>
                    </a:gridCol>
                  </a:tblGrid>
                  <a:tr h="63500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r="-251515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00917" r="-153823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201534" r="-54294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555367" b="-1619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492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4218" name="yt_shape_14218"/>
          <p:cNvSpPr txBox="1"/>
          <p:nvPr/>
        </p:nvSpPr>
        <p:spPr>
          <a:xfrm>
            <a:off x="540119" y="3136550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为支援灾区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小慧准备通过爱心热线捐款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她只记得号码的前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后三位由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758ae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这三个数字组成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但具体顺序忘记了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3_17e03"/>
              </a:rPr>
              <a:t>她第一次就拨通电话的概率是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4219" name="yt_table_14219" title="H_50.06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014726598"/>
                  </p:ext>
                </p:extLst>
              </p:nvPr>
            </p:nvGraphicFramePr>
            <p:xfrm>
              <a:off x="540047" y="4576116"/>
              <a:ext cx="7066916" cy="635762"/>
            </p:xfrm>
            <a:graphic>
              <a:graphicData uri="http://schemas.openxmlformats.org/drawingml/2006/table">
                <a:tbl>
                  <a:tblPr/>
                  <a:tblGrid>
                    <a:gridCol w="2008505">
                      <a:extLst>
                        <a:ext uri="{9D8B030D-6E8A-4147-A177-3AD203B41FA5}">
                          <a16:colId xmlns:a16="http://schemas.microsoft.com/office/drawing/2014/main" val="10565"/>
                        </a:ext>
                      </a:extLst>
                    </a:gridCol>
                    <a:gridCol w="1991043">
                      <a:extLst>
                        <a:ext uri="{9D8B030D-6E8A-4147-A177-3AD203B41FA5}">
                          <a16:colId xmlns:a16="http://schemas.microsoft.com/office/drawing/2014/main" val="10566"/>
                        </a:ext>
                      </a:extLst>
                    </a:gridCol>
                    <a:gridCol w="1991043">
                      <a:extLst>
                        <a:ext uri="{9D8B030D-6E8A-4147-A177-3AD203B41FA5}">
                          <a16:colId xmlns:a16="http://schemas.microsoft.com/office/drawing/2014/main" val="10567"/>
                        </a:ext>
                      </a:extLst>
                    </a:gridCol>
                    <a:gridCol w="1076325">
                      <a:extLst>
                        <a:ext uri="{9D8B030D-6E8A-4147-A177-3AD203B41FA5}">
                          <a16:colId xmlns:a16="http://schemas.microsoft.com/office/drawing/2014/main" val="10568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6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8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93"/>
                      </a:ext>
                    </a:extLst>
                  </a:tr>
                </a:tbl>
              </a:graphicData>
            </a:graphic>
          </p:graphicFrame>
        </mc:Choice>
        <mc:Fallback xmlns:p14="http://schemas.microsoft.com/office/powerpoint/2010/main" xmlns:m="http://schemas.openxmlformats.org/officeDocument/2006/math" xmlns:a16="http://schemas.microsoft.com/office/drawing/2014/main" xmlns="">
          <p:graphicFrame>
            <p:nvGraphicFramePr>
              <p:cNvPr id="14219" name="yt_table_14219" descr="{&quot;rangeId&quot;:3,&quot;type&quot;:&quot;Option&quot;}" title="H_50.06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014726598"/>
                  </p:ext>
                </p:extLst>
              </p:nvPr>
            </p:nvGraphicFramePr>
            <p:xfrm>
              <a:off x="540047" y="4576116"/>
              <a:ext cx="7066916" cy="635762"/>
            </p:xfrm>
            <a:graphic>
              <a:graphicData uri="http://schemas.openxmlformats.org/drawingml/2006/table">
                <a:tbl>
                  <a:tblPr/>
                  <a:tblGrid>
                    <a:gridCol w="2008505">
                      <a:extLst>
                        <a:ext uri="{9D8B030D-6E8A-4147-A177-3AD203B41FA5}">
                          <a16:colId xmlns:a16="http://schemas.microsoft.com/office/drawing/2014/main" val="10565"/>
                        </a:ext>
                      </a:extLst>
                    </a:gridCol>
                    <a:gridCol w="1991043">
                      <a:extLst>
                        <a:ext uri="{9D8B030D-6E8A-4147-A177-3AD203B41FA5}">
                          <a16:colId xmlns:a16="http://schemas.microsoft.com/office/drawing/2014/main" val="10566"/>
                        </a:ext>
                      </a:extLst>
                    </a:gridCol>
                    <a:gridCol w="1991043">
                      <a:extLst>
                        <a:ext uri="{9D8B030D-6E8A-4147-A177-3AD203B41FA5}">
                          <a16:colId xmlns:a16="http://schemas.microsoft.com/office/drawing/2014/main" val="10567"/>
                        </a:ext>
                      </a:extLst>
                    </a:gridCol>
                    <a:gridCol w="1076325">
                      <a:extLst>
                        <a:ext uri="{9D8B030D-6E8A-4147-A177-3AD203B41FA5}">
                          <a16:colId xmlns:a16="http://schemas.microsoft.com/office/drawing/2014/main" val="10568"/>
                        </a:ext>
                      </a:extLst>
                    </a:gridCol>
                  </a:tblGrid>
                  <a:tr h="635762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r="-251515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100917" r="-153823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201534" r="-54294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555367" b="-1619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493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220" name="yt_shape_14220"/>
              <p:cNvSpPr txBox="1"/>
              <p:nvPr/>
            </p:nvSpPr>
            <p:spPr>
              <a:xfrm>
                <a:off x="540120" y="5262525"/>
                <a:ext cx="11492915" cy="112229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在一个不透明的袋子里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个黑球和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个白球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除了颜色外全部相同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4_fcdb8,isEnd"/>
                  </a:rPr>
                  <a:t>任意摸两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个球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摸到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黑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白的概率是</a:t>
                </a:r>
                <a:r>
                  <a:rPr sz="3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</a:t>
                </a:r>
                <a:r>
                  <a:rPr sz="11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</p:txBody>
          </p:sp>
        </mc:Choice>
        <mc:Fallback xmlns:p14="http://schemas.microsoft.com/office/powerpoint/2010/main" xmlns:m="http://schemas.openxmlformats.org/officeDocument/2006/math" xmlns:a16="http://schemas.microsoft.com/office/drawing/2014/main" xmlns="">
          <p:sp>
            <p:nvSpPr>
              <p:cNvPr id="14220" name="yt_shape_1422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20" y="5262525"/>
                <a:ext cx="11492915" cy="1122295"/>
              </a:xfrm>
              <a:prstGeom prst="rect">
                <a:avLst/>
              </a:prstGeom>
              <a:blipFill>
                <a:blip r:embed="rId5"/>
                <a:stretch>
                  <a:fillRect l="-1645" t="-4348" b="-869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14122080273" title="H_26.259764">
            <a:extLst>
              <a:ext uri="{FF2B5EF4-FFF2-40B4-BE49-F238E27FC236}">
                <a16:creationId xmlns:a16="http://schemas.microsoft.com/office/drawing/2014/main" id="{58E18013-5E56-7FFE-B400-B44F753BEE9E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2618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6BE9650D-7C7A-BC1A-8BFD-143741999161}"/>
              </a:ext>
            </a:extLst>
          </p:cNvPr>
          <p:cNvSpPr txBox="1"/>
          <p:nvPr/>
        </p:nvSpPr>
        <p:spPr>
          <a:xfrm>
            <a:off x="9898789" y="1924793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1F7ED11-93F0-E56F-4D4E-2A9C067883F6}"/>
              </a:ext>
            </a:extLst>
          </p:cNvPr>
          <p:cNvSpPr txBox="1"/>
          <p:nvPr/>
        </p:nvSpPr>
        <p:spPr>
          <a:xfrm>
            <a:off x="1059708" y="4040720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D2EAD64B-D893-6E18-4131-78DA137E2CF3}"/>
                  </a:ext>
                </a:extLst>
              </p:cNvPr>
              <p:cNvSpPr txBox="1"/>
              <p:nvPr/>
            </p:nvSpPr>
            <p:spPr>
              <a:xfrm>
                <a:off x="4439816" y="5579755"/>
                <a:ext cx="661099" cy="72956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D2EAD64B-D893-6E18-4131-78DA137E2CF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39816" y="5579755"/>
                <a:ext cx="661099" cy="729565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67" name="yt_shape_14267"/>
          <p:cNvSpPr txBox="1"/>
          <p:nvPr/>
        </p:nvSpPr>
        <p:spPr>
          <a:xfrm>
            <a:off x="551265" y="737383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4266" name="yt_image_14266" title="H_41.85">
            <a:extLst>
              <a:ext uri="">
                <a16:creationId xmlns:p14="http://schemas.microsoft.com/office/powerpoint/2010/main"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1265" y="737383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269" name="yt_shape_14269"/>
          <p:cNvSpPr txBox="1"/>
          <p:nvPr/>
        </p:nvSpPr>
        <p:spPr>
          <a:xfrm>
            <a:off x="551384" y="1268760"/>
            <a:ext cx="11492915" cy="2349041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/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13.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核心素养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模型观念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在一个不透明的布袋里装有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个标有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的小球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254c8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它们的形状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大小完全相同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小明从布袋中随机取出一个小球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记下数字为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487ee"/>
              </a:rPr>
              <a:t>小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红在剩下的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个小球中随机取出一个小球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记下数字为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/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计算由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确定的点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在函数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图象上的概率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解：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表格如下：</a:t>
            </a:r>
          </a:p>
        </p:txBody>
      </p:sp>
      <p:graphicFrame>
        <p:nvGraphicFramePr>
          <p:cNvPr id="14272" name="yt_table_14272" title="H_223.2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84051180"/>
              </p:ext>
            </p:extLst>
          </p:nvPr>
        </p:nvGraphicFramePr>
        <p:xfrm>
          <a:off x="551265" y="3174717"/>
          <a:ext cx="11111997" cy="2148840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222184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225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22253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22253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22253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48923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90000"/>
                        </a:lnSpc>
                      </a:pPr>
                      <a:r>
                        <a:rPr lang="zh-CN" altLang="zh-CN" sz="2400" b="0" i="1" u="none" dirty="0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　</a:t>
                      </a:r>
                      <a:r>
                        <a:rPr lang="en-US" altLang="zh-CN" sz="1500" b="0" i="1" u="none" dirty="0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 dirty="0" err="1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yx</a:t>
                      </a:r>
                      <a:r>
                        <a:rPr lang="en-US" altLang="zh-CN" sz="1500" b="0" i="1" u="none" dirty="0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1" u="none" dirty="0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　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90000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90000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90000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90000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8923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90000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90000"/>
                        </a:lnSpc>
                      </a:pPr>
                      <a:endParaRPr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90000"/>
                        </a:lnSpc>
                      </a:pPr>
                      <a:r>
                        <a:rPr lang="zh-CN" altLang="zh-CN" sz="2400" b="0" i="0" u="none" dirty="0">
                          <a:solidFill>
                            <a:srgbClr val="FF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 dirty="0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 dirty="0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  <a:t>，</a:t>
                      </a:r>
                      <a:r>
                        <a:rPr lang="en-US" altLang="zh-CN" sz="2400" b="0" i="0" u="none" dirty="0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 dirty="0">
                          <a:solidFill>
                            <a:srgbClr val="FF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90000"/>
                        </a:lnSpc>
                      </a:pPr>
                      <a:r>
                        <a:rPr lang="zh-CN" altLang="zh-CN" sz="2400" b="0" i="0" u="none" dirty="0">
                          <a:solidFill>
                            <a:srgbClr val="FF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 dirty="0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 dirty="0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  <a:t>，</a:t>
                      </a:r>
                      <a:r>
                        <a:rPr lang="en-US" altLang="zh-CN" sz="2400" b="0" i="0" u="none" dirty="0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zh-CN" altLang="zh-CN" sz="2400" b="0" i="0" u="none" dirty="0">
                          <a:solidFill>
                            <a:srgbClr val="FF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90000"/>
                        </a:lnSpc>
                      </a:pP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8923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90000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90000"/>
                        </a:lnSpc>
                      </a:pP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90000"/>
                        </a:lnSpc>
                      </a:pPr>
                      <a:endParaRPr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90000"/>
                        </a:lnSpc>
                      </a:pPr>
                      <a:r>
                        <a:rPr lang="zh-CN" altLang="zh-CN" sz="2400" b="0" i="0" u="none" dirty="0">
                          <a:solidFill>
                            <a:srgbClr val="FF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 dirty="0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 dirty="0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  <a:t>，</a:t>
                      </a:r>
                      <a:r>
                        <a:rPr lang="en-US" altLang="zh-CN" sz="2400" b="0" i="0" u="none" dirty="0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zh-CN" altLang="zh-CN" sz="2400" b="0" i="0" u="none" dirty="0">
                          <a:solidFill>
                            <a:srgbClr val="FF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90000"/>
                        </a:lnSpc>
                      </a:pPr>
                      <a:r>
                        <a:rPr lang="zh-CN" altLang="zh-CN" sz="2400" b="0" i="0" u="none" dirty="0">
                          <a:solidFill>
                            <a:srgbClr val="FF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 dirty="0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 dirty="0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  <a:t>，</a:t>
                      </a:r>
                      <a:r>
                        <a:rPr lang="en-US" altLang="zh-CN" sz="2400" b="0" i="0" u="none" dirty="0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  <a:r>
                        <a:rPr lang="zh-CN" altLang="zh-CN" sz="2400" b="0" i="0" u="none" dirty="0">
                          <a:solidFill>
                            <a:srgbClr val="FF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8923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90000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90000"/>
                        </a:lnSpc>
                      </a:pP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90000"/>
                        </a:lnSpc>
                      </a:pP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90000"/>
                        </a:lnSpc>
                      </a:pPr>
                      <a:endParaRPr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90000"/>
                        </a:lnSpc>
                      </a:pPr>
                      <a:r>
                        <a:rPr lang="zh-CN" altLang="zh-CN" sz="2400" b="0" i="0" u="none" dirty="0">
                          <a:solidFill>
                            <a:srgbClr val="FF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 dirty="0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zh-CN" altLang="zh-CN" sz="2400" b="0" i="0" u="none" dirty="0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  <a:t>，</a:t>
                      </a:r>
                      <a:r>
                        <a:rPr lang="en-US" altLang="zh-CN" sz="2400" b="0" i="0" u="none" dirty="0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  <a:r>
                        <a:rPr lang="zh-CN" altLang="zh-CN" sz="2400" b="0" i="0" u="none" dirty="0">
                          <a:solidFill>
                            <a:srgbClr val="FF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48923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90000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90000"/>
                        </a:lnSpc>
                      </a:pP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90000"/>
                        </a:lnSpc>
                      </a:pP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90000"/>
                        </a:lnSpc>
                      </a:pP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90000"/>
                        </a:lnSpc>
                      </a:pPr>
                      <a:endParaRPr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1434C060-C0D7-AC1E-BCE1-2A5DCC667AD4}"/>
              </a:ext>
            </a:extLst>
          </p:cNvPr>
          <p:cNvSpPr txBox="1"/>
          <p:nvPr/>
        </p:nvSpPr>
        <p:spPr>
          <a:xfrm>
            <a:off x="461373" y="2661602"/>
            <a:ext cx="3075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表格如下：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yt_shape_14274"/>
              <p:cNvSpPr txBox="1"/>
              <p:nvPr/>
            </p:nvSpPr>
            <p:spPr>
              <a:xfrm>
                <a:off x="551384" y="5276006"/>
                <a:ext cx="10236777" cy="160146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共有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种等可能的结果，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在函数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的图象上的有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点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在函数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图象上的概率为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7" name="yt_shape_1427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384" y="5276006"/>
                <a:ext cx="10236777" cy="1601464"/>
              </a:xfrm>
              <a:prstGeom prst="rect">
                <a:avLst/>
              </a:prstGeom>
              <a:blipFill>
                <a:blip r:embed="rId3"/>
                <a:stretch>
                  <a:fillRect l="-1786" t="-3042" r="-893" b="-57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文本框 7">
            <a:extLst>
              <a:ext uri="{FF2B5EF4-FFF2-40B4-BE49-F238E27FC236}">
                <a16:creationId xmlns:a16="http://schemas.microsoft.com/office/drawing/2014/main" id="{17BA9FE8-0367-D344-654A-D53E3E091FBC}"/>
              </a:ext>
            </a:extLst>
          </p:cNvPr>
          <p:cNvSpPr txBox="1"/>
          <p:nvPr/>
        </p:nvSpPr>
        <p:spPr>
          <a:xfrm>
            <a:off x="461373" y="5229200"/>
            <a:ext cx="3837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共有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种等可能的结果，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D0BDC0CC-FB66-2834-E366-7FEA136F0377}"/>
              </a:ext>
            </a:extLst>
          </p:cNvPr>
          <p:cNvSpPr txBox="1"/>
          <p:nvPr/>
        </p:nvSpPr>
        <p:spPr>
          <a:xfrm>
            <a:off x="461373" y="5704688"/>
            <a:ext cx="103178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在函数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的图象上的有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0F10CBC6-B704-CF79-5C79-731AF1A37C53}"/>
                  </a:ext>
                </a:extLst>
              </p:cNvPr>
              <p:cNvSpPr txBox="1"/>
              <p:nvPr/>
            </p:nvSpPr>
            <p:spPr>
              <a:xfrm>
                <a:off x="461373" y="6180176"/>
                <a:ext cx="8282687" cy="72861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点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在函数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图象上的概率为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P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0F10CBC6-B704-CF79-5C79-731AF1A37C5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1373" y="6180176"/>
                <a:ext cx="8282687" cy="728612"/>
              </a:xfrm>
              <a:prstGeom prst="rect">
                <a:avLst/>
              </a:prstGeom>
              <a:blipFill>
                <a:blip r:embed="rId4"/>
                <a:stretch>
                  <a:fillRect l="-1178" r="-1178" b="-58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8" grpId="0" build="allAtOnce"/>
      <p:bldP spid="9" grpId="0" build="allAtOnce"/>
      <p:bldP spid="10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76" name="yt_shape_14276"/>
          <p:cNvSpPr txBox="1"/>
          <p:nvPr/>
        </p:nvSpPr>
        <p:spPr>
          <a:xfrm>
            <a:off x="540119" y="900198"/>
            <a:ext cx="11111999" cy="1185646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1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小明和小红约定一个游戏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其规则为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满足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则小明胜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0c1e1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满足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则小红胜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这个游戏公平吗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说明理由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若不公平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8f486"/>
              </a:rPr>
              <a:t>请写出公平的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游戏规则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277" name="yt_shape_14277"/>
              <p:cNvSpPr txBox="1"/>
              <p:nvPr/>
            </p:nvSpPr>
            <p:spPr>
              <a:xfrm>
                <a:off x="540119" y="2136644"/>
                <a:ext cx="11492915" cy="257391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10000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满足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共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sym typeface="_⨹_2_f1555"/>
                  </a:rPr>
                  <a:t>种情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</a:b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况，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满足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sym typeface="_⨹_1_cf4c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</a:b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共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种情况，</a:t>
                </a:r>
              </a:p>
              <a:p>
                <a:pPr algn="l" eaLnBrk="1" latinLnBrk="0" hangingPunct="0">
                  <a:lnSpc>
                    <a:spcPct val="110000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小明胜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小红胜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10000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小明胜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小红胜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10000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游戏不公平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277" name="yt_shape_14277" descr="{&quot;rangeId&quot;:19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136644"/>
                <a:ext cx="11492915" cy="2573910"/>
              </a:xfrm>
              <a:prstGeom prst="rect">
                <a:avLst/>
              </a:prstGeom>
              <a:blipFill>
                <a:blip r:embed="rId2"/>
                <a:stretch>
                  <a:fillRect l="-1645" t="-4019" b="-638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279" name="yt_shape_14279"/>
          <p:cNvSpPr txBox="1"/>
          <p:nvPr/>
        </p:nvSpPr>
        <p:spPr>
          <a:xfrm>
            <a:off x="540000" y="4761354"/>
            <a:ext cx="7142981" cy="779381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10000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公平的游戏规则为：若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满足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≥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，则小明胜；</a:t>
            </a:r>
          </a:p>
          <a:p>
            <a:pPr algn="l" eaLnBrk="1" latinLnBrk="0" hangingPunct="0">
              <a:lnSpc>
                <a:spcPct val="110000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满足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，则小红胜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9D51AA7-BB7C-8777-C2EC-D62274EFDECF}"/>
              </a:ext>
            </a:extLst>
          </p:cNvPr>
          <p:cNvSpPr txBox="1"/>
          <p:nvPr/>
        </p:nvSpPr>
        <p:spPr>
          <a:xfrm>
            <a:off x="450108" y="2089838"/>
            <a:ext cx="11292522" cy="495948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满足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共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  <a:sym typeface="_⨹_2_f1555"/>
              </a:rPr>
              <a:t>种情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/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37BC99B2-66C5-7840-A2F3-85EBB76931E3}"/>
              </a:ext>
            </a:extLst>
          </p:cNvPr>
          <p:cNvSpPr txBox="1"/>
          <p:nvPr/>
        </p:nvSpPr>
        <p:spPr>
          <a:xfrm>
            <a:off x="450108" y="2492174"/>
            <a:ext cx="10987722" cy="495948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况，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满足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  <a:sym typeface="_⨹_1_cf4c4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/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2CB739B8-F734-7D42-BADE-BA7A190DBBE4}"/>
              </a:ext>
            </a:extLst>
          </p:cNvPr>
          <p:cNvSpPr txBox="1"/>
          <p:nvPr/>
        </p:nvSpPr>
        <p:spPr>
          <a:xfrm>
            <a:off x="450108" y="2894510"/>
            <a:ext cx="3075686" cy="495948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共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种情况，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021B2225-40F2-BB0D-8E24-B1B82857AE41}"/>
                  </a:ext>
                </a:extLst>
              </p:cNvPr>
              <p:cNvSpPr txBox="1"/>
              <p:nvPr/>
            </p:nvSpPr>
            <p:spPr>
              <a:xfrm>
                <a:off x="450108" y="3296846"/>
                <a:ext cx="6847587" cy="66377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10000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P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小明胜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P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小红胜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7" name="文本框 6" descr="{'rangeId': 19, 'mathAnswerShape': 1}">
                <a:extLst>
                  <a:ext uri="{FF2B5EF4-FFF2-40B4-BE49-F238E27FC236}">
                    <a16:creationId xmlns:a16="http://schemas.microsoft.com/office/drawing/2014/main" id="{021B2225-40F2-BB0D-8E24-B1B82857AE4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296846"/>
                <a:ext cx="6847587" cy="663779"/>
              </a:xfrm>
              <a:prstGeom prst="rect">
                <a:avLst/>
              </a:prstGeom>
              <a:blipFill>
                <a:blip r:embed="rId3"/>
                <a:stretch>
                  <a:fillRect l="-1425" r="-1425" b="-825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文本框 7">
            <a:extLst>
              <a:ext uri="{FF2B5EF4-FFF2-40B4-BE49-F238E27FC236}">
                <a16:creationId xmlns:a16="http://schemas.microsoft.com/office/drawing/2014/main" id="{8DE9B021-2ABC-9980-F967-949C918200CF}"/>
              </a:ext>
            </a:extLst>
          </p:cNvPr>
          <p:cNvSpPr txBox="1"/>
          <p:nvPr/>
        </p:nvSpPr>
        <p:spPr>
          <a:xfrm>
            <a:off x="450108" y="3867013"/>
            <a:ext cx="4704461" cy="495948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小明胜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小红胜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C656AD37-7489-D34E-1236-EB410AA827D4}"/>
              </a:ext>
            </a:extLst>
          </p:cNvPr>
          <p:cNvSpPr txBox="1"/>
          <p:nvPr/>
        </p:nvSpPr>
        <p:spPr>
          <a:xfrm>
            <a:off x="450108" y="4269349"/>
            <a:ext cx="2085086" cy="463118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游戏不公平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C79D59D3-E47C-5BF8-B5B3-7F4B3913C6DA}"/>
              </a:ext>
            </a:extLst>
          </p:cNvPr>
          <p:cNvSpPr txBox="1"/>
          <p:nvPr/>
        </p:nvSpPr>
        <p:spPr>
          <a:xfrm>
            <a:off x="449989" y="4714548"/>
            <a:ext cx="7253987" cy="495948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公平的游戏规则为：若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满足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，则小明胜；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FA9185F1-6B94-05AE-FCB6-DDE86EC01BCD}"/>
              </a:ext>
            </a:extLst>
          </p:cNvPr>
          <p:cNvSpPr txBox="1"/>
          <p:nvPr/>
        </p:nvSpPr>
        <p:spPr>
          <a:xfrm>
            <a:off x="449989" y="5116884"/>
            <a:ext cx="4282186" cy="463119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满足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，则小红胜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yt_shape_14280">
            <a:extLst>
              <a:ext uri="{FF2B5EF4-FFF2-40B4-BE49-F238E27FC236}">
                <a16:creationId xmlns:a16="http://schemas.microsoft.com/office/drawing/2014/main" id="{04240119-5625-8F8C-E016-DE74D45854E8}"/>
              </a:ext>
            </a:extLst>
          </p:cNvPr>
          <p:cNvSpPr txBox="1"/>
          <p:nvPr/>
        </p:nvSpPr>
        <p:spPr>
          <a:xfrm>
            <a:off x="551384" y="988860"/>
            <a:ext cx="1237518" cy="3731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10000"/>
              </a:lnSpc>
            </a:pPr>
            <a:r>
              <a:rPr lang="zh-CN" altLang="zh-CN" sz="2400" b="1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名师点睛</a:t>
            </a:r>
          </a:p>
        </p:txBody>
      </p:sp>
      <p:sp>
        <p:nvSpPr>
          <p:cNvPr id="3" name="yt_shape_14281">
            <a:extLst>
              <a:ext uri="{FF2B5EF4-FFF2-40B4-BE49-F238E27FC236}">
                <a16:creationId xmlns:a16="http://schemas.microsoft.com/office/drawing/2014/main" id="{6FC16866-5FB9-C814-6245-5E8506AF38AE}"/>
              </a:ext>
            </a:extLst>
          </p:cNvPr>
          <p:cNvSpPr txBox="1"/>
          <p:nvPr/>
        </p:nvSpPr>
        <p:spPr>
          <a:xfrm>
            <a:off x="911424" y="1412776"/>
            <a:ext cx="10378977" cy="518522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none" lIns="72000" tIns="72000" rIns="72000" bIns="72000" rtlCol="0">
            <a:noAutofit/>
          </a:bodyPr>
          <a:lstStyle/>
          <a:p>
            <a:pPr algn="l" eaLnBrk="1" latinLnBrk="0" hangingPunct="0">
              <a:lnSpc>
                <a:spcPct val="110000"/>
              </a:lnSpc>
            </a:pPr>
            <a:r>
              <a:rPr lang="zh-CN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当一次试验涉及两个因素且等可能出现的结果数目较多时，可采用列表法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7034230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xmlns:p14="http://schemas.microsoft.com/office/powerpoint/2010/main" xmlns:a16="http://schemas.microsoft.com/office/drawing/2014/main" xmlns="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22" name="yt_shape_14222"/>
          <p:cNvSpPr txBox="1"/>
          <p:nvPr/>
        </p:nvSpPr>
        <p:spPr>
          <a:xfrm>
            <a:off x="540000" y="900000"/>
            <a:ext cx="3659656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用列表法求概率</a:t>
            </a:r>
          </a:p>
        </p:txBody>
      </p:sp>
      <p:sp>
        <p:nvSpPr>
          <p:cNvPr id="14223" name="yt_shape_14223"/>
          <p:cNvSpPr txBox="1"/>
          <p:nvPr/>
        </p:nvSpPr>
        <p:spPr>
          <a:xfrm>
            <a:off x="540119" y="138943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常德市中考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这五个数中任选两个数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9_33ecd"/>
              </a:rPr>
              <a:t>其和为偶数的概率为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4224" name="yt_table_14224" title="H_50.1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975130304"/>
                  </p:ext>
                </p:extLst>
              </p:nvPr>
            </p:nvGraphicFramePr>
            <p:xfrm>
              <a:off x="540047" y="2348869"/>
              <a:ext cx="7066916" cy="675450"/>
            </p:xfrm>
            <a:graphic>
              <a:graphicData uri="http://schemas.openxmlformats.org/drawingml/2006/table">
                <a:tbl>
                  <a:tblPr/>
                  <a:tblGrid>
                    <a:gridCol w="2008505">
                      <a:extLst>
                        <a:ext uri="{9D8B030D-6E8A-4147-A177-3AD203B41FA5}">
                          <a16:colId xmlns:a16="http://schemas.microsoft.com/office/drawing/2014/main" val="10569"/>
                        </a:ext>
                      </a:extLst>
                    </a:gridCol>
                    <a:gridCol w="1991043">
                      <a:extLst>
                        <a:ext uri="{9D8B030D-6E8A-4147-A177-3AD203B41FA5}">
                          <a16:colId xmlns:a16="http://schemas.microsoft.com/office/drawing/2014/main" val="10570"/>
                        </a:ext>
                      </a:extLst>
                    </a:gridCol>
                    <a:gridCol w="1991043">
                      <a:extLst>
                        <a:ext uri="{9D8B030D-6E8A-4147-A177-3AD203B41FA5}">
                          <a16:colId xmlns:a16="http://schemas.microsoft.com/office/drawing/2014/main" val="10571"/>
                        </a:ext>
                      </a:extLst>
                    </a:gridCol>
                    <a:gridCol w="1076325">
                      <a:extLst>
                        <a:ext uri="{9D8B030D-6E8A-4147-A177-3AD203B41FA5}">
                          <a16:colId xmlns:a16="http://schemas.microsoft.com/office/drawing/2014/main" val="10572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94"/>
                      </a:ext>
                    </a:extLst>
                  </a:tr>
                </a:tbl>
              </a:graphicData>
            </a:graphic>
          </p:graphicFrame>
        </mc:Choice>
        <mc:Fallback xmlns:p14="http://schemas.microsoft.com/office/powerpoint/2010/main" xmlns:a16="http://schemas.microsoft.com/office/drawing/2014/main" xmlns="">
          <p:graphicFrame>
            <p:nvGraphicFramePr>
              <p:cNvPr id="14224" name="yt_table_14224" descr="{&quot;rangeId&quot;:6,&quot;type&quot;:&quot;Option&quot;}" title="H_50.1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975130304"/>
                  </p:ext>
                </p:extLst>
              </p:nvPr>
            </p:nvGraphicFramePr>
            <p:xfrm>
              <a:off x="540047" y="2348869"/>
              <a:ext cx="7066916" cy="636524"/>
            </p:xfrm>
            <a:graphic>
              <a:graphicData uri="http://schemas.openxmlformats.org/drawingml/2006/table">
                <a:tbl>
                  <a:tblPr/>
                  <a:tblGrid>
                    <a:gridCol w="2008505">
                      <a:extLst>
                        <a:ext uri="{9D8B030D-6E8A-4147-A177-3AD203B41FA5}">
                          <a16:colId xmlns:a16="http://schemas.microsoft.com/office/drawing/2014/main" val="10569"/>
                        </a:ext>
                      </a:extLst>
                    </a:gridCol>
                    <a:gridCol w="1991043">
                      <a:extLst>
                        <a:ext uri="{9D8B030D-6E8A-4147-A177-3AD203B41FA5}">
                          <a16:colId xmlns:a16="http://schemas.microsoft.com/office/drawing/2014/main" val="10570"/>
                        </a:ext>
                      </a:extLst>
                    </a:gridCol>
                    <a:gridCol w="1991043">
                      <a:extLst>
                        <a:ext uri="{9D8B030D-6E8A-4147-A177-3AD203B41FA5}">
                          <a16:colId xmlns:a16="http://schemas.microsoft.com/office/drawing/2014/main" val="10571"/>
                        </a:ext>
                      </a:extLst>
                    </a:gridCol>
                    <a:gridCol w="1076325">
                      <a:extLst>
                        <a:ext uri="{9D8B030D-6E8A-4147-A177-3AD203B41FA5}">
                          <a16:colId xmlns:a16="http://schemas.microsoft.com/office/drawing/2014/main" val="10572"/>
                        </a:ext>
                      </a:extLst>
                    </a:gridCol>
                  </a:tblGrid>
                  <a:tr h="63652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r="-251515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00917" r="-153823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201534" r="-54294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555367" b="-1619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494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4225" name="yt_shape_14225"/>
          <p:cNvSpPr txBox="1"/>
          <p:nvPr/>
        </p:nvSpPr>
        <p:spPr>
          <a:xfrm>
            <a:off x="540120" y="3036040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某学校组织学生到社区开展公益宣传活动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成立了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垃圾分类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df71e"/>
              </a:rPr>
              <a:t>文明出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低碳环保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三个宣传队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如果小华和小丽每人随机选择参加其中一个宣传队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3e35e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那么她们恰好选到同一个宣传队的概率是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4226" name="yt_table_14226" title="H_50.07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850569107"/>
                  </p:ext>
                </p:extLst>
              </p:nvPr>
            </p:nvGraphicFramePr>
            <p:xfrm>
              <a:off x="540047" y="4475606"/>
              <a:ext cx="7066916" cy="674878"/>
            </p:xfrm>
            <a:graphic>
              <a:graphicData uri="http://schemas.openxmlformats.org/drawingml/2006/table">
                <a:tbl>
                  <a:tblPr/>
                  <a:tblGrid>
                    <a:gridCol w="2008505">
                      <a:extLst>
                        <a:ext uri="{9D8B030D-6E8A-4147-A177-3AD203B41FA5}">
                          <a16:colId xmlns:a16="http://schemas.microsoft.com/office/drawing/2014/main" val="10573"/>
                        </a:ext>
                      </a:extLst>
                    </a:gridCol>
                    <a:gridCol w="1991043">
                      <a:extLst>
                        <a:ext uri="{9D8B030D-6E8A-4147-A177-3AD203B41FA5}">
                          <a16:colId xmlns:a16="http://schemas.microsoft.com/office/drawing/2014/main" val="10574"/>
                        </a:ext>
                      </a:extLst>
                    </a:gridCol>
                    <a:gridCol w="1991043">
                      <a:extLst>
                        <a:ext uri="{9D8B030D-6E8A-4147-A177-3AD203B41FA5}">
                          <a16:colId xmlns:a16="http://schemas.microsoft.com/office/drawing/2014/main" val="10575"/>
                        </a:ext>
                      </a:extLst>
                    </a:gridCol>
                    <a:gridCol w="1076325">
                      <a:extLst>
                        <a:ext uri="{9D8B030D-6E8A-4147-A177-3AD203B41FA5}">
                          <a16:colId xmlns:a16="http://schemas.microsoft.com/office/drawing/2014/main" val="10576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9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6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95"/>
                      </a:ext>
                    </a:extLst>
                  </a:tr>
                </a:tbl>
              </a:graphicData>
            </a:graphic>
          </p:graphicFrame>
        </mc:Choice>
        <mc:Fallback xmlns:p14="http://schemas.microsoft.com/office/powerpoint/2010/main" xmlns:a16="http://schemas.microsoft.com/office/drawing/2014/main" xmlns="">
          <p:graphicFrame>
            <p:nvGraphicFramePr>
              <p:cNvPr id="14226" name="yt_table_14226" descr="{&quot;rangeId&quot;:7,&quot;type&quot;:&quot;Option&quot;}" title="H_50.07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850569107"/>
                  </p:ext>
                </p:extLst>
              </p:nvPr>
            </p:nvGraphicFramePr>
            <p:xfrm>
              <a:off x="540047" y="4475606"/>
              <a:ext cx="7066916" cy="635953"/>
            </p:xfrm>
            <a:graphic>
              <a:graphicData uri="http://schemas.openxmlformats.org/drawingml/2006/table">
                <a:tbl>
                  <a:tblPr/>
                  <a:tblGrid>
                    <a:gridCol w="2008505">
                      <a:extLst>
                        <a:ext uri="{9D8B030D-6E8A-4147-A177-3AD203B41FA5}">
                          <a16:colId xmlns:a16="http://schemas.microsoft.com/office/drawing/2014/main" val="10573"/>
                        </a:ext>
                      </a:extLst>
                    </a:gridCol>
                    <a:gridCol w="1991043">
                      <a:extLst>
                        <a:ext uri="{9D8B030D-6E8A-4147-A177-3AD203B41FA5}">
                          <a16:colId xmlns:a16="http://schemas.microsoft.com/office/drawing/2014/main" val="10574"/>
                        </a:ext>
                      </a:extLst>
                    </a:gridCol>
                    <a:gridCol w="1991043">
                      <a:extLst>
                        <a:ext uri="{9D8B030D-6E8A-4147-A177-3AD203B41FA5}">
                          <a16:colId xmlns:a16="http://schemas.microsoft.com/office/drawing/2014/main" val="10575"/>
                        </a:ext>
                      </a:extLst>
                    </a:gridCol>
                    <a:gridCol w="1076325">
                      <a:extLst>
                        <a:ext uri="{9D8B030D-6E8A-4147-A177-3AD203B41FA5}">
                          <a16:colId xmlns:a16="http://schemas.microsoft.com/office/drawing/2014/main" val="10576"/>
                        </a:ext>
                      </a:extLst>
                    </a:gridCol>
                  </a:tblGrid>
                  <a:tr h="635953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r="-251515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00917" r="-153823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201534" r="-54294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555367" b="-1619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495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3" name="yt_shape_1714122080368" title="H_26.259764">
            <a:extLst>
              <a:ext uri="{FF2B5EF4-FFF2-40B4-BE49-F238E27FC236}">
                <a16:creationId xmlns:a16="http://schemas.microsoft.com/office/drawing/2014/main" id="{8FEAC439-AFFB-5DAF-B6EF-1705FC1D419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867842AE-E09F-61FF-C2CE-E3E5EFC4F51F}"/>
              </a:ext>
            </a:extLst>
          </p:cNvPr>
          <p:cNvSpPr txBox="1"/>
          <p:nvPr/>
        </p:nvSpPr>
        <p:spPr>
          <a:xfrm>
            <a:off x="1059708" y="1818116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9AFA1D6-2F2C-AEC4-A633-F6D4CED69D14}"/>
              </a:ext>
            </a:extLst>
          </p:cNvPr>
          <p:cNvSpPr txBox="1"/>
          <p:nvPr/>
        </p:nvSpPr>
        <p:spPr>
          <a:xfrm>
            <a:off x="6546108" y="3940210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227" name="yt_shape_14227"/>
              <p:cNvSpPr txBox="1"/>
              <p:nvPr/>
            </p:nvSpPr>
            <p:spPr>
              <a:xfrm>
                <a:off x="540119" y="900000"/>
                <a:ext cx="11492915" cy="3239733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重庆市中考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有四张完全一样正面分别写有汉字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清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”“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风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”“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”“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7bcf5,isEnd"/>
                  </a:rPr>
                  <a:t>的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卡片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将其背面朝上并洗匀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从中随机抽取一张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记下卡片正面上的汉字后放回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_⨹_1_350f8,isEnd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洗匀后再从中随机抽取一张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则抽取的两张卡片上的汉字相同的概率是</a:t>
                </a:r>
                <a:r>
                  <a:rPr sz="3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</a:t>
                </a:r>
                <a:r>
                  <a:rPr sz="9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7.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小明要用如图所示的两个转盘做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配紫色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游戏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其中一个转出红色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4_db129,isEnd"/>
                  </a:rPr>
                  <a:t>另一个转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出蓝色即可配成紫色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每个转盘均被等分成若干个扇形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他同时转动两个转盘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_⨹_1_a69d7,isEnd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停止时指针所指的颜色恰好配成紫色的概率为</a:t>
                </a:r>
                <a:r>
                  <a:rPr sz="3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</a:t>
                </a:r>
                <a:r>
                  <a:rPr sz="11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14227" name="yt_shape_1422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3239733"/>
              </a:xfrm>
              <a:prstGeom prst="rect">
                <a:avLst/>
              </a:prstGeom>
              <a:blipFill>
                <a:blip r:embed="rId2"/>
                <a:stretch>
                  <a:fillRect l="-1645" t="-1695" b="-226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4231" name="yt_image_14231" title="H_102.33">
            <a:extLst>
              <a:ext uri="">
                <a16:creationId xmlns:m="http://schemas.openxmlformats.org/officeDocument/2006/math" xmlns:mc="http://schemas.openxmlformats.org/markup-compatibility/2006"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67808" y="4509120"/>
            <a:ext cx="2972439" cy="12995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F274E3DA-33BF-BA4A-BB53-F2BEE1884C56}"/>
                  </a:ext>
                </a:extLst>
              </p:cNvPr>
              <p:cNvSpPr txBox="1"/>
              <p:nvPr/>
            </p:nvSpPr>
            <p:spPr>
              <a:xfrm>
                <a:off x="10251332" y="1628800"/>
                <a:ext cx="661099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F274E3DA-33BF-BA4A-BB53-F2BEE1884C5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251332" y="1628800"/>
                <a:ext cx="661099" cy="765061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A3FB488E-DCF1-A781-AB72-D2FD016AE2E5}"/>
                  </a:ext>
                </a:extLst>
              </p:cNvPr>
              <p:cNvSpPr txBox="1"/>
              <p:nvPr/>
            </p:nvSpPr>
            <p:spPr>
              <a:xfrm>
                <a:off x="6898532" y="3251225"/>
                <a:ext cx="661099" cy="72861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A3FB488E-DCF1-A781-AB72-D2FD016AE2E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98532" y="3251225"/>
                <a:ext cx="661099" cy="728612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" name="yt_shape_14233"/>
          <p:cNvSpPr txBox="1"/>
          <p:nvPr/>
        </p:nvSpPr>
        <p:spPr>
          <a:xfrm>
            <a:off x="540119" y="900000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三种款式的帽子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两种款式的围巾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0_e7898"/>
              </a:rPr>
              <a:t>小赵任意选一顶帽子和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一条围巾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用恰当的方法列举出所有可能选中的结果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列表如下：</a:t>
            </a:r>
          </a:p>
        </p:txBody>
      </p:sp>
      <p:graphicFrame>
        <p:nvGraphicFramePr>
          <p:cNvPr id="14236" name="yt_table_14236" title="H_21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03383058"/>
              </p:ext>
            </p:extLst>
          </p:nvPr>
        </p:nvGraphicFramePr>
        <p:xfrm>
          <a:off x="540000" y="2970405"/>
          <a:ext cx="11111999" cy="2743200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41648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47564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47151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1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　　</a:t>
                      </a: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  <a:t>围巾</a:t>
                      </a:r>
                    </a:p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  <a:t>帽子</a:t>
                      </a:r>
                      <a:r>
                        <a:rPr lang="zh-CN" altLang="zh-CN" sz="2400" b="0" i="1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　　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1500" b="0" i="1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E</a:t>
                      </a:r>
                      <a:r>
                        <a:rPr lang="en-US" altLang="zh-CN" sz="1500" b="0" i="1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1500" b="0" i="1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F</a:t>
                      </a:r>
                      <a:r>
                        <a:rPr lang="en-US" altLang="zh-CN" sz="1500" b="0" i="1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1500" b="0" i="1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1500" b="0" i="1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  <a:t>，</a:t>
                      </a:r>
                      <a:r>
                        <a:rPr lang="en-US" altLang="zh-CN" sz="1500" b="0" i="1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E</a:t>
                      </a:r>
                      <a:r>
                        <a:rPr lang="en-US" altLang="zh-CN" sz="1500" b="0" i="1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1500" b="0" i="1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  <a:t>，</a:t>
                      </a:r>
                      <a:r>
                        <a:rPr lang="en-US" altLang="zh-CN" sz="1500" b="0" i="1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F</a:t>
                      </a:r>
                      <a:r>
                        <a:rPr lang="en-US" altLang="zh-CN" sz="1500" b="0" i="1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1500" b="0" i="1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1500" b="0" i="1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  <a:t>，</a:t>
                      </a:r>
                      <a:r>
                        <a:rPr lang="en-US" altLang="zh-CN" sz="1500" b="0" i="1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E</a:t>
                      </a:r>
                      <a:r>
                        <a:rPr lang="en-US" altLang="zh-CN" sz="1500" b="0" i="1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1500" b="0" i="1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  <a:t>，</a:t>
                      </a:r>
                      <a:r>
                        <a:rPr lang="en-US" altLang="zh-CN" sz="1500" b="0" i="1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F</a:t>
                      </a:r>
                      <a:r>
                        <a:rPr lang="en-US" altLang="zh-CN" sz="1500" b="0" i="1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1500" b="0" i="1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</a:t>
                      </a:r>
                      <a:r>
                        <a:rPr lang="en-US" altLang="zh-CN" sz="1500" b="0" i="1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1500" b="0" i="1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</a:t>
                      </a:r>
                      <a:r>
                        <a:rPr lang="en-US" altLang="zh-CN" sz="1500" b="0" i="1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  <a:t>，</a:t>
                      </a:r>
                      <a:r>
                        <a:rPr lang="en-US" altLang="zh-CN" sz="1500" b="0" i="1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E</a:t>
                      </a:r>
                      <a:r>
                        <a:rPr lang="en-US" altLang="zh-CN" sz="1500" b="0" i="1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1500" b="0" i="1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</a:t>
                      </a:r>
                      <a:r>
                        <a:rPr lang="en-US" altLang="zh-CN" sz="1500" b="0" i="1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  <a:t>，</a:t>
                      </a:r>
                      <a:r>
                        <a:rPr lang="en-US" altLang="zh-CN" sz="1500" b="0" i="1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F</a:t>
                      </a:r>
                      <a:r>
                        <a:rPr lang="en-US" altLang="zh-CN" sz="1500" b="0" i="1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A9245E36-F61C-1278-DA35-2C3A7ACE97ED}"/>
              </a:ext>
            </a:extLst>
          </p:cNvPr>
          <p:cNvSpPr txBox="1"/>
          <p:nvPr/>
        </p:nvSpPr>
        <p:spPr>
          <a:xfrm>
            <a:off x="450108" y="2279658"/>
            <a:ext cx="3075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列表如下：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239" name="yt_shape_14239"/>
              <p:cNvSpPr txBox="1"/>
              <p:nvPr/>
            </p:nvSpPr>
            <p:spPr>
              <a:xfrm>
                <a:off x="540119" y="900000"/>
                <a:ext cx="11492915" cy="2082173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求小赵恰好选中她所喜欢的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款帽子和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F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款围巾的概率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由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得共有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个等可能的结果，小赵恰好选中她所喜欢的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款帽子和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sym typeface="_⨹_1_73d12"/>
                  </a:rPr>
                  <a:t> 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/>
                </a:r>
                <a:b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款围巾的结果有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个，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小赵恰好选中她所喜欢的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款帽子和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款围巾的概率为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239" name="yt_shape_14239" descr="{&quot;rangeId&quot;:22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2082173"/>
              </a:xfrm>
              <a:prstGeom prst="rect">
                <a:avLst/>
              </a:prstGeom>
              <a:blipFill>
                <a:blip r:embed="rId2"/>
                <a:stretch>
                  <a:fillRect l="-1645" t="-2639" b="-410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1E618347-4509-6A9E-FDFC-0155E66FDA64}"/>
              </a:ext>
            </a:extLst>
          </p:cNvPr>
          <p:cNvSpPr txBox="1"/>
          <p:nvPr/>
        </p:nvSpPr>
        <p:spPr>
          <a:xfrm>
            <a:off x="450108" y="1328682"/>
            <a:ext cx="1130522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由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得共有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个等可能的结果，小赵恰好选中她所喜欢的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款帽子和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  <a:sym typeface="_⨹_1_73d12"/>
              </a:rPr>
              <a:t> 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/>
            </a:r>
            <a:b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E1BB3D7-23DC-DDFC-89BC-B1B11FFE84AC}"/>
              </a:ext>
            </a:extLst>
          </p:cNvPr>
          <p:cNvSpPr txBox="1"/>
          <p:nvPr/>
        </p:nvSpPr>
        <p:spPr>
          <a:xfrm>
            <a:off x="450108" y="1804170"/>
            <a:ext cx="3075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款围巾的结果有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个，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9C9AD832-ABAE-1C4A-8552-3A0F94BA96ED}"/>
                  </a:ext>
                </a:extLst>
              </p:cNvPr>
              <p:cNvSpPr txBox="1"/>
              <p:nvPr/>
            </p:nvSpPr>
            <p:spPr>
              <a:xfrm>
                <a:off x="450108" y="2279658"/>
                <a:ext cx="8052498" cy="72918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小赵恰好选中她所喜欢的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款帽子和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F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款围巾的概率为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22, 'mathAnswerShape': 1}">
                <a:extLst>
                  <a:ext uri="{FF2B5EF4-FFF2-40B4-BE49-F238E27FC236}">
                    <a16:creationId xmlns:a16="http://schemas.microsoft.com/office/drawing/2014/main" id="{9C9AD832-ABAE-1C4A-8552-3A0F94BA96E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279658"/>
                <a:ext cx="8052498" cy="729184"/>
              </a:xfrm>
              <a:prstGeom prst="rect">
                <a:avLst/>
              </a:prstGeom>
              <a:blipFill>
                <a:blip r:embed="rId3"/>
                <a:stretch>
                  <a:fillRect l="-1211" r="-1211" b="-75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41" name="yt_shape_14241"/>
          <p:cNvSpPr txBox="1"/>
          <p:nvPr/>
        </p:nvSpPr>
        <p:spPr>
          <a:xfrm>
            <a:off x="540000" y="900000"/>
            <a:ext cx="4616648" cy="41203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</a:rPr>
              <a:t>【易错易混】</a:t>
            </a:r>
            <a:r>
              <a:rPr lang="zh-CN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</a:rPr>
              <a:t>列举可能结果错误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E6194F59-9495-98E8-B3EF-CD16339BD9ED}"/>
              </a:ext>
            </a:extLst>
          </p:cNvPr>
          <p:cNvSpPr txBox="1"/>
          <p:nvPr/>
        </p:nvSpPr>
        <p:spPr>
          <a:xfrm>
            <a:off x="449989" y="853194"/>
            <a:ext cx="4752086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+mn-cs"/>
              </a:rPr>
              <a:t>【易错易混】</a:t>
            </a:r>
            <a:r>
              <a:rPr kumimoji="0" lang="zh-CN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+mn-cs"/>
              </a:rPr>
              <a:t>列举可能结果错误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yt_shape_14242"/>
          <p:cNvSpPr txBox="1"/>
          <p:nvPr/>
        </p:nvSpPr>
        <p:spPr>
          <a:xfrm>
            <a:off x="540000" y="141708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泰州市中考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一张圆桌共有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个座位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甲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人随机坐到这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bb808"/>
              </a:rPr>
              <a:t>个座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位上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则甲和乙相邻的概率为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5" name="yt_table_14244_skip" title="H_50.07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557341916"/>
                  </p:ext>
                </p:extLst>
              </p:nvPr>
            </p:nvGraphicFramePr>
            <p:xfrm>
              <a:off x="539928" y="2376515"/>
              <a:ext cx="7100254" cy="674878"/>
            </p:xfrm>
            <a:graphic>
              <a:graphicData uri="http://schemas.openxmlformats.org/drawingml/2006/table">
                <a:tbl>
                  <a:tblPr/>
                  <a:tblGrid>
                    <a:gridCol w="2008505">
                      <a:extLst>
                        <a:ext uri="{9D8B030D-6E8A-4147-A177-3AD203B41FA5}">
                          <a16:colId xmlns:a16="http://schemas.microsoft.com/office/drawing/2014/main" val="10577"/>
                        </a:ext>
                      </a:extLst>
                    </a:gridCol>
                    <a:gridCol w="1991043">
                      <a:extLst>
                        <a:ext uri="{9D8B030D-6E8A-4147-A177-3AD203B41FA5}">
                          <a16:colId xmlns:a16="http://schemas.microsoft.com/office/drawing/2014/main" val="10578"/>
                        </a:ext>
                      </a:extLst>
                    </a:gridCol>
                    <a:gridCol w="1991043">
                      <a:extLst>
                        <a:ext uri="{9D8B030D-6E8A-4147-A177-3AD203B41FA5}">
                          <a16:colId xmlns:a16="http://schemas.microsoft.com/office/drawing/2014/main" val="10579"/>
                        </a:ext>
                      </a:extLst>
                    </a:gridCol>
                    <a:gridCol w="1109663">
                      <a:extLst>
                        <a:ext uri="{9D8B030D-6E8A-4147-A177-3AD203B41FA5}">
                          <a16:colId xmlns:a16="http://schemas.microsoft.com/office/drawing/2014/main" val="10580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 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96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5" name="yt_table_14244_skip" title="H_50.07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557341916"/>
                  </p:ext>
                </p:extLst>
              </p:nvPr>
            </p:nvGraphicFramePr>
            <p:xfrm>
              <a:off x="539928" y="2376515"/>
              <a:ext cx="7100254" cy="674878"/>
            </p:xfrm>
            <a:graphic>
              <a:graphicData uri="http://schemas.openxmlformats.org/drawingml/2006/table">
                <a:tbl>
                  <a:tblPr/>
                  <a:tblGrid>
                    <a:gridCol w="2008505">
                      <a:extLst>
                        <a:ext uri="{9D8B030D-6E8A-4147-A177-3AD203B41FA5}">
                          <a16:colId xmlns:a16="http://schemas.microsoft.com/office/drawing/2014/main" val="10577"/>
                        </a:ext>
                      </a:extLst>
                    </a:gridCol>
                    <a:gridCol w="1991043">
                      <a:extLst>
                        <a:ext uri="{9D8B030D-6E8A-4147-A177-3AD203B41FA5}">
                          <a16:colId xmlns:a16="http://schemas.microsoft.com/office/drawing/2014/main" val="10578"/>
                        </a:ext>
                      </a:extLst>
                    </a:gridCol>
                    <a:gridCol w="1991043">
                      <a:extLst>
                        <a:ext uri="{9D8B030D-6E8A-4147-A177-3AD203B41FA5}">
                          <a16:colId xmlns:a16="http://schemas.microsoft.com/office/drawing/2014/main" val="10579"/>
                        </a:ext>
                      </a:extLst>
                    </a:gridCol>
                    <a:gridCol w="1109663">
                      <a:extLst>
                        <a:ext uri="{9D8B030D-6E8A-4147-A177-3AD203B41FA5}">
                          <a16:colId xmlns:a16="http://schemas.microsoft.com/office/drawing/2014/main" val="10580"/>
                        </a:ext>
                      </a:extLst>
                    </a:gridCol>
                  </a:tblGrid>
                  <a:tr h="674878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r="-253333" b="-982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00917" r="-155657" b="-982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200917" r="-55657" b="-982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 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96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6" name="yt_image_14243_skip" title="H_92.88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290419" y="2376515"/>
            <a:ext cx="1359244" cy="1179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yt_shape_14245"/>
          <p:cNvSpPr txBox="1"/>
          <p:nvPr/>
        </p:nvSpPr>
        <p:spPr>
          <a:xfrm>
            <a:off x="540001" y="3606879"/>
            <a:ext cx="11492915" cy="1121333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【变式】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大刚三位同学随机地站成一排合影留念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8_c0469,isEnd"/>
              </a:rPr>
              <a:t>小亮恰好站在中间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的概率是</a:t>
            </a:r>
            <a:r>
              <a:rPr sz="3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</a:t>
            </a:r>
            <a:r>
              <a:rPr sz="1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C6ECCC66-A185-B66B-E099-A2F4AF8E0073}"/>
              </a:ext>
            </a:extLst>
          </p:cNvPr>
          <p:cNvSpPr txBox="1"/>
          <p:nvPr/>
        </p:nvSpPr>
        <p:spPr>
          <a:xfrm>
            <a:off x="5021989" y="1845762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F9CD124A-B663-4D2E-11A5-B2A8612AB085}"/>
                  </a:ext>
                </a:extLst>
              </p:cNvPr>
              <p:cNvSpPr txBox="1"/>
              <p:nvPr/>
            </p:nvSpPr>
            <p:spPr>
              <a:xfrm>
                <a:off x="1991425" y="3874072"/>
                <a:ext cx="661099" cy="72861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F9CD124A-B663-4D2E-11A5-B2A8612AB08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91425" y="3874072"/>
                <a:ext cx="661099" cy="728612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allAtOnce"/>
      <p:bldP spid="9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48" name="yt_shape_14248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4247" name="yt_image_14247" title="H_41.85">
            <a:extLst>
              <a:ext uri="">
                <a16:creationId xmlns:mc="http://schemas.openxmlformats.org/markup-compatibility/2006" xmlns:p14="http://schemas.microsoft.com/office/powerpoint/2010/main" xmlns:m="http://schemas.openxmlformats.org/officeDocument/2006/math"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250" name="yt_shape_14250"/>
          <p:cNvSpPr txBox="1"/>
          <p:nvPr/>
        </p:nvSpPr>
        <p:spPr>
          <a:xfrm>
            <a:off x="540120" y="148216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原创题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现有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盒同一品牌的牛奶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其中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盒已过期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随机抽取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1db8b"/>
              </a:rPr>
              <a:t>至少有一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盒过期的概率是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4251" name="yt_table_14251" title="H_50.6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204619570"/>
                  </p:ext>
                </p:extLst>
              </p:nvPr>
            </p:nvGraphicFramePr>
            <p:xfrm>
              <a:off x="540047" y="2441600"/>
              <a:ext cx="7066916" cy="682181"/>
            </p:xfrm>
            <a:graphic>
              <a:graphicData uri="http://schemas.openxmlformats.org/drawingml/2006/table">
                <a:tbl>
                  <a:tblPr/>
                  <a:tblGrid>
                    <a:gridCol w="2008505">
                      <a:extLst>
                        <a:ext uri="{9D8B030D-6E8A-4147-A177-3AD203B41FA5}">
                          <a16:colId xmlns:a16="http://schemas.microsoft.com/office/drawing/2014/main" val="10581"/>
                        </a:ext>
                      </a:extLst>
                    </a:gridCol>
                    <a:gridCol w="1991043">
                      <a:extLst>
                        <a:ext uri="{9D8B030D-6E8A-4147-A177-3AD203B41FA5}">
                          <a16:colId xmlns:a16="http://schemas.microsoft.com/office/drawing/2014/main" val="10582"/>
                        </a:ext>
                      </a:extLst>
                    </a:gridCol>
                    <a:gridCol w="1991043">
                      <a:extLst>
                        <a:ext uri="{9D8B030D-6E8A-4147-A177-3AD203B41FA5}">
                          <a16:colId xmlns:a16="http://schemas.microsoft.com/office/drawing/2014/main" val="10583"/>
                        </a:ext>
                      </a:extLst>
                    </a:gridCol>
                    <a:gridCol w="1076325">
                      <a:extLst>
                        <a:ext uri="{9D8B030D-6E8A-4147-A177-3AD203B41FA5}">
                          <a16:colId xmlns:a16="http://schemas.microsoft.com/office/drawing/2014/main" val="10584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6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97"/>
                      </a:ext>
                    </a:extLst>
                  </a:tr>
                </a:tbl>
              </a:graphicData>
            </a:graphic>
          </p:graphicFrame>
        </mc:Choice>
        <mc:Fallback xmlns:p14="http://schemas.microsoft.com/office/powerpoint/2010/main" xmlns:m="http://schemas.openxmlformats.org/officeDocument/2006/math" xmlns:a16="http://schemas.microsoft.com/office/drawing/2014/main" xmlns="">
          <p:graphicFrame>
            <p:nvGraphicFramePr>
              <p:cNvPr id="14251" name="yt_table_14251" descr="{&quot;rangeId&quot;:13,&quot;type&quot;:&quot;Option&quot;}" title="H_50.6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204619570"/>
                  </p:ext>
                </p:extLst>
              </p:nvPr>
            </p:nvGraphicFramePr>
            <p:xfrm>
              <a:off x="540047" y="2441600"/>
              <a:ext cx="7066916" cy="642874"/>
            </p:xfrm>
            <a:graphic>
              <a:graphicData uri="http://schemas.openxmlformats.org/drawingml/2006/table">
                <a:tbl>
                  <a:tblPr/>
                  <a:tblGrid>
                    <a:gridCol w="2008505">
                      <a:extLst>
                        <a:ext uri="{9D8B030D-6E8A-4147-A177-3AD203B41FA5}">
                          <a16:colId xmlns:a16="http://schemas.microsoft.com/office/drawing/2014/main" val="10581"/>
                        </a:ext>
                      </a:extLst>
                    </a:gridCol>
                    <a:gridCol w="1991043">
                      <a:extLst>
                        <a:ext uri="{9D8B030D-6E8A-4147-A177-3AD203B41FA5}">
                          <a16:colId xmlns:a16="http://schemas.microsoft.com/office/drawing/2014/main" val="10582"/>
                        </a:ext>
                      </a:extLst>
                    </a:gridCol>
                    <a:gridCol w="1991043">
                      <a:extLst>
                        <a:ext uri="{9D8B030D-6E8A-4147-A177-3AD203B41FA5}">
                          <a16:colId xmlns:a16="http://schemas.microsoft.com/office/drawing/2014/main" val="10583"/>
                        </a:ext>
                      </a:extLst>
                    </a:gridCol>
                    <a:gridCol w="1076325">
                      <a:extLst>
                        <a:ext uri="{9D8B030D-6E8A-4147-A177-3AD203B41FA5}">
                          <a16:colId xmlns:a16="http://schemas.microsoft.com/office/drawing/2014/main" val="10584"/>
                        </a:ext>
                      </a:extLst>
                    </a:gridCol>
                  </a:tblGrid>
                  <a:tr h="64287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r="-251515" b="-1603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00917" r="-153823" b="-1603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201534" r="-54294" b="-1603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555367" b="-1603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497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4252" name="yt_shape_14252"/>
          <p:cNvSpPr txBox="1"/>
          <p:nvPr/>
        </p:nvSpPr>
        <p:spPr>
          <a:xfrm>
            <a:off x="540119" y="3135120"/>
            <a:ext cx="11492915" cy="255095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11.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镇江市中考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从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2021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2022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2023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2024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2025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这五个数中任意抽取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个数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2e45e,isEnd"/>
              </a:rPr>
              <a:t>抽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到中位数是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2022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个数的概率等于</a:t>
            </a:r>
            <a:r>
              <a:rPr sz="3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9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  <a:endParaRPr lang="en-US" altLang="zh-CN" sz="2400" b="0" i="0" u="none" dirty="0">
              <a:solidFill>
                <a:srgbClr val="000000"/>
              </a:solidFill>
              <a:effectLst/>
              <a:latin typeface="Times New Roman" pitchFamily="24"/>
              <a:ea typeface="Times New Roman" pitchFamily="24"/>
              <a:sym typeface=",isEnd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FFAEC013-E2DD-9EA5-E9A8-2F9071ED70EC}"/>
              </a:ext>
            </a:extLst>
          </p:cNvPr>
          <p:cNvSpPr txBox="1"/>
          <p:nvPr/>
        </p:nvSpPr>
        <p:spPr>
          <a:xfrm>
            <a:off x="3193309" y="1910847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31B54B90-FE5E-1EF2-EEA1-450F06F9BB89}"/>
                  </a:ext>
                </a:extLst>
              </p:cNvPr>
              <p:cNvSpPr txBox="1"/>
              <p:nvPr/>
            </p:nvSpPr>
            <p:spPr>
              <a:xfrm>
                <a:off x="5496890" y="3402946"/>
                <a:ext cx="789686" cy="76906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31B54B90-FE5E-1EF2-EEA1-450F06F9BB8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96890" y="3402946"/>
                <a:ext cx="789686" cy="769062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255" name="yt_image_14255" title="H_109.26">
            <a:extLst>
              <a:ext uri="">
                <a16:creationId xmlns:a16="http://schemas.microsoft.com/office/drawing/2014/main" xmlns:p14="http://schemas.microsoft.com/office/powerpoint/2010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19736" y="2380040"/>
            <a:ext cx="4686220" cy="13876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257" name="yt_shape_14257"/>
          <p:cNvSpPr txBox="1"/>
          <p:nvPr/>
        </p:nvSpPr>
        <p:spPr>
          <a:xfrm>
            <a:off x="540120" y="3850252"/>
            <a:ext cx="11492915" cy="1121333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张卡片背面朝上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洗匀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从中随机抽取一张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1_e189c,isEnd"/>
              </a:rPr>
              <a:t>则抽取的卡片的正面图案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恰好是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麋鹿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的概率为</a:t>
            </a:r>
            <a:r>
              <a:rPr sz="3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</a:t>
            </a:r>
            <a:r>
              <a:rPr sz="1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AF42DD84-9DBA-549F-0124-00EE15DDFB6C}"/>
                  </a:ext>
                </a:extLst>
              </p:cNvPr>
              <p:cNvSpPr txBox="1"/>
              <p:nvPr/>
            </p:nvSpPr>
            <p:spPr>
              <a:xfrm>
                <a:off x="4151784" y="4077072"/>
                <a:ext cx="661099" cy="72861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AF42DD84-9DBA-549F-0124-00EE15DDFB6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51784" y="4077072"/>
                <a:ext cx="661099" cy="728612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矩形 3"/>
          <p:cNvSpPr/>
          <p:nvPr/>
        </p:nvSpPr>
        <p:spPr>
          <a:xfrm>
            <a:off x="479376" y="764704"/>
            <a:ext cx="11449272" cy="15327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hangingPunct="0">
              <a:lnSpc>
                <a:spcPct val="129999"/>
              </a:lnSpc>
            </a:pP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12. 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（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楷体" pitchFamily="24"/>
              </a:rPr>
              <a:t>创新题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）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守护好一江碧水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，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打造长江最美岸线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，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江豚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、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麋鹿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、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  <a:sym typeface="_⨹_6_5a8b9,isEnd"/>
              </a:rPr>
              <a:t>天鹅已成为岳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/>
            </a:r>
            <a:b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</a:b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阳</a:t>
            </a:r>
            <a:r>
              <a:rPr lang="en-US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吉祥三宝</a:t>
            </a:r>
            <a:r>
              <a:rPr lang="en-US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的新名片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某校生物兴趣小组设计了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张环保宣传卡片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，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  <a:sym typeface="_⨹_5_29868,isEnd"/>
              </a:rPr>
              <a:t>正面图案如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/>
            </a:r>
            <a:b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</a:b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图所示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，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它们除图案外其他完全相同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  <a:sym typeface=",isEnd"/>
              </a:rPr>
              <a:t>.</a:t>
            </a:r>
            <a:endParaRPr lang="en-US" altLang="zh-CN" sz="2400" dirty="0">
              <a:solidFill>
                <a:srgbClr val="000000"/>
              </a:solidFill>
              <a:latin typeface="Times New Roman" pitchFamily="24"/>
              <a:ea typeface="Times New Roman" pitchFamily="24"/>
              <a:sym typeface=",isEnd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59" name="yt_shape_14259"/>
          <p:cNvSpPr txBox="1"/>
          <p:nvPr/>
        </p:nvSpPr>
        <p:spPr>
          <a:xfrm>
            <a:off x="540119" y="900000"/>
            <a:ext cx="11492915" cy="2332562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张卡片背面朝上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洗匀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从中随机抽取一张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不放回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7_9e609"/>
              </a:rPr>
              <a:t>再从剩余的两张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卡片中随机抽取一张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请用列表法求抽取的卡片的正面图案恰好是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江豚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76f57"/>
              </a:rPr>
              <a:t>天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鹅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的概率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解：将江豚、麋鹿、天鹅三张卡片分别记作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、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、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列表如下：</a:t>
            </a:r>
          </a:p>
        </p:txBody>
      </p:sp>
      <p:graphicFrame>
        <p:nvGraphicFramePr>
          <p:cNvPr id="14262" name="yt_table_14262" title="H_178.5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28998025"/>
              </p:ext>
            </p:extLst>
          </p:nvPr>
        </p:nvGraphicFramePr>
        <p:xfrm>
          <a:off x="589721" y="3256809"/>
          <a:ext cx="11111999" cy="1871996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277748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7781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77817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77817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endParaRPr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FF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①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②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③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①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endParaRPr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FF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②</a:t>
                      </a:r>
                      <a:r>
                        <a:rPr lang="zh-CN" altLang="zh-CN" sz="2400" b="0" i="0" u="none" dirty="0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  <a:t>，</a:t>
                      </a:r>
                      <a:r>
                        <a:rPr lang="en-US" altLang="zh-CN" sz="2400" b="0" i="0" u="none" dirty="0">
                          <a:solidFill>
                            <a:srgbClr val="FF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①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③</a:t>
                      </a: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①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②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①</a:t>
                      </a: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②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endParaRPr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FF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③</a:t>
                      </a:r>
                      <a:r>
                        <a:rPr lang="zh-CN" altLang="zh-CN" sz="2400" b="0" i="0" u="none" dirty="0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  <a:t>，</a:t>
                      </a:r>
                      <a:r>
                        <a:rPr lang="en-US" altLang="zh-CN" sz="2400" b="0" i="0" u="none" dirty="0">
                          <a:solidFill>
                            <a:srgbClr val="FF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②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③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①</a:t>
                      </a: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③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②</a:t>
                      </a: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③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endParaRPr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2D99504E-24EC-7798-A21D-F92F446D0DE4}"/>
              </a:ext>
            </a:extLst>
          </p:cNvPr>
          <p:cNvSpPr txBox="1"/>
          <p:nvPr/>
        </p:nvSpPr>
        <p:spPr>
          <a:xfrm>
            <a:off x="450108" y="2279658"/>
            <a:ext cx="7571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解：将江豚、麋鹿、天鹅三张卡片分别记作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①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、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②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、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A5B7925-E94B-3414-DD46-861D975E3100}"/>
              </a:ext>
            </a:extLst>
          </p:cNvPr>
          <p:cNvSpPr txBox="1"/>
          <p:nvPr/>
        </p:nvSpPr>
        <p:spPr>
          <a:xfrm>
            <a:off x="450108" y="2755146"/>
            <a:ext cx="1704086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列表如下：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6" name="yt_image_14255" title="H_109.26">
            <a:extLst>
              <a:ext uri="">
                <a16:creationId xmlns:a16="http://schemas.microsoft.com/office/drawing/2014/main" xmlns:p14="http://schemas.microsoft.com/office/powerpoint/2010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335126" y="2212589"/>
            <a:ext cx="3384376" cy="10021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7" name="yt_shape_14264"/>
              <p:cNvSpPr txBox="1"/>
              <p:nvPr/>
            </p:nvSpPr>
            <p:spPr>
              <a:xfrm>
                <a:off x="540119" y="5191028"/>
                <a:ext cx="11492915" cy="1603003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由表知，共有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种等可能的结果，其中抽取的卡片的正面图案恰好是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江豚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”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sym typeface="_⨹_1_6850b"/>
                  </a:rPr>
                  <a:t>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</a:b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天鹅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”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种结果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抽取的卡片的正面图案恰好是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江豚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”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天鹅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”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7" name="yt_shape_1426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5191028"/>
                <a:ext cx="11492915" cy="1603003"/>
              </a:xfrm>
              <a:prstGeom prst="rect">
                <a:avLst/>
              </a:prstGeom>
              <a:blipFill>
                <a:blip r:embed="rId4"/>
                <a:stretch>
                  <a:fillRect l="-1645" t="-3422" b="-532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文本框 7">
            <a:extLst>
              <a:ext uri="{FF2B5EF4-FFF2-40B4-BE49-F238E27FC236}">
                <a16:creationId xmlns:a16="http://schemas.microsoft.com/office/drawing/2014/main" id="{EE44455B-DE07-AB56-0FD1-CDEB644E2574}"/>
              </a:ext>
            </a:extLst>
          </p:cNvPr>
          <p:cNvSpPr txBox="1"/>
          <p:nvPr/>
        </p:nvSpPr>
        <p:spPr>
          <a:xfrm>
            <a:off x="450108" y="5144222"/>
            <a:ext cx="1077182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由表知，共有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种等可能的结果，其中抽取的卡片的正面图案恰好是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“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江豚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  <a:sym typeface="_⨹_1_6850b"/>
              </a:rPr>
              <a:t>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/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77ACAED7-45BA-3303-D226-DAB4C82150C1}"/>
              </a:ext>
            </a:extLst>
          </p:cNvPr>
          <p:cNvSpPr txBox="1"/>
          <p:nvPr/>
        </p:nvSpPr>
        <p:spPr>
          <a:xfrm>
            <a:off x="450108" y="5619710"/>
            <a:ext cx="3151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“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天鹅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种结果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D646327F-272B-A908-E4A8-7EF168B687F1}"/>
                  </a:ext>
                </a:extLst>
              </p:cNvPr>
              <p:cNvSpPr txBox="1"/>
              <p:nvPr/>
            </p:nvSpPr>
            <p:spPr>
              <a:xfrm>
                <a:off x="450108" y="6095198"/>
                <a:ext cx="9214548" cy="73013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P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抽取的卡片的正面图案恰好是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“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江豚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”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“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天鹅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”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D646327F-272B-A908-E4A8-7EF168B687F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6095198"/>
                <a:ext cx="9214548" cy="730136"/>
              </a:xfrm>
              <a:prstGeom prst="rect">
                <a:avLst/>
              </a:prstGeom>
              <a:blipFill>
                <a:blip r:embed="rId5"/>
                <a:stretch>
                  <a:fillRect l="-1059" r="-1059" b="-5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42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8" grpId="0" build="allAtOnce"/>
      <p:bldP spid="9" grpId="0" build="allAtOnce"/>
      <p:bldP spid="10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1322</Words>
  <Application>Microsoft Office PowerPoint</Application>
  <PresentationFormat>宽屏</PresentationFormat>
  <Paragraphs>156</Paragraphs>
  <Slides>13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40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13</vt:i4>
      </vt:variant>
    </vt:vector>
  </HeadingPairs>
  <TitlesOfParts>
    <vt:vector size="55" baseType="lpstr">
      <vt:lpstr>,isEnd</vt:lpstr>
      <vt:lpstr>_⨹_1_0c1e1</vt:lpstr>
      <vt:lpstr>_⨹_1_254c8</vt:lpstr>
      <vt:lpstr>_⨹_1_2e45e,isEnd</vt:lpstr>
      <vt:lpstr>_⨹_1_350f8,isEnd</vt:lpstr>
      <vt:lpstr>_⨹_1_3e35e</vt:lpstr>
      <vt:lpstr>_⨹_1_487ee</vt:lpstr>
      <vt:lpstr>_⨹_1_6850b</vt:lpstr>
      <vt:lpstr>_⨹_1_73d12</vt:lpstr>
      <vt:lpstr>_⨹_1_758ae</vt:lpstr>
      <vt:lpstr>_⨹_1_76f57</vt:lpstr>
      <vt:lpstr>_⨹_1_7bcf5,isEnd</vt:lpstr>
      <vt:lpstr>_⨹_1_a69d7,isEnd</vt:lpstr>
      <vt:lpstr>_⨹_1_cf4c4</vt:lpstr>
      <vt:lpstr>_⨹_10_e7898</vt:lpstr>
      <vt:lpstr>_⨹_11_e189c,isEnd</vt:lpstr>
      <vt:lpstr>_⨹_13_17e03</vt:lpstr>
      <vt:lpstr>_⨹_2_bb808</vt:lpstr>
      <vt:lpstr>_⨹_2_f1555</vt:lpstr>
      <vt:lpstr>_⨹_3_df71e</vt:lpstr>
      <vt:lpstr>_⨹_4_1db8b</vt:lpstr>
      <vt:lpstr>_⨹_4_db129,isEnd</vt:lpstr>
      <vt:lpstr>_⨹_4_fcdb8,isEnd</vt:lpstr>
      <vt:lpstr>_⨹_5_29868,isEnd</vt:lpstr>
      <vt:lpstr>_⨹_6_5a8b9,isEnd</vt:lpstr>
      <vt:lpstr>_⨹_6_8f486</vt:lpstr>
      <vt:lpstr>_⨹_7_9e609</vt:lpstr>
      <vt:lpstr>_⨹_8_c0469,isEnd</vt:lpstr>
      <vt:lpstr>_⨹_9_33ecd</vt:lpstr>
      <vt:lpstr>Finished</vt:lpstr>
      <vt:lpstr>等线</vt:lpstr>
      <vt:lpstr>等线 Light</vt:lpstr>
      <vt:lpstr>黑体</vt:lpstr>
      <vt:lpstr>华文行楷</vt:lpstr>
      <vt:lpstr>楷体</vt:lpstr>
      <vt:lpstr>宋体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11</cp:revision>
  <dcterms:created xsi:type="dcterms:W3CDTF">2024-04-26T08:51:16Z</dcterms:created>
  <dcterms:modified xsi:type="dcterms:W3CDTF">2024-04-28T08:35:44Z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