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09" r:id="rId6"/>
    <p:sldId id="312" r:id="rId7"/>
    <p:sldId id="316" r:id="rId8"/>
    <p:sldId id="318" r:id="rId9"/>
    <p:sldId id="320" r:id="rId10"/>
    <p:sldId id="321" r:id="rId11"/>
    <p:sldId id="322" r:id="rId12"/>
    <p:sldId id="323" r:id="rId13"/>
    <p:sldId id="324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8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4" name="yt_shape_1362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23" name="yt_image_13623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6" name="yt_shape_13626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与弧长有关的计算</a:t>
            </a:r>
          </a:p>
        </p:txBody>
      </p:sp>
      <p:sp>
        <p:nvSpPr>
          <p:cNvPr id="13627" name="yt_shape_13627"/>
          <p:cNvSpPr txBox="1"/>
          <p:nvPr/>
        </p:nvSpPr>
        <p:spPr>
          <a:xfrm>
            <a:off x="540000" y="1971599"/>
            <a:ext cx="100412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已知一个扇形的半径为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则此扇形的弧长是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28" name="yt_table_136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111915"/>
              </p:ext>
            </p:extLst>
          </p:nvPr>
        </p:nvGraphicFramePr>
        <p:xfrm>
          <a:off x="540047" y="2450902"/>
          <a:ext cx="833056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1416050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</a:tbl>
          </a:graphicData>
        </a:graphic>
      </p:graphicFrame>
      <p:sp>
        <p:nvSpPr>
          <p:cNvPr id="13630" name="yt_shape_13630"/>
          <p:cNvSpPr txBox="1"/>
          <p:nvPr/>
        </p:nvSpPr>
        <p:spPr>
          <a:xfrm>
            <a:off x="540000" y="2977073"/>
            <a:ext cx="90249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的圆心角所对的弧长是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则此弧所在圆的半径是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31" name="yt_table_136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22710"/>
              </p:ext>
            </p:extLst>
          </p:nvPr>
        </p:nvGraphicFramePr>
        <p:xfrm>
          <a:off x="540047" y="3456376"/>
          <a:ext cx="8176579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633" name="yt_shape_13633"/>
              <p:cNvSpPr txBox="1"/>
              <p:nvPr/>
            </p:nvSpPr>
            <p:spPr>
              <a:xfrm>
                <a:off x="540000" y="3982547"/>
                <a:ext cx="9991518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如果一个扇形的弧长是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半径是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那么此扇形的圆心角为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633" name="yt_shape_13633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2547"/>
                <a:ext cx="9991518" cy="640240"/>
              </a:xfrm>
              <a:prstGeom prst="rect">
                <a:avLst/>
              </a:prstGeom>
              <a:blipFill>
                <a:blip r:embed="rId3"/>
                <a:stretch>
                  <a:fillRect l="-1891" r="-85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35" name="yt_table_136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536372"/>
              </p:ext>
            </p:extLst>
          </p:nvPr>
        </p:nvGraphicFramePr>
        <p:xfrm>
          <a:off x="540047" y="4673575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</a:tbl>
          </a:graphicData>
        </a:graphic>
      </p:graphicFrame>
      <p:pic>
        <p:nvPicPr>
          <p:cNvPr id="3" name="yt_shape_1714122006301" title="H_26.259764">
            <a:extLst>
              <a:ext uri="{FF2B5EF4-FFF2-40B4-BE49-F238E27FC236}">
                <a16:creationId xmlns:a16="http://schemas.microsoft.com/office/drawing/2014/main" id="{33A43F66-D076-A283-C48A-A318574974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CB0B1D-E73A-516A-FB37-894BB293A3B0}"/>
              </a:ext>
            </a:extLst>
          </p:cNvPr>
          <p:cNvSpPr txBox="1"/>
          <p:nvPr/>
        </p:nvSpPr>
        <p:spPr>
          <a:xfrm>
            <a:off x="9563826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1EE4B9-2CEF-9CFD-2BFE-119AB5C4D51D}"/>
              </a:ext>
            </a:extLst>
          </p:cNvPr>
          <p:cNvSpPr txBox="1"/>
          <p:nvPr/>
        </p:nvSpPr>
        <p:spPr>
          <a:xfrm>
            <a:off x="8574814" y="29302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DA3252-20AE-B2BD-5C5C-0708FDEE333D}"/>
              </a:ext>
            </a:extLst>
          </p:cNvPr>
          <p:cNvSpPr txBox="1"/>
          <p:nvPr/>
        </p:nvSpPr>
        <p:spPr>
          <a:xfrm>
            <a:off x="9514614" y="3935741"/>
            <a:ext cx="400748" cy="7276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85" name="yt_shape_13685"/>
              <p:cNvSpPr txBox="1"/>
              <p:nvPr/>
            </p:nvSpPr>
            <p:spPr>
              <a:xfrm>
                <a:off x="540119" y="900000"/>
                <a:ext cx="11492915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d8de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85" name="yt_shape_13685" descr="{&quot;rangeId&quot;:2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r="-274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87" name="yt_image_13687" title="H_21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2060848"/>
            <a:ext cx="2167705" cy="167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0" name="yt_shape_13690"/>
          <p:cNvSpPr txBox="1"/>
          <p:nvPr/>
        </p:nvSpPr>
        <p:spPr>
          <a:xfrm>
            <a:off x="540000" y="5019036"/>
            <a:ext cx="1689693" cy="11526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00" b="0" i="0" u="none" spc="-640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  <a:r>
              <a:rPr lang="en-US" altLang="zh-CN" sz="6400" b="0" i="0" u="none" spc="11576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</a:p>
        </p:txBody>
      </p:sp>
      <p:pic>
        <p:nvPicPr>
          <p:cNvPr id="13689" name="yt_image_13689" title="H_100.6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4392" y="3938917"/>
            <a:ext cx="1672950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692"/>
              <p:cNvSpPr txBox="1"/>
              <p:nvPr/>
            </p:nvSpPr>
            <p:spPr>
              <a:xfrm>
                <a:off x="540000" y="2030466"/>
                <a:ext cx="5187317" cy="2761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</m:e>
                        </m:groupCh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π.</a:t>
                </a:r>
              </a:p>
            </p:txBody>
          </p:sp>
        </mc:Choice>
        <mc:Fallback>
          <p:sp>
            <p:nvSpPr>
              <p:cNvPr id="6" name="yt_shape_136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0466"/>
                <a:ext cx="5187317" cy="2761333"/>
              </a:xfrm>
              <a:prstGeom prst="rect">
                <a:avLst/>
              </a:prstGeom>
              <a:blipFill>
                <a:blip r:embed="rId5"/>
                <a:stretch>
                  <a:fillRect l="-3643" t="-1766" r="-2585" b="-2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D3542FB-529A-289C-F9CD-596224D397BA}"/>
              </a:ext>
            </a:extLst>
          </p:cNvPr>
          <p:cNvSpPr txBox="1"/>
          <p:nvPr/>
        </p:nvSpPr>
        <p:spPr>
          <a:xfrm>
            <a:off x="449989" y="1983660"/>
            <a:ext cx="2223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ACF2F3-AEF9-4788-4B2D-215B0B7A8A85}"/>
              </a:ext>
            </a:extLst>
          </p:cNvPr>
          <p:cNvSpPr txBox="1"/>
          <p:nvPr/>
        </p:nvSpPr>
        <p:spPr>
          <a:xfrm>
            <a:off x="449989" y="2459148"/>
            <a:ext cx="411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81ABCE3-7BE1-74F3-7D83-3F380971FEDE}"/>
                  </a:ext>
                </a:extLst>
              </p:cNvPr>
              <p:cNvSpPr txBox="1"/>
              <p:nvPr/>
            </p:nvSpPr>
            <p:spPr>
              <a:xfrm>
                <a:off x="449989" y="2934636"/>
                <a:ext cx="40726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81ABCE3-7BE1-74F3-7D83-3F380971F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34636"/>
                <a:ext cx="4072636" cy="765061"/>
              </a:xfrm>
              <a:prstGeom prst="rect">
                <a:avLst/>
              </a:prstGeom>
              <a:blipFill>
                <a:blip r:embed="rId6"/>
                <a:stretch>
                  <a:fillRect l="-2395" r="-239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DD230676-0692-3B27-3A99-3E5808DA66C4}"/>
              </a:ext>
            </a:extLst>
          </p:cNvPr>
          <p:cNvSpPr txBox="1"/>
          <p:nvPr/>
        </p:nvSpPr>
        <p:spPr>
          <a:xfrm>
            <a:off x="449989" y="3606085"/>
            <a:ext cx="531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189AA5B-C2F5-AA38-645C-78CE5C919E9F}"/>
                  </a:ext>
                </a:extLst>
              </p:cNvPr>
              <p:cNvSpPr txBox="1"/>
              <p:nvPr/>
            </p:nvSpPr>
            <p:spPr>
              <a:xfrm>
                <a:off x="449989" y="4081573"/>
                <a:ext cx="4978082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</m:e>
                        </m:groupCh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189AA5B-C2F5-AA38-645C-78CE5C919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81573"/>
                <a:ext cx="4978082" cy="730327"/>
              </a:xfrm>
              <a:prstGeom prst="rect">
                <a:avLst/>
              </a:prstGeom>
              <a:blipFill>
                <a:blip r:embed="rId7"/>
                <a:stretch>
                  <a:fillRect l="-1961" r="-196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94" name="yt_shape_13694"/>
              <p:cNvSpPr txBox="1"/>
              <p:nvPr/>
            </p:nvSpPr>
            <p:spPr>
              <a:xfrm>
                <a:off x="479376" y="620688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为直径的半圆的三等分点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弧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f8a4"/>
                  </a:rPr>
                  <a:t>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中阴影部分的面积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694" name="yt_shape_136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20688"/>
                <a:ext cx="11492915" cy="1108958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96" name="yt_image_13696" title="H_209.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1641" y="1637520"/>
            <a:ext cx="2099616" cy="137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9" name="yt_shape_13699"/>
          <p:cNvSpPr txBox="1"/>
          <p:nvPr/>
        </p:nvSpPr>
        <p:spPr>
          <a:xfrm>
            <a:off x="479257" y="4792839"/>
            <a:ext cx="1921936" cy="10445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 spc="-580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  <a:r>
              <a:rPr lang="en-US" altLang="zh-CN" sz="5800" b="0" i="0" u="none" spc="13537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</a:p>
        </p:txBody>
      </p:sp>
      <p:pic>
        <p:nvPicPr>
          <p:cNvPr id="13698" name="yt_image_13698" title="H_91.5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1640" y="3213253"/>
            <a:ext cx="1902900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701"/>
              <p:cNvSpPr txBox="1"/>
              <p:nvPr/>
            </p:nvSpPr>
            <p:spPr>
              <a:xfrm>
                <a:off x="479257" y="1771991"/>
                <a:ext cx="6016071" cy="47493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为直径的半圆的三等分点，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弧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扇形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7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57" y="1771991"/>
                <a:ext cx="6016071" cy="4749313"/>
              </a:xfrm>
              <a:prstGeom prst="rect">
                <a:avLst/>
              </a:prstGeom>
              <a:blipFill>
                <a:blip r:embed="rId5"/>
                <a:stretch>
                  <a:fillRect l="-3141" t="-1155" r="-2026" b="-1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DFD3EC7-A495-96FB-9F7B-41576907400D}"/>
              </a:ext>
            </a:extLst>
          </p:cNvPr>
          <p:cNvSpPr txBox="1"/>
          <p:nvPr/>
        </p:nvSpPr>
        <p:spPr>
          <a:xfrm>
            <a:off x="389246" y="1725185"/>
            <a:ext cx="373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4E2F1C-EA7A-E201-1780-1E44230F4A2B}"/>
              </a:ext>
            </a:extLst>
          </p:cNvPr>
          <p:cNvSpPr txBox="1"/>
          <p:nvPr/>
        </p:nvSpPr>
        <p:spPr>
          <a:xfrm>
            <a:off x="389246" y="2200673"/>
            <a:ext cx="613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为直径的半圆的三等分点，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23837E-D65B-B6E0-2C6F-81DFEEBE76EC}"/>
              </a:ext>
            </a:extLst>
          </p:cNvPr>
          <p:cNvSpPr txBox="1"/>
          <p:nvPr/>
        </p:nvSpPr>
        <p:spPr>
          <a:xfrm>
            <a:off x="389246" y="2676161"/>
            <a:ext cx="498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7A917A-FA92-FA04-A11F-B60E056CA62D}"/>
              </a:ext>
            </a:extLst>
          </p:cNvPr>
          <p:cNvSpPr txBox="1"/>
          <p:nvPr/>
        </p:nvSpPr>
        <p:spPr>
          <a:xfrm>
            <a:off x="389246" y="3151649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1834CD7-EABE-C170-A1F9-C03846180221}"/>
              </a:ext>
            </a:extLst>
          </p:cNvPr>
          <p:cNvSpPr txBox="1"/>
          <p:nvPr/>
        </p:nvSpPr>
        <p:spPr>
          <a:xfrm>
            <a:off x="389246" y="3627137"/>
            <a:ext cx="474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D33C616-CBA0-D0E6-FA35-06E11154E754}"/>
              </a:ext>
            </a:extLst>
          </p:cNvPr>
          <p:cNvSpPr txBox="1"/>
          <p:nvPr/>
        </p:nvSpPr>
        <p:spPr>
          <a:xfrm>
            <a:off x="389246" y="4102625"/>
            <a:ext cx="539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AF26CD8-C5D6-392F-EF29-907199490667}"/>
              </a:ext>
            </a:extLst>
          </p:cNvPr>
          <p:cNvSpPr txBox="1"/>
          <p:nvPr/>
        </p:nvSpPr>
        <p:spPr>
          <a:xfrm>
            <a:off x="389246" y="4578113"/>
            <a:ext cx="268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F785BD0-7C04-CC1C-1E25-2CB82884FDC2}"/>
                  </a:ext>
                </a:extLst>
              </p:cNvPr>
              <p:cNvSpPr txBox="1"/>
              <p:nvPr/>
            </p:nvSpPr>
            <p:spPr>
              <a:xfrm>
                <a:off x="389246" y="5053601"/>
                <a:ext cx="6056122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弧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F785BD0-7C04-CC1C-1E25-2CB82884F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246" y="5053601"/>
                <a:ext cx="6056122" cy="769316"/>
              </a:xfrm>
              <a:prstGeom prst="rect">
                <a:avLst/>
              </a:prstGeom>
              <a:blipFill>
                <a:blip r:embed="rId6"/>
                <a:stretch>
                  <a:fillRect l="-1611" r="-161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DB71FC5-4C2D-943E-CD0C-9ED55192EFD5}"/>
                  </a:ext>
                </a:extLst>
              </p:cNvPr>
              <p:cNvSpPr txBox="1"/>
              <p:nvPr/>
            </p:nvSpPr>
            <p:spPr>
              <a:xfrm>
                <a:off x="389246" y="5729305"/>
                <a:ext cx="4314698" cy="792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扇形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DB71FC5-4C2D-943E-CD0C-9ED55192EF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246" y="5729305"/>
                <a:ext cx="4314698" cy="792874"/>
              </a:xfrm>
              <a:prstGeom prst="rect">
                <a:avLst/>
              </a:prstGeom>
              <a:blipFill>
                <a:blip r:embed="rId7"/>
                <a:stretch>
                  <a:fillRect l="-2260" r="-2260" b="-4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4" name="yt_shape_13704"/>
          <p:cNvSpPr txBox="1"/>
          <p:nvPr/>
        </p:nvSpPr>
        <p:spPr>
          <a:xfrm>
            <a:off x="551384" y="740791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03" name="yt_image_13703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740791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06" name="yt_shape_13706"/>
          <p:cNvSpPr txBox="1"/>
          <p:nvPr/>
        </p:nvSpPr>
        <p:spPr>
          <a:xfrm>
            <a:off x="551503" y="132295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的外接圆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f45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21b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707" name="yt_image_13707" title="H_132.5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55856" y="2621719"/>
            <a:ext cx="1429452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709"/>
              <p:cNvSpPr txBox="1"/>
              <p:nvPr/>
            </p:nvSpPr>
            <p:spPr>
              <a:xfrm>
                <a:off x="551384" y="2816652"/>
                <a:ext cx="6375143" cy="40038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求劣弧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经过圆心，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的中位线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劣弧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7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816652"/>
                <a:ext cx="6375143" cy="4003853"/>
              </a:xfrm>
              <a:prstGeom prst="rect">
                <a:avLst/>
              </a:prstGeom>
              <a:blipFill>
                <a:blip r:embed="rId4"/>
                <a:stretch>
                  <a:fillRect l="-2868" t="-1218" r="-2008" b="-1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B52B0F6-C218-8777-DB6A-B65838188294}"/>
              </a:ext>
            </a:extLst>
          </p:cNvPr>
          <p:cNvSpPr txBox="1"/>
          <p:nvPr/>
        </p:nvSpPr>
        <p:spPr>
          <a:xfrm>
            <a:off x="461373" y="3245334"/>
            <a:ext cx="649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经过圆心，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75BA1B9-24A3-D92F-94F1-450F1C6FC721}"/>
              </a:ext>
            </a:extLst>
          </p:cNvPr>
          <p:cNvSpPr txBox="1"/>
          <p:nvPr/>
        </p:nvSpPr>
        <p:spPr>
          <a:xfrm>
            <a:off x="461373" y="3720822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669882-8D79-016B-8CF1-D0425953F026}"/>
              </a:ext>
            </a:extLst>
          </p:cNvPr>
          <p:cNvSpPr txBox="1"/>
          <p:nvPr/>
        </p:nvSpPr>
        <p:spPr>
          <a:xfrm>
            <a:off x="461373" y="4196310"/>
            <a:ext cx="543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7AB66F-AA43-C343-1B93-D9CECA1F270E}"/>
              </a:ext>
            </a:extLst>
          </p:cNvPr>
          <p:cNvSpPr txBox="1"/>
          <p:nvPr/>
        </p:nvSpPr>
        <p:spPr>
          <a:xfrm>
            <a:off x="461373" y="4671798"/>
            <a:ext cx="372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27DB087-BD57-C96F-E717-78C301CD9469}"/>
              </a:ext>
            </a:extLst>
          </p:cNvPr>
          <p:cNvSpPr txBox="1"/>
          <p:nvPr/>
        </p:nvSpPr>
        <p:spPr>
          <a:xfrm>
            <a:off x="461373" y="5147286"/>
            <a:ext cx="5531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的中位线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D240814-91C2-4150-E7AA-83A7226B5E4B}"/>
              </a:ext>
            </a:extLst>
          </p:cNvPr>
          <p:cNvSpPr txBox="1"/>
          <p:nvPr/>
        </p:nvSpPr>
        <p:spPr>
          <a:xfrm>
            <a:off x="461373" y="5622774"/>
            <a:ext cx="463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9471250-5CB3-BBC3-D024-9AAD0228F629}"/>
                  </a:ext>
                </a:extLst>
              </p:cNvPr>
              <p:cNvSpPr txBox="1"/>
              <p:nvPr/>
            </p:nvSpPr>
            <p:spPr>
              <a:xfrm>
                <a:off x="461373" y="6098262"/>
                <a:ext cx="4039298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劣弧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9471250-5CB3-BBC3-D024-9AAD0228F6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6098262"/>
                <a:ext cx="4039298" cy="730327"/>
              </a:xfrm>
              <a:prstGeom prst="rect">
                <a:avLst/>
              </a:prstGeom>
              <a:blipFill>
                <a:blip r:embed="rId5"/>
                <a:stretch>
                  <a:fillRect l="-2417" r="-256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2" name="yt_shape_13712"/>
          <p:cNvSpPr txBox="1"/>
          <p:nvPr/>
        </p:nvSpPr>
        <p:spPr>
          <a:xfrm>
            <a:off x="540000" y="900000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13" name="yt_shape_13713"/>
              <p:cNvSpPr txBox="1"/>
              <p:nvPr/>
            </p:nvSpPr>
            <p:spPr>
              <a:xfrm>
                <a:off x="540000" y="1379303"/>
                <a:ext cx="8526565" cy="33808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扇形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OCP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13" name="yt_shape_13713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8526565" cy="3380862"/>
              </a:xfrm>
              <a:prstGeom prst="rect">
                <a:avLst/>
              </a:prstGeom>
              <a:blipFill>
                <a:blip r:embed="rId2"/>
                <a:stretch>
                  <a:fillRect l="-2217" t="-1441" r="-1216" b="-2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2F344B8-09CC-1CC8-53A6-E170575F8A3C}"/>
              </a:ext>
            </a:extLst>
          </p:cNvPr>
          <p:cNvSpPr txBox="1"/>
          <p:nvPr/>
        </p:nvSpPr>
        <p:spPr>
          <a:xfrm>
            <a:off x="449989" y="1332497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A0EE73-044F-BAE6-7BFC-A1EEDA03344E}"/>
              </a:ext>
            </a:extLst>
          </p:cNvPr>
          <p:cNvSpPr txBox="1"/>
          <p:nvPr/>
        </p:nvSpPr>
        <p:spPr>
          <a:xfrm>
            <a:off x="449989" y="1807985"/>
            <a:ext cx="2045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327E8B-8AE5-CC17-4C59-237B9456F9BD}"/>
                  </a:ext>
                </a:extLst>
              </p:cNvPr>
              <p:cNvSpPr txBox="1"/>
              <p:nvPr/>
            </p:nvSpPr>
            <p:spPr>
              <a:xfrm>
                <a:off x="449989" y="2283473"/>
                <a:ext cx="42266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mathAnswerShape': 1}">
                <a:extLst>
                  <a:ext uri="{FF2B5EF4-FFF2-40B4-BE49-F238E27FC236}">
                    <a16:creationId xmlns:a16="http://schemas.microsoft.com/office/drawing/2014/main" id="{49327E8B-8AE5-CC17-4C59-237B9456F9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83473"/>
                <a:ext cx="4226623" cy="765061"/>
              </a:xfrm>
              <a:prstGeom prst="rect">
                <a:avLst/>
              </a:prstGeom>
              <a:blipFill>
                <a:blip r:embed="rId3"/>
                <a:stretch>
                  <a:fillRect l="-2309" r="-57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994296E-ED71-886A-6AC1-CF9FB601C280}"/>
              </a:ext>
            </a:extLst>
          </p:cNvPr>
          <p:cNvSpPr txBox="1"/>
          <p:nvPr/>
        </p:nvSpPr>
        <p:spPr>
          <a:xfrm>
            <a:off x="449989" y="2954922"/>
            <a:ext cx="389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C0EF4B9-4567-8021-15DA-AADDC24254CD}"/>
                  </a:ext>
                </a:extLst>
              </p:cNvPr>
              <p:cNvSpPr txBox="1"/>
              <p:nvPr/>
            </p:nvSpPr>
            <p:spPr>
              <a:xfrm>
                <a:off x="449989" y="3430410"/>
                <a:ext cx="3863086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, 'mathAnswerShape': 1}">
                <a:extLst>
                  <a:ext uri="{FF2B5EF4-FFF2-40B4-BE49-F238E27FC236}">
                    <a16:creationId xmlns:a16="http://schemas.microsoft.com/office/drawing/2014/main" id="{4C0EF4B9-4567-8021-15DA-AADDC2425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0410"/>
                <a:ext cx="3863086" cy="631076"/>
              </a:xfrm>
              <a:prstGeom prst="rect">
                <a:avLst/>
              </a:prstGeom>
              <a:blipFill>
                <a:blip r:embed="rId4"/>
                <a:stretch>
                  <a:fillRect l="-2524" r="-236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2A854DD-5B04-3F03-28A5-97C8D1AF3D2A}"/>
                  </a:ext>
                </a:extLst>
              </p:cNvPr>
              <p:cNvSpPr txBox="1"/>
              <p:nvPr/>
            </p:nvSpPr>
            <p:spPr>
              <a:xfrm>
                <a:off x="449989" y="3967874"/>
                <a:ext cx="8624189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扇形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OCP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OPF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3, 'mathAnswerShape': 1}">
                <a:extLst>
                  <a:ext uri="{FF2B5EF4-FFF2-40B4-BE49-F238E27FC236}">
                    <a16:creationId xmlns:a16="http://schemas.microsoft.com/office/drawing/2014/main" id="{12A854DD-5B04-3F03-28A5-97C8D1AF3D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67874"/>
                <a:ext cx="8624189" cy="806400"/>
              </a:xfrm>
              <a:prstGeom prst="rect">
                <a:avLst/>
              </a:prstGeom>
              <a:blipFill>
                <a:blip r:embed="rId5"/>
                <a:stretch>
                  <a:fillRect l="-1131" r="-1060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3707" title="H_132.5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00456" y="2206714"/>
            <a:ext cx="1429452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37" name="yt_shape_13637"/>
              <p:cNvSpPr txBox="1"/>
              <p:nvPr/>
            </p:nvSpPr>
            <p:spPr>
              <a:xfrm>
                <a:off x="540120" y="900000"/>
                <a:ext cx="11492915" cy="11270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大连市中考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4167,isEnd"/>
                  </a:rPr>
                  <a:t>顺时针旋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旋转后的对应点为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的长是</a:t>
                </a:r>
                <a:r>
                  <a:rPr sz="3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37" name="yt_shape_136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127040"/>
              </a:xfrm>
              <a:prstGeom prst="rect">
                <a:avLst/>
              </a:prstGeom>
              <a:blipFill>
                <a:blip r:embed="rId2"/>
                <a:stretch>
                  <a:fillRect l="-1645" t="-2162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39" name="yt_image_13639" title="H_105.3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0446" y="2230192"/>
            <a:ext cx="1491107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6EF66C-AD3A-0887-CDB8-6E919DCBF005}"/>
                  </a:ext>
                </a:extLst>
              </p:cNvPr>
              <p:cNvSpPr txBox="1"/>
              <p:nvPr/>
            </p:nvSpPr>
            <p:spPr>
              <a:xfrm>
                <a:off x="8663071" y="1294024"/>
                <a:ext cx="683324" cy="6879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, 'mathAnswerShape': 1}">
                <a:extLst>
                  <a:ext uri="{FF2B5EF4-FFF2-40B4-BE49-F238E27FC236}">
                    <a16:creationId xmlns:a16="http://schemas.microsoft.com/office/drawing/2014/main" id="{646EF66C-AD3A-0887-CDB8-6E919DCBF0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3071" y="1294024"/>
                <a:ext cx="683324" cy="6879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1" name="yt_shape_1364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曲线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叫做正三角形的渐开线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f62f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的圆心依次是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求曲线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42" name="yt_image_13642" title="H_113.1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8759" y="2011799"/>
            <a:ext cx="1734480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44" name="yt_shape_13644"/>
              <p:cNvSpPr txBox="1"/>
              <p:nvPr/>
            </p:nvSpPr>
            <p:spPr>
              <a:xfrm>
                <a:off x="540000" y="3499021"/>
                <a:ext cx="9423221" cy="20833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是正三角形，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曲线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</m:e>
                        </m:groupCh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</m:e>
                        </m:groupCh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</m:e>
                        </m:groupCh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4π.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44" name="yt_shape_13644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99021"/>
                <a:ext cx="9423221" cy="2083327"/>
              </a:xfrm>
              <a:prstGeom prst="rect">
                <a:avLst/>
              </a:prstGeom>
              <a:blipFill>
                <a:blip r:embed="rId3"/>
                <a:stretch>
                  <a:fillRect l="-2006" t="-2632" r="-971" b="-3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52CB782-4CF7-4981-9337-3725DAEAE303}"/>
              </a:ext>
            </a:extLst>
          </p:cNvPr>
          <p:cNvSpPr txBox="1"/>
          <p:nvPr/>
        </p:nvSpPr>
        <p:spPr>
          <a:xfrm>
            <a:off x="449989" y="3452215"/>
            <a:ext cx="389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673F22-0F21-486D-2B74-C941933E2136}"/>
              </a:ext>
            </a:extLst>
          </p:cNvPr>
          <p:cNvSpPr txBox="1"/>
          <p:nvPr/>
        </p:nvSpPr>
        <p:spPr>
          <a:xfrm>
            <a:off x="449989" y="3927703"/>
            <a:ext cx="7861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E5AC76-BB52-06EA-742A-F5C2DB7A4E39}"/>
              </a:ext>
            </a:extLst>
          </p:cNvPr>
          <p:cNvSpPr txBox="1"/>
          <p:nvPr/>
        </p:nvSpPr>
        <p:spPr>
          <a:xfrm>
            <a:off x="449989" y="4403191"/>
            <a:ext cx="503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B720550-984C-F379-4E6A-899E5AC826FB}"/>
                  </a:ext>
                </a:extLst>
              </p:cNvPr>
              <p:cNvSpPr txBox="1"/>
              <p:nvPr/>
            </p:nvSpPr>
            <p:spPr>
              <a:xfrm>
                <a:off x="449989" y="4878679"/>
                <a:ext cx="9512174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曲线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</m:e>
                        </m:groupCh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</m:e>
                        </m:groupCh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</m:e>
                        </m:groupCh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mathAnswerShape': 1}">
                <a:extLst>
                  <a:ext uri="{FF2B5EF4-FFF2-40B4-BE49-F238E27FC236}">
                    <a16:creationId xmlns:a16="http://schemas.microsoft.com/office/drawing/2014/main" id="{0B720550-984C-F379-4E6A-899E5AC826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78679"/>
                <a:ext cx="9512174" cy="730327"/>
              </a:xfrm>
              <a:prstGeom prst="rect">
                <a:avLst/>
              </a:prstGeom>
              <a:blipFill>
                <a:blip r:embed="rId4"/>
                <a:stretch>
                  <a:fillRect l="-1026" r="-96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6" name="yt_shape_13646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与扇形面积有关的计算</a:t>
            </a:r>
          </a:p>
        </p:txBody>
      </p:sp>
      <p:sp>
        <p:nvSpPr>
          <p:cNvPr id="13647" name="yt_shape_13647"/>
          <p:cNvSpPr txBox="1"/>
          <p:nvPr/>
        </p:nvSpPr>
        <p:spPr>
          <a:xfrm>
            <a:off x="540000" y="1389434"/>
            <a:ext cx="92541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一个扇形的半径为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则该扇形的面积是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48" name="yt_table_136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650732"/>
              </p:ext>
            </p:extLst>
          </p:nvPr>
        </p:nvGraphicFramePr>
        <p:xfrm>
          <a:off x="540047" y="1868737"/>
          <a:ext cx="8759254" cy="475488"/>
        </p:xfrm>
        <a:graphic>
          <a:graphicData uri="http://schemas.openxmlformats.org/drawingml/2006/table">
            <a:tbl>
              <a:tblPr/>
              <a:tblGrid>
                <a:gridCol w="237204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2632456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2338705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  <a:gridCol w="1416050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</a:tbl>
          </a:graphicData>
        </a:graphic>
      </p:graphicFrame>
      <p:sp>
        <p:nvSpPr>
          <p:cNvPr id="13650" name="yt_shape_13650"/>
          <p:cNvSpPr txBox="1"/>
          <p:nvPr/>
        </p:nvSpPr>
        <p:spPr>
          <a:xfrm>
            <a:off x="540119" y="239490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从一块直径为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31587"/>
              </a:rPr>
              <a:t>的圆形铁皮上剪出一个圆心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的扇形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则此扇形的面积为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54" name="yt_table_13654_skip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7618130"/>
                  </p:ext>
                </p:extLst>
              </p:nvPr>
            </p:nvGraphicFramePr>
            <p:xfrm>
              <a:off x="540047" y="3354343"/>
              <a:ext cx="8919592" cy="756412"/>
            </p:xfrm>
            <a:graphic>
              <a:graphicData uri="http://schemas.openxmlformats.org/drawingml/2006/table">
                <a:tbl>
                  <a:tblPr/>
                  <a:tblGrid>
                    <a:gridCol w="2372043">
                      <a:extLst>
                        <a:ext uri="{9D8B030D-6E8A-4147-A177-3AD203B41FA5}">
                          <a16:colId xmlns:a16="http://schemas.microsoft.com/office/drawing/2014/main" val="10431"/>
                        </a:ext>
                      </a:extLst>
                    </a:gridCol>
                    <a:gridCol w="2632456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  <a:gridCol w="2338705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  <a:gridCol w="1576388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πm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2πm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654" name="yt_table_13654_skip" descr="{&quot;rangeId&quot;:9,&quot;type&quot;:&quot;Option&quot;,&quot;drawing&quot;:[&quot;yt_shape_13651&quot;]}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7618130"/>
                  </p:ext>
                </p:extLst>
              </p:nvPr>
            </p:nvGraphicFramePr>
            <p:xfrm>
              <a:off x="540047" y="3354343"/>
              <a:ext cx="8919592" cy="712788"/>
            </p:xfrm>
            <a:graphic>
              <a:graphicData uri="http://schemas.openxmlformats.org/drawingml/2006/table">
                <a:tbl>
                  <a:tblPr/>
                  <a:tblGrid>
                    <a:gridCol w="2372043">
                      <a:extLst>
                        <a:ext uri="{9D8B030D-6E8A-4147-A177-3AD203B41FA5}">
                          <a16:colId xmlns:a16="http://schemas.microsoft.com/office/drawing/2014/main" val="10431"/>
                        </a:ext>
                      </a:extLst>
                    </a:gridCol>
                    <a:gridCol w="2632456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  <a:gridCol w="2338705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  <a:gridCol w="1576388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635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0046" r="-14884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πm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2πm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651" name="yt_shape_13651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2093" y="3354343"/>
            <a:ext cx="1517725" cy="1739025"/>
            <a:chOff x="0" y="0"/>
            <a:chExt cx="1517725" cy="1739025"/>
          </a:xfrm>
        </p:grpSpPr>
        <p:pic>
          <p:nvPicPr>
            <p:cNvPr id="2" name="yt_image_1365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7725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53" name="yt_shape_13653"/>
            <p:cNvSpPr txBox="1"/>
            <p:nvPr/>
          </p:nvSpPr>
          <p:spPr>
            <a:xfrm>
              <a:off x="225581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006402">
            <a:extLst>
              <a:ext uri="{FF2B5EF4-FFF2-40B4-BE49-F238E27FC236}">
                <a16:creationId xmlns:a16="http://schemas.microsoft.com/office/drawing/2014/main" id="{4A8995B4-1978-FCB9-3B17-E3CDE5A3DD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54E124E-23DE-DD6B-41F7-ECA032285784}"/>
              </a:ext>
            </a:extLst>
          </p:cNvPr>
          <p:cNvSpPr txBox="1"/>
          <p:nvPr/>
        </p:nvSpPr>
        <p:spPr>
          <a:xfrm>
            <a:off x="8801826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44F353-BBAE-F2D1-9A81-9EA53523CE1F}"/>
              </a:ext>
            </a:extLst>
          </p:cNvPr>
          <p:cNvSpPr txBox="1"/>
          <p:nvPr/>
        </p:nvSpPr>
        <p:spPr>
          <a:xfrm>
            <a:off x="5753946" y="28235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5" name="yt_shape_13655"/>
          <p:cNvSpPr txBox="1"/>
          <p:nvPr/>
        </p:nvSpPr>
        <p:spPr>
          <a:xfrm>
            <a:off x="540000" y="900000"/>
            <a:ext cx="98280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一个扇形的圆心角为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弧长为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3πcm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则此扇形的面积是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56" name="yt_shape_13656"/>
              <p:cNvSpPr txBox="1"/>
              <p:nvPr/>
            </p:nvSpPr>
            <p:spPr>
              <a:xfrm>
                <a:off x="540119" y="1379303"/>
                <a:ext cx="11492915" cy="15604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9cd9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79518,isEnd"/>
                  </a:rPr>
                  <a:t>则图中阴影部分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sz="3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56" name="yt_shape_136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492915" cy="1560427"/>
              </a:xfrm>
              <a:prstGeom prst="rect">
                <a:avLst/>
              </a:prstGeom>
              <a:blipFill>
                <a:blip r:embed="rId2"/>
                <a:stretch>
                  <a:fillRect l="-1645" t="-3125" b="-5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61" name="yt_shape_13661"/>
          <p:cNvSpPr txBox="1"/>
          <p:nvPr/>
        </p:nvSpPr>
        <p:spPr>
          <a:xfrm>
            <a:off x="540000" y="465424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58" name="yt_shape_13658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2304" y="2990518"/>
            <a:ext cx="1767391" cy="1613295"/>
            <a:chOff x="0" y="0"/>
            <a:chExt cx="1767391" cy="1613295"/>
          </a:xfrm>
        </p:grpSpPr>
        <p:pic>
          <p:nvPicPr>
            <p:cNvPr id="2" name="yt_image_13658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7391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0" name="yt_shape_13660"/>
            <p:cNvSpPr txBox="1"/>
            <p:nvPr/>
          </p:nvSpPr>
          <p:spPr>
            <a:xfrm>
              <a:off x="350414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50111DA-5D8B-9A3B-0B8B-FC40225E31BA}"/>
              </a:ext>
            </a:extLst>
          </p:cNvPr>
          <p:cNvSpPr txBox="1"/>
          <p:nvPr/>
        </p:nvSpPr>
        <p:spPr>
          <a:xfrm>
            <a:off x="9022489" y="853194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EE2B590-12FD-7B88-E48F-56CB5D3348EF}"/>
                  </a:ext>
                </a:extLst>
              </p:cNvPr>
              <p:cNvSpPr txBox="1"/>
              <p:nvPr/>
            </p:nvSpPr>
            <p:spPr>
              <a:xfrm>
                <a:off x="1974108" y="2202524"/>
                <a:ext cx="1797748" cy="6879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9EE2B590-12FD-7B88-E48F-56CB5D3348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8" y="2202524"/>
                <a:ext cx="1797748" cy="687972"/>
              </a:xfrm>
              <a:prstGeom prst="rect">
                <a:avLst/>
              </a:prstGeom>
              <a:blipFill>
                <a:blip r:embed="rId4"/>
                <a:stretch>
                  <a:fillRect l="-5424" b="-7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2" name="yt_shape_13662"/>
          <p:cNvSpPr txBox="1"/>
          <p:nvPr/>
        </p:nvSpPr>
        <p:spPr>
          <a:xfrm>
            <a:off x="540000" y="900000"/>
            <a:ext cx="707886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混淆弧长公式和扇形面积公式而出错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D3CE77-02F2-8ABD-86C8-F63915BC328F}"/>
              </a:ext>
            </a:extLst>
          </p:cNvPr>
          <p:cNvSpPr txBox="1"/>
          <p:nvPr/>
        </p:nvSpPr>
        <p:spPr>
          <a:xfrm>
            <a:off x="449989" y="853194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混淆弧长公式和扇形面积公式而出错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663"/>
          <p:cNvSpPr txBox="1"/>
          <p:nvPr/>
        </p:nvSpPr>
        <p:spPr>
          <a:xfrm>
            <a:off x="571424" y="142762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一件扇形艺术品完全打开后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的夹角为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2aa3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扇面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则扇面的面积是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5" name="yt_image_13664" title="H_91.5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1864" y="2589956"/>
            <a:ext cx="1921957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666"/>
          <p:cNvSpPr txBox="1"/>
          <p:nvPr/>
        </p:nvSpPr>
        <p:spPr>
          <a:xfrm>
            <a:off x="571305" y="3752387"/>
            <a:ext cx="91419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上题中扇形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的面积与扇形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的面积之比为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F32C61-5307-C490-0EFD-912BA4E3FFAE}"/>
              </a:ext>
            </a:extLst>
          </p:cNvPr>
          <p:cNvSpPr txBox="1"/>
          <p:nvPr/>
        </p:nvSpPr>
        <p:spPr>
          <a:xfrm>
            <a:off x="5926538" y="1856308"/>
            <a:ext cx="1096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600π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6D3B39-531D-B0CA-6AC4-8CA276361168}"/>
              </a:ext>
            </a:extLst>
          </p:cNvPr>
          <p:cNvSpPr txBox="1"/>
          <p:nvPr/>
        </p:nvSpPr>
        <p:spPr>
          <a:xfrm>
            <a:off x="8544206" y="3705581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8" name="yt_shape_1366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67" name="yt_image_1366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70" name="yt_shape_13670"/>
              <p:cNvSpPr txBox="1"/>
              <p:nvPr/>
            </p:nvSpPr>
            <p:spPr>
              <a:xfrm>
                <a:off x="540119" y="1482165"/>
                <a:ext cx="11492915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相切于点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7aaa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670" name="yt_shape_13670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970137"/>
              </a:xfrm>
              <a:prstGeom prst="rect">
                <a:avLst/>
              </a:prstGeom>
              <a:blipFill>
                <a:blip r:embed="rId3"/>
                <a:stretch>
                  <a:fillRect l="-1645" t="-5031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75" name="yt_table_13675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104140"/>
                  </p:ext>
                </p:extLst>
              </p:nvPr>
            </p:nvGraphicFramePr>
            <p:xfrm>
              <a:off x="540047" y="2503090"/>
              <a:ext cx="8127493" cy="521780"/>
            </p:xfrm>
            <a:graphic>
              <a:graphicData uri="http://schemas.openxmlformats.org/drawingml/2006/table">
                <a:tbl>
                  <a:tblPr/>
                  <a:tblGrid>
                    <a:gridCol w="2043430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  <a:gridCol w="2178368">
                      <a:extLst>
                        <a:ext uri="{9D8B030D-6E8A-4147-A177-3AD203B41FA5}">
                          <a16:colId xmlns:a16="http://schemas.microsoft.com/office/drawing/2014/main" val="10436"/>
                        </a:ext>
                      </a:extLst>
                    </a:gridCol>
                    <a:gridCol w="2642045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  <a:gridCol w="1263650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675" name="yt_table_13675_skip" descr="{&quot;rangeId&quot;:14,&quot;type&quot;:&quot;Option&quot;,&quot;drawing&quot;:[&quot;yt_shape_13672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104140"/>
                  </p:ext>
                </p:extLst>
              </p:nvPr>
            </p:nvGraphicFramePr>
            <p:xfrm>
              <a:off x="540047" y="2503090"/>
              <a:ext cx="8127493" cy="462153"/>
            </p:xfrm>
            <a:graphic>
              <a:graphicData uri="http://schemas.openxmlformats.org/drawingml/2006/table">
                <a:tbl>
                  <a:tblPr/>
                  <a:tblGrid>
                    <a:gridCol w="2043430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  <a:gridCol w="2178368">
                      <a:extLst>
                        <a:ext uri="{9D8B030D-6E8A-4147-A177-3AD203B41FA5}">
                          <a16:colId xmlns:a16="http://schemas.microsoft.com/office/drawing/2014/main" val="10436"/>
                        </a:ext>
                      </a:extLst>
                    </a:gridCol>
                    <a:gridCol w="2642045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  <a:gridCol w="1263650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59677" t="-1299" r="-4769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672" name="yt_shape_13672_skip" title="H_110.6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8644" y="2503090"/>
            <a:ext cx="1541179" cy="1405269"/>
            <a:chOff x="0" y="0"/>
            <a:chExt cx="1541179" cy="1405269"/>
          </a:xfrm>
        </p:grpSpPr>
        <p:pic>
          <p:nvPicPr>
            <p:cNvPr id="2" name="yt_image_1367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41179" cy="1009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74" name="yt_shape_13674"/>
            <p:cNvSpPr txBox="1"/>
            <p:nvPr/>
          </p:nvSpPr>
          <p:spPr>
            <a:xfrm>
              <a:off x="161125" y="104526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BB0140C-18E5-6B6A-3A52-E845CFAEAF3D}"/>
              </a:ext>
            </a:extLst>
          </p:cNvPr>
          <p:cNvSpPr txBox="1"/>
          <p:nvPr/>
        </p:nvSpPr>
        <p:spPr>
          <a:xfrm>
            <a:off x="5920062" y="1910847"/>
            <a:ext cx="3832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6" name="yt_shape_1367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某数学兴趣小组将边长为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的正方形铁丝框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变形为以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2b9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长为半径的扇形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忽略铁丝的粗细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则所得的扇形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5880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80" name="yt_table_1368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427137"/>
              </p:ext>
            </p:extLst>
          </p:nvPr>
        </p:nvGraphicFramePr>
        <p:xfrm>
          <a:off x="540047" y="2339566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</a:tbl>
          </a:graphicData>
        </a:graphic>
      </p:graphicFrame>
      <p:grpSp>
        <p:nvGrpSpPr>
          <p:cNvPr id="13677" name="yt_shape_13677_skip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94577" y="2339566"/>
            <a:ext cx="2955558" cy="1597293"/>
            <a:chOff x="0" y="0"/>
            <a:chExt cx="2955558" cy="1597293"/>
          </a:xfrm>
        </p:grpSpPr>
        <p:pic>
          <p:nvPicPr>
            <p:cNvPr id="2" name="yt_image_1367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55558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79" name="yt_shape_13679"/>
            <p:cNvSpPr txBox="1"/>
            <p:nvPr/>
          </p:nvSpPr>
          <p:spPr>
            <a:xfrm>
              <a:off x="868315" y="123729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E703B8C-CECD-64B2-4C2E-4FFC23475AB4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2" name="yt_shape_1368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bdfb,isEnd"/>
              </a:rPr>
              <a:t>为半径的扇形的圆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FOH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683" name="yt_image_13683" title="H_124.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7888" y="2270884"/>
            <a:ext cx="1503480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53FE6C-0124-DD18-C087-55877F18F359}"/>
              </a:ext>
            </a:extLst>
          </p:cNvPr>
          <p:cNvSpPr txBox="1"/>
          <p:nvPr/>
        </p:nvSpPr>
        <p:spPr>
          <a:xfrm>
            <a:off x="6247658" y="1328682"/>
            <a:ext cx="1858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1276</Words>
  <Application>Microsoft Office PowerPoint</Application>
  <PresentationFormat>宽屏</PresentationFormat>
  <Paragraphs>141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2" baseType="lpstr">
      <vt:lpstr>,isEnd</vt:lpstr>
      <vt:lpstr>_⨹_1_02b93</vt:lpstr>
      <vt:lpstr>_⨹_1_17aaa</vt:lpstr>
      <vt:lpstr>_⨹_1_321b7</vt:lpstr>
      <vt:lpstr>_⨹_1_8d8de</vt:lpstr>
      <vt:lpstr>_⨹_1_9f454</vt:lpstr>
      <vt:lpstr>_⨹_1_b2aa3,isEnd</vt:lpstr>
      <vt:lpstr>_⨹_1_d9cd9,isEnd</vt:lpstr>
      <vt:lpstr>_⨹_12_31587</vt:lpstr>
      <vt:lpstr>_⨹_2_2f8a4</vt:lpstr>
      <vt:lpstr>_⨹_2_cf62f</vt:lpstr>
      <vt:lpstr>_⨹_4_15880</vt:lpstr>
      <vt:lpstr>_⨹_4_f4167,isEnd</vt:lpstr>
      <vt:lpstr>_⨹_7_79518,isEnd</vt:lpstr>
      <vt:lpstr>_⨹_8_2bdfb,isEnd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2024-04-26T08:51:16Z</dcterms:created>
  <dcterms:modified xsi:type="dcterms:W3CDTF">2024-04-28T08:14:03Z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