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26" r:id="rId6"/>
    <p:sldId id="311" r:id="rId7"/>
    <p:sldId id="314" r:id="rId8"/>
    <p:sldId id="315" r:id="rId9"/>
    <p:sldId id="317" r:id="rId10"/>
    <p:sldId id="320" r:id="rId11"/>
    <p:sldId id="321" r:id="rId12"/>
    <p:sldId id="327" r:id="rId13"/>
    <p:sldId id="322" r:id="rId14"/>
    <p:sldId id="329" r:id="rId15"/>
    <p:sldId id="323" r:id="rId16"/>
    <p:sldId id="330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66" name="yt_image_1106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9" name="yt_shape_11069"/>
          <p:cNvSpPr txBox="1"/>
          <p:nvPr/>
        </p:nvSpPr>
        <p:spPr>
          <a:xfrm>
            <a:off x="540000" y="1482165"/>
            <a:ext cx="68816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1070" name="yt_shape_11070"/>
          <p:cNvSpPr txBox="1"/>
          <p:nvPr/>
        </p:nvSpPr>
        <p:spPr>
          <a:xfrm>
            <a:off x="540000" y="1971599"/>
            <a:ext cx="100235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071" name="yt_image_1107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99475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72" name="yt_image_1107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4755" y="2603266"/>
            <a:ext cx="99475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73" name="yt_image_1107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49510" y="2603266"/>
            <a:ext cx="99475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74" name="yt_image_1107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4265" y="2603266"/>
            <a:ext cx="99475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7" name="yt_shape_11077"/>
          <p:cNvSpPr txBox="1"/>
          <p:nvPr/>
        </p:nvSpPr>
        <p:spPr>
          <a:xfrm>
            <a:off x="837343" y="354624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078" name="yt_shape_11078"/>
          <p:cNvSpPr txBox="1"/>
          <p:nvPr/>
        </p:nvSpPr>
        <p:spPr>
          <a:xfrm>
            <a:off x="2200505" y="354624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079" name="yt_shape_11079"/>
          <p:cNvSpPr txBox="1"/>
          <p:nvPr/>
        </p:nvSpPr>
        <p:spPr>
          <a:xfrm>
            <a:off x="3555260" y="354624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080" name="yt_shape_11080"/>
          <p:cNvSpPr txBox="1"/>
          <p:nvPr/>
        </p:nvSpPr>
        <p:spPr>
          <a:xfrm>
            <a:off x="4901608" y="354624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081" name="yt_shape_11081"/>
          <p:cNvSpPr txBox="1"/>
          <p:nvPr/>
        </p:nvSpPr>
        <p:spPr>
          <a:xfrm>
            <a:off x="540000" y="4058897"/>
            <a:ext cx="8901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在下列二次函数中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其图象的对称轴为直线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2" name="yt_table_110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51733"/>
              </p:ext>
            </p:extLst>
          </p:nvPr>
        </p:nvGraphicFramePr>
        <p:xfrm>
          <a:off x="540047" y="4538200"/>
          <a:ext cx="6183631" cy="950976"/>
        </p:xfrm>
        <a:graphic>
          <a:graphicData uri="http://schemas.openxmlformats.org/drawingml/2006/table">
            <a:tbl>
              <a:tblPr/>
              <a:tblGrid>
                <a:gridCol w="324199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pic>
        <p:nvPicPr>
          <p:cNvPr id="3" name="yt_shape_1714121679540">
            <a:extLst>
              <a:ext uri="{FF2B5EF4-FFF2-40B4-BE49-F238E27FC236}">
                <a16:creationId xmlns:a16="http://schemas.microsoft.com/office/drawing/2014/main" id="{E0BE8F64-A9F7-828B-43F1-EBA76F3898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20A15A-AE44-5F18-6372-7042828566D2}"/>
              </a:ext>
            </a:extLst>
          </p:cNvPr>
          <p:cNvSpPr txBox="1"/>
          <p:nvPr/>
        </p:nvSpPr>
        <p:spPr>
          <a:xfrm>
            <a:off x="95463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905F0-2701-BF7B-1C91-CE3EA047E21B}"/>
              </a:ext>
            </a:extLst>
          </p:cNvPr>
          <p:cNvSpPr txBox="1"/>
          <p:nvPr/>
        </p:nvSpPr>
        <p:spPr>
          <a:xfrm>
            <a:off x="8452576" y="401209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31" name="yt_shape_11131"/>
              <p:cNvSpPr txBox="1"/>
              <p:nvPr/>
            </p:nvSpPr>
            <p:spPr>
              <a:xfrm>
                <a:off x="540119" y="900000"/>
                <a:ext cx="11492915" cy="46825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一条抛物线经过点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若将它向右平移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acbe"/>
                  </a:rPr>
                  <a:t>顶点移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求该抛物线的解析式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由题意知，抛物线顶点为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抛物线过点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1" name="yt_shape_11131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82564"/>
              </a:xfrm>
              <a:prstGeom prst="rect">
                <a:avLst/>
              </a:prstGeom>
              <a:blipFill>
                <a:blip r:embed="rId2"/>
                <a:stretch>
                  <a:fillRect l="-1645" t="-1172" b="-1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F9EDC8-5FE3-60E6-18B3-67B1AB82121D}"/>
              </a:ext>
            </a:extLst>
          </p:cNvPr>
          <p:cNvSpPr txBox="1"/>
          <p:nvPr/>
        </p:nvSpPr>
        <p:spPr>
          <a:xfrm>
            <a:off x="450108" y="2279658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由题意知，抛物线顶点为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9D2841-21C7-DC1F-06E3-D5E3F04A255E}"/>
              </a:ext>
            </a:extLst>
          </p:cNvPr>
          <p:cNvSpPr txBox="1"/>
          <p:nvPr/>
        </p:nvSpPr>
        <p:spPr>
          <a:xfrm>
            <a:off x="450108" y="2755146"/>
            <a:ext cx="571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077E8B-1519-459F-7049-F430530E2F1D}"/>
              </a:ext>
            </a:extLst>
          </p:cNvPr>
          <p:cNvSpPr txBox="1"/>
          <p:nvPr/>
        </p:nvSpPr>
        <p:spPr>
          <a:xfrm>
            <a:off x="450108" y="32306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DE897A-2D2C-7BC1-C6DE-1F2C2B0C9057}"/>
              </a:ext>
            </a:extLst>
          </p:cNvPr>
          <p:cNvSpPr txBox="1"/>
          <p:nvPr/>
        </p:nvSpPr>
        <p:spPr>
          <a:xfrm>
            <a:off x="450108" y="3706122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0147B06-4B1D-F05C-ACA9-BAAABDE44D0A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15659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hasSerialNum': 1}">
                <a:extLst>
                  <a:ext uri="{FF2B5EF4-FFF2-40B4-BE49-F238E27FC236}">
                    <a16:creationId xmlns:a16="http://schemas.microsoft.com/office/drawing/2014/main" id="{B0147B06-4B1D-F05C-ACA9-BAAABDE44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1565974" cy="767474"/>
              </a:xfrm>
              <a:prstGeom prst="rect">
                <a:avLst/>
              </a:prstGeom>
              <a:blipFill>
                <a:blip r:embed="rId3"/>
                <a:stretch>
                  <a:fillRect l="-6226" r="-58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127372-3706-3E65-39AF-05DC87098608}"/>
                  </a:ext>
                </a:extLst>
              </p:cNvPr>
              <p:cNvSpPr txBox="1"/>
              <p:nvPr/>
            </p:nvSpPr>
            <p:spPr>
              <a:xfrm>
                <a:off x="450108" y="4855472"/>
                <a:ext cx="27184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hasSerialNum': 1}">
                <a:extLst>
                  <a:ext uri="{FF2B5EF4-FFF2-40B4-BE49-F238E27FC236}">
                    <a16:creationId xmlns:a16="http://schemas.microsoft.com/office/drawing/2014/main" id="{5C127372-3706-3E65-39AF-05DC87098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5472"/>
                <a:ext cx="2718499" cy="728612"/>
              </a:xfrm>
              <a:prstGeom prst="rect">
                <a:avLst/>
              </a:prstGeom>
              <a:blipFill>
                <a:blip r:embed="rId4"/>
                <a:stretch>
                  <a:fillRect l="-3587" r="-35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35" name="yt_shape_11135"/>
              <p:cNvSpPr txBox="1"/>
              <p:nvPr/>
            </p:nvSpPr>
            <p:spPr>
              <a:xfrm>
                <a:off x="540000" y="900000"/>
                <a:ext cx="10166245" cy="2069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的对称轴为直线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5" name="yt_shape_1113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66245" cy="2069221"/>
              </a:xfrm>
              <a:prstGeom prst="rect">
                <a:avLst/>
              </a:prstGeom>
              <a:blipFill>
                <a:blip r:embed="rId2"/>
                <a:stretch>
                  <a:fillRect l="-1860" t="-2655" r="-900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17D189-F19B-B157-8F56-7BAAF2B6D41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835888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的对称轴为直线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4E17D189-F19B-B157-8F56-7BAAF2B6D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8358887" cy="767474"/>
              </a:xfrm>
              <a:prstGeom prst="rect">
                <a:avLst/>
              </a:prstGeom>
              <a:blipFill>
                <a:blip r:embed="rId3"/>
                <a:stretch>
                  <a:fillRect l="-1167" r="-11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47A8ABB-8391-9283-4059-BD12832264E3}"/>
              </a:ext>
            </a:extLst>
          </p:cNvPr>
          <p:cNvSpPr txBox="1"/>
          <p:nvPr/>
        </p:nvSpPr>
        <p:spPr>
          <a:xfrm>
            <a:off x="449989" y="2002544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334D63-BB3A-6C7D-7CC1-E13A904ACA0B}"/>
              </a:ext>
            </a:extLst>
          </p:cNvPr>
          <p:cNvSpPr txBox="1"/>
          <p:nvPr/>
        </p:nvSpPr>
        <p:spPr>
          <a:xfrm>
            <a:off x="449989" y="2478032"/>
            <a:ext cx="4756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8" name="yt_shape_1113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9019"/>
              </a:rPr>
              <a:t>轴的正半轴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39" name="yt_image_11139" title="H_123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794245"/>
            <a:ext cx="2055672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41"/>
          <p:cNvSpPr txBox="1"/>
          <p:nvPr/>
        </p:nvSpPr>
        <p:spPr>
          <a:xfrm>
            <a:off x="540120" y="1988840"/>
            <a:ext cx="351538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203FA5-662C-789E-8F5F-D45085DB96C7}"/>
              </a:ext>
            </a:extLst>
          </p:cNvPr>
          <p:cNvSpPr txBox="1"/>
          <p:nvPr/>
        </p:nvSpPr>
        <p:spPr>
          <a:xfrm>
            <a:off x="450109" y="2417522"/>
            <a:ext cx="366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27FF92-326B-7713-9EAA-EDC9A70C9CD7}"/>
              </a:ext>
            </a:extLst>
          </p:cNvPr>
          <p:cNvSpPr txBox="1"/>
          <p:nvPr/>
        </p:nvSpPr>
        <p:spPr>
          <a:xfrm>
            <a:off x="450109" y="2893010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F92F87-1A47-4079-F154-C52F4FFB0494}"/>
              </a:ext>
            </a:extLst>
          </p:cNvPr>
          <p:cNvSpPr txBox="1"/>
          <p:nvPr/>
        </p:nvSpPr>
        <p:spPr>
          <a:xfrm>
            <a:off x="450109" y="3368498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466705-E99C-9A8C-BFC0-C7426040FCFE}"/>
              </a:ext>
            </a:extLst>
          </p:cNvPr>
          <p:cNvSpPr txBox="1"/>
          <p:nvPr/>
        </p:nvSpPr>
        <p:spPr>
          <a:xfrm>
            <a:off x="450109" y="3843986"/>
            <a:ext cx="320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7A1586-9379-698E-7AE9-F23CB8329BA7}"/>
              </a:ext>
            </a:extLst>
          </p:cNvPr>
          <p:cNvSpPr txBox="1"/>
          <p:nvPr/>
        </p:nvSpPr>
        <p:spPr>
          <a:xfrm>
            <a:off x="497734" y="4319474"/>
            <a:ext cx="216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8FE6A4-97AA-EE7A-A0D1-E64BF40D93EA}"/>
              </a:ext>
            </a:extLst>
          </p:cNvPr>
          <p:cNvSpPr txBox="1"/>
          <p:nvPr/>
        </p:nvSpPr>
        <p:spPr>
          <a:xfrm>
            <a:off x="450109" y="4794962"/>
            <a:ext cx="2096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3" name="yt_shape_1114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轴方向适当平移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使得平移后的抛物线经过点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0c5"/>
              </a:rPr>
              <a:t>求平移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并说明你是如何平移的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在新抛物线上吗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原抛物线向右平移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个单位得到的抛物线为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在新抛物线上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542211-1393-188F-9F13-045B0A1E9185}"/>
              </a:ext>
            </a:extLst>
          </p:cNvPr>
          <p:cNvSpPr txBox="1"/>
          <p:nvPr/>
        </p:nvSpPr>
        <p:spPr>
          <a:xfrm>
            <a:off x="450108" y="1804170"/>
            <a:ext cx="664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25DBE3-E720-3830-B1FD-0A909373BDE6}"/>
              </a:ext>
            </a:extLst>
          </p:cNvPr>
          <p:cNvSpPr txBox="1"/>
          <p:nvPr/>
        </p:nvSpPr>
        <p:spPr>
          <a:xfrm>
            <a:off x="450108" y="2279658"/>
            <a:ext cx="1054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原抛物线向右平移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个单位得到的抛物线为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A15639-773F-78AB-E2FC-41E97995FD79}"/>
              </a:ext>
            </a:extLst>
          </p:cNvPr>
          <p:cNvSpPr txBox="1"/>
          <p:nvPr/>
        </p:nvSpPr>
        <p:spPr>
          <a:xfrm>
            <a:off x="450108" y="2755146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BB8ED6-6A6C-3A0E-22E1-FC84DCF3340A}"/>
              </a:ext>
            </a:extLst>
          </p:cNvPr>
          <p:cNvSpPr txBox="1"/>
          <p:nvPr/>
        </p:nvSpPr>
        <p:spPr>
          <a:xfrm>
            <a:off x="450108" y="3230634"/>
            <a:ext cx="4229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在新抛物线上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1139" title="H_123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3513206"/>
            <a:ext cx="2055672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6" name="yt_shape_111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45" name="yt_image_1114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8" name="yt_shape_1114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a0cc"/>
              </a:rPr>
              <a:t>轴的负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149" name="yt_image_11149" title="H_279.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936488"/>
            <a:ext cx="2269516" cy="239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151"/>
          <p:cNvSpPr txBox="1"/>
          <p:nvPr/>
        </p:nvSpPr>
        <p:spPr>
          <a:xfrm>
            <a:off x="540000" y="2471333"/>
            <a:ext cx="776815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求抛物线的解析式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易得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抛物线的解析式为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7" name="yt_shape_11155"/>
          <p:cNvSpPr txBox="1"/>
          <p:nvPr/>
        </p:nvSpPr>
        <p:spPr>
          <a:xfrm>
            <a:off x="540000" y="5502001"/>
            <a:ext cx="1440523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913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AEE719-CD57-E849-9352-2A2CCC0FE376}"/>
              </a:ext>
            </a:extLst>
          </p:cNvPr>
          <p:cNvSpPr txBox="1"/>
          <p:nvPr/>
        </p:nvSpPr>
        <p:spPr>
          <a:xfrm>
            <a:off x="449989" y="2900015"/>
            <a:ext cx="615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98D115-98D9-41F5-EF2F-D8361E52B9F3}"/>
              </a:ext>
            </a:extLst>
          </p:cNvPr>
          <p:cNvSpPr txBox="1"/>
          <p:nvPr/>
        </p:nvSpPr>
        <p:spPr>
          <a:xfrm>
            <a:off x="449989" y="3375503"/>
            <a:ext cx="510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860BC7-7681-4360-9307-DEE20D4E2003}"/>
              </a:ext>
            </a:extLst>
          </p:cNvPr>
          <p:cNvSpPr txBox="1"/>
          <p:nvPr/>
        </p:nvSpPr>
        <p:spPr>
          <a:xfrm>
            <a:off x="449989" y="3850991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C042B0-70C9-C80B-D8DF-C67877F4ED4C}"/>
              </a:ext>
            </a:extLst>
          </p:cNvPr>
          <p:cNvSpPr txBox="1"/>
          <p:nvPr/>
        </p:nvSpPr>
        <p:spPr>
          <a:xfrm>
            <a:off x="449989" y="4326479"/>
            <a:ext cx="523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3392" y="980728"/>
            <a:ext cx="907300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在此抛物线上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1" name="yt_image_11154" title="H_131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3253" y="4134488"/>
            <a:ext cx="1426294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157"/>
              <p:cNvSpPr txBox="1"/>
              <p:nvPr/>
            </p:nvSpPr>
            <p:spPr>
              <a:xfrm>
                <a:off x="641395" y="1599998"/>
                <a:ext cx="4945265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2" name="yt_shape_11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1599998"/>
                <a:ext cx="4945265" cy="3027047"/>
              </a:xfrm>
              <a:prstGeom prst="rect">
                <a:avLst/>
              </a:prstGeom>
              <a:blipFill>
                <a:blip r:embed="rId3"/>
                <a:stretch>
                  <a:fillRect l="-3699" t="-1610" r="-2836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B05271B-8FB4-F426-56B2-BA2860216CBD}"/>
              </a:ext>
            </a:extLst>
          </p:cNvPr>
          <p:cNvSpPr txBox="1"/>
          <p:nvPr/>
        </p:nvSpPr>
        <p:spPr>
          <a:xfrm>
            <a:off x="551384" y="1553192"/>
            <a:ext cx="507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BA49CF-2205-E050-30AE-5CC25835D0E9}"/>
              </a:ext>
            </a:extLst>
          </p:cNvPr>
          <p:cNvSpPr txBox="1"/>
          <p:nvPr/>
        </p:nvSpPr>
        <p:spPr>
          <a:xfrm>
            <a:off x="551384" y="2028680"/>
            <a:ext cx="268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F443447-EAC9-934F-986E-5C7D3B0817F5}"/>
              </a:ext>
            </a:extLst>
          </p:cNvPr>
          <p:cNvSpPr txBox="1"/>
          <p:nvPr/>
        </p:nvSpPr>
        <p:spPr>
          <a:xfrm>
            <a:off x="551384" y="2504168"/>
            <a:ext cx="161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AECB104-993B-074B-8F71-2B0DAA56CA6A}"/>
              </a:ext>
            </a:extLst>
          </p:cNvPr>
          <p:cNvSpPr txBox="1"/>
          <p:nvPr/>
        </p:nvSpPr>
        <p:spPr>
          <a:xfrm>
            <a:off x="599009" y="2979656"/>
            <a:ext cx="449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52099E0-842F-2131-5348-A06669F9FB1D}"/>
                  </a:ext>
                </a:extLst>
              </p:cNvPr>
              <p:cNvSpPr txBox="1"/>
              <p:nvPr/>
            </p:nvSpPr>
            <p:spPr>
              <a:xfrm>
                <a:off x="551384" y="3455144"/>
                <a:ext cx="4509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52099E0-842F-2131-5348-A06669F9F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55144"/>
                <a:ext cx="4509198" cy="765061"/>
              </a:xfrm>
              <a:prstGeom prst="rect">
                <a:avLst/>
              </a:prstGeom>
              <a:blipFill>
                <a:blip r:embed="rId4"/>
                <a:stretch>
                  <a:fillRect l="-2027" r="-216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A2DF2911-4186-F765-28BC-E1CAAA31533D}"/>
              </a:ext>
            </a:extLst>
          </p:cNvPr>
          <p:cNvSpPr txBox="1"/>
          <p:nvPr/>
        </p:nvSpPr>
        <p:spPr>
          <a:xfrm>
            <a:off x="551384" y="4126593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1149" title="H_279.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50472" y="1844824"/>
            <a:ext cx="1891856" cy="199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9" name="yt_shape_11159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160" name="yt_shape_11160"/>
          <p:cNvSpPr txBox="1"/>
          <p:nvPr/>
        </p:nvSpPr>
        <p:spPr>
          <a:xfrm>
            <a:off x="1271464" y="1556792"/>
            <a:ext cx="976342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抛物线的平移规律是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左右平移，左加右减；上下平移，上加下减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6182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那么下列结论一定成立的是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5" name="yt_table_110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982918"/>
              </p:ext>
            </p:extLst>
          </p:nvPr>
        </p:nvGraphicFramePr>
        <p:xfrm>
          <a:off x="540047" y="1859435"/>
          <a:ext cx="5421630" cy="950976"/>
        </p:xfrm>
        <a:graphic>
          <a:graphicData uri="http://schemas.openxmlformats.org/drawingml/2006/table">
            <a:tbl>
              <a:tblPr/>
              <a:tblGrid>
                <a:gridCol w="3176905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244725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sp>
        <p:nvSpPr>
          <p:cNvPr id="11087" name="yt_shape_11087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8c93,isEnd"/>
              </a:rPr>
              <a:t>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值取最大值是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80695A-51B2-0843-7DD4-A157B77A3FF6}"/>
              </a:ext>
            </a:extLst>
          </p:cNvPr>
          <p:cNvSpPr txBox="1"/>
          <p:nvPr/>
        </p:nvSpPr>
        <p:spPr>
          <a:xfrm>
            <a:off x="5784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020C96-C430-CF62-1F0B-09610C5EC55F}"/>
              </a:ext>
            </a:extLst>
          </p:cNvPr>
          <p:cNvSpPr txBox="1"/>
          <p:nvPr/>
        </p:nvSpPr>
        <p:spPr>
          <a:xfrm>
            <a:off x="7450982" y="281418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870BC7-7F0F-5FC0-E51B-8B48C8BC694D}"/>
              </a:ext>
            </a:extLst>
          </p:cNvPr>
          <p:cNvSpPr txBox="1"/>
          <p:nvPr/>
        </p:nvSpPr>
        <p:spPr>
          <a:xfrm>
            <a:off x="9433771" y="281418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E6674F-1294-69C1-4105-FBCAF4E91DED}"/>
              </a:ext>
            </a:extLst>
          </p:cNvPr>
          <p:cNvSpPr txBox="1"/>
          <p:nvPr/>
        </p:nvSpPr>
        <p:spPr>
          <a:xfrm>
            <a:off x="2583708" y="32896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89" name="yt_shape_11089"/>
              <p:cNvSpPr txBox="1"/>
              <p:nvPr/>
            </p:nvSpPr>
            <p:spPr>
              <a:xfrm>
                <a:off x="551384" y="1247900"/>
                <a:ext cx="8378897" cy="46701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求抛物线的解析式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的对称轴是直线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求抛物线的顶点坐标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抛物线的顶点坐标为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89" name="yt_shape_11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47900"/>
                <a:ext cx="8378897" cy="4670189"/>
              </a:xfrm>
              <a:prstGeom prst="rect">
                <a:avLst/>
              </a:prstGeom>
              <a:blipFill>
                <a:blip r:embed="rId2"/>
                <a:stretch>
                  <a:fillRect l="-2182" t="-1175" r="-1236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3DE5FA3-C8C1-9F66-DB4A-E84143251D4B}"/>
              </a:ext>
            </a:extLst>
          </p:cNvPr>
          <p:cNvSpPr txBox="1"/>
          <p:nvPr/>
        </p:nvSpPr>
        <p:spPr>
          <a:xfrm>
            <a:off x="461373" y="1676582"/>
            <a:ext cx="847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209683-108D-6C59-B957-27D5B6C66973}"/>
              </a:ext>
            </a:extLst>
          </p:cNvPr>
          <p:cNvSpPr txBox="1"/>
          <p:nvPr/>
        </p:nvSpPr>
        <p:spPr>
          <a:xfrm>
            <a:off x="461373" y="2152070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C6FEFA-AAD5-9D3D-1A08-50DC9BC5B2D3}"/>
              </a:ext>
            </a:extLst>
          </p:cNvPr>
          <p:cNvSpPr txBox="1"/>
          <p:nvPr/>
        </p:nvSpPr>
        <p:spPr>
          <a:xfrm>
            <a:off x="461373" y="2627558"/>
            <a:ext cx="518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E6B49E-2198-D093-A80E-F6C56D2CC4F2}"/>
              </a:ext>
            </a:extLst>
          </p:cNvPr>
          <p:cNvSpPr txBox="1"/>
          <p:nvPr/>
        </p:nvSpPr>
        <p:spPr>
          <a:xfrm>
            <a:off x="461373" y="3103046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248202-4523-712F-DC15-EAA5C8D6D018}"/>
                  </a:ext>
                </a:extLst>
              </p:cNvPr>
              <p:cNvSpPr txBox="1"/>
              <p:nvPr/>
            </p:nvSpPr>
            <p:spPr>
              <a:xfrm>
                <a:off x="461373" y="3578534"/>
                <a:ext cx="37186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248202-4523-712F-DC15-EAA5C8D6D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578534"/>
                <a:ext cx="3718623" cy="767474"/>
              </a:xfrm>
              <a:prstGeom prst="rect">
                <a:avLst/>
              </a:prstGeom>
              <a:blipFill>
                <a:blip r:embed="rId3"/>
                <a:stretch>
                  <a:fillRect l="-2623" r="-262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27C429-8AC2-4C45-8BCE-F19B16F23741}"/>
                  </a:ext>
                </a:extLst>
              </p:cNvPr>
              <p:cNvSpPr txBox="1"/>
              <p:nvPr/>
            </p:nvSpPr>
            <p:spPr>
              <a:xfrm>
                <a:off x="461373" y="4252396"/>
                <a:ext cx="54616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27C429-8AC2-4C45-8BCE-F19B16F23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52396"/>
                <a:ext cx="5461698" cy="767474"/>
              </a:xfrm>
              <a:prstGeom prst="rect">
                <a:avLst/>
              </a:prstGeom>
              <a:blipFill>
                <a:blip r:embed="rId4"/>
                <a:stretch>
                  <a:fillRect l="-1786" r="-178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82A31E9-B95F-81B1-ABA2-DE2212A4FC48}"/>
              </a:ext>
            </a:extLst>
          </p:cNvPr>
          <p:cNvSpPr txBox="1"/>
          <p:nvPr/>
        </p:nvSpPr>
        <p:spPr>
          <a:xfrm>
            <a:off x="461373" y="5401746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088"/>
          <p:cNvSpPr txBox="1"/>
          <p:nvPr/>
        </p:nvSpPr>
        <p:spPr>
          <a:xfrm>
            <a:off x="551384" y="764704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的对称轴是直线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4" name="yt_shape_11094"/>
              <p:cNvSpPr txBox="1"/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在什么范围内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函数有最大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0175"/>
                  </a:rPr>
                  <a:t>或最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抛物线开口向下，在对称轴的右侧，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抛物线的顶点坐标为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时，函数有最大值，最大值为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94" name="yt_shape_11094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AD5EFB-402B-E4EB-3BA7-E585CBF1FCA5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32423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6BAD5EFB-402B-E4EB-3BA7-E585CBF1F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3242374" cy="767474"/>
              </a:xfrm>
              <a:prstGeom prst="rect">
                <a:avLst/>
              </a:prstGeom>
              <a:blipFill>
                <a:blip r:embed="rId3"/>
                <a:stretch>
                  <a:fillRect l="-3008" r="-28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DF5C2E6-2ED9-265B-A0CD-547435D5E837}"/>
              </a:ext>
            </a:extLst>
          </p:cNvPr>
          <p:cNvSpPr txBox="1"/>
          <p:nvPr/>
        </p:nvSpPr>
        <p:spPr>
          <a:xfrm>
            <a:off x="450108" y="2478032"/>
            <a:ext cx="8031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抛物线开口向下，在对称轴的右侧，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3D206C-CC34-A2B0-2190-6EB83D3EDC25}"/>
              </a:ext>
            </a:extLst>
          </p:cNvPr>
          <p:cNvSpPr txBox="1"/>
          <p:nvPr/>
        </p:nvSpPr>
        <p:spPr>
          <a:xfrm>
            <a:off x="450108" y="2953520"/>
            <a:ext cx="506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8A2218-2493-7C48-746D-8B4263C9B997}"/>
              </a:ext>
            </a:extLst>
          </p:cNvPr>
          <p:cNvSpPr txBox="1"/>
          <p:nvPr/>
        </p:nvSpPr>
        <p:spPr>
          <a:xfrm>
            <a:off x="450108" y="342900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023137-2F17-B675-F495-2830945C70CC}"/>
              </a:ext>
            </a:extLst>
          </p:cNvPr>
          <p:cNvSpPr txBox="1"/>
          <p:nvPr/>
        </p:nvSpPr>
        <p:spPr>
          <a:xfrm>
            <a:off x="450108" y="3904496"/>
            <a:ext cx="5972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时，函数有最大值，最大值为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900000"/>
            <a:ext cx="693940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的关系</a:t>
            </a:r>
          </a:p>
        </p:txBody>
      </p:sp>
      <p:sp>
        <p:nvSpPr>
          <p:cNvPr id="11098" name="yt_shape_1109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cc16"/>
              </a:rPr>
              <a:t>那么所得的抛物线的解析式是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9" name="yt_table_110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233"/>
              </p:ext>
            </p:extLst>
          </p:nvPr>
        </p:nvGraphicFramePr>
        <p:xfrm>
          <a:off x="540047" y="2348869"/>
          <a:ext cx="6493193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789238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sp>
        <p:nvSpPr>
          <p:cNvPr id="11101" name="yt_shape_11101"/>
          <p:cNvSpPr txBox="1"/>
          <p:nvPr/>
        </p:nvSpPr>
        <p:spPr>
          <a:xfrm>
            <a:off x="540000" y="3350423"/>
            <a:ext cx="101085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个单位长度后所得抛物线的解析式为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79836" title="H_26.259764">
            <a:extLst>
              <a:ext uri="{FF2B5EF4-FFF2-40B4-BE49-F238E27FC236}">
                <a16:creationId xmlns:a16="http://schemas.microsoft.com/office/drawing/2014/main" id="{CAED67AA-D991-898C-595D-CF21AA866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22EF52-6655-136F-5F85-216455CFD74C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142A51-ED73-9545-E88B-77279DA93129}"/>
              </a:ext>
            </a:extLst>
          </p:cNvPr>
          <p:cNvSpPr txBox="1"/>
          <p:nvPr/>
        </p:nvSpPr>
        <p:spPr>
          <a:xfrm>
            <a:off x="802414" y="3751358"/>
            <a:ext cx="267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3" name="yt_shape_11103"/>
              <p:cNvSpPr txBox="1"/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777d5"/>
                  </a:rPr>
                  <a:t>求平移后抛物线的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解析式及顶点坐标和对称轴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解：设平移后的抛物线是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顶点是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，对称轴是直线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3" name="yt_shape_11103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  <a:blipFill>
                <a:blip r:embed="rId2"/>
                <a:stretch>
                  <a:fillRect l="-1645" t="-1483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9488ED-5905-7EE2-9DD1-15AB98D85BB5}"/>
              </a:ext>
            </a:extLst>
          </p:cNvPr>
          <p:cNvSpPr txBox="1"/>
          <p:nvPr/>
        </p:nvSpPr>
        <p:spPr>
          <a:xfrm>
            <a:off x="450108" y="1804170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解：设平移后的抛物线是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6953E5-76B0-F007-E0AA-ED85EA60457D}"/>
              </a:ext>
            </a:extLst>
          </p:cNvPr>
          <p:cNvSpPr txBox="1"/>
          <p:nvPr/>
        </p:nvSpPr>
        <p:spPr>
          <a:xfrm>
            <a:off x="450108" y="2279658"/>
            <a:ext cx="616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6C094F-6201-5F26-9593-6DBDF3A4D6EA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8707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EB6C094F-6201-5F26-9593-6DBDF3A4D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870774" cy="765061"/>
              </a:xfrm>
              <a:prstGeom prst="rect">
                <a:avLst/>
              </a:prstGeom>
              <a:blipFill>
                <a:blip r:embed="rId3"/>
                <a:stretch>
                  <a:fillRect l="-5212" r="-48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2401D5-DE7A-4D9C-97A2-E34E8555994B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2947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D92401D5-DE7A-4D9C-97A2-E34E85559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2947099" cy="765061"/>
              </a:xfrm>
              <a:prstGeom prst="rect">
                <a:avLst/>
              </a:prstGeom>
              <a:blipFill>
                <a:blip r:embed="rId4"/>
                <a:stretch>
                  <a:fillRect l="-3313" r="-33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0CB5462-CC97-F88E-6494-4BB77D15C2B5}"/>
              </a:ext>
            </a:extLst>
          </p:cNvPr>
          <p:cNvSpPr txBox="1"/>
          <p:nvPr/>
        </p:nvSpPr>
        <p:spPr>
          <a:xfrm>
            <a:off x="450108" y="4098044"/>
            <a:ext cx="5210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7" name="yt_shape_11107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混淆平移坐标轴与平移抛物线的规律致错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DBACE-3C20-A71F-7D52-E4857F17C65F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混淆平移坐标轴与平移抛物线的规律致错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108"/>
          <p:cNvSpPr txBox="1"/>
          <p:nvPr/>
        </p:nvSpPr>
        <p:spPr>
          <a:xfrm>
            <a:off x="540000" y="14016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的图象是抛物线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7d2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在新坐标系下抛物线的解析式为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1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021415"/>
              </p:ext>
            </p:extLst>
          </p:nvPr>
        </p:nvGraphicFramePr>
        <p:xfrm>
          <a:off x="539928" y="2361098"/>
          <a:ext cx="6183631" cy="950976"/>
        </p:xfrm>
        <a:graphic>
          <a:graphicData uri="http://schemas.openxmlformats.org/drawingml/2006/table">
            <a:tbl>
              <a:tblPr/>
              <a:tblGrid>
                <a:gridCol w="3873818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30981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sp>
        <p:nvSpPr>
          <p:cNvPr id="6" name="yt_shape_11111"/>
          <p:cNvSpPr txBox="1"/>
          <p:nvPr/>
        </p:nvSpPr>
        <p:spPr>
          <a:xfrm>
            <a:off x="540001" y="33626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的图象是由抛物线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500a,isEnd"/>
              </a:rPr>
              <a:t>个单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80CF11-EE21-D495-5674-6C04EEEBFDBA}"/>
              </a:ext>
            </a:extLst>
          </p:cNvPr>
          <p:cNvSpPr txBox="1"/>
          <p:nvPr/>
        </p:nvSpPr>
        <p:spPr>
          <a:xfrm>
            <a:off x="5326789" y="18303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D8C069-5578-5FC3-0580-F3FF89060B14}"/>
              </a:ext>
            </a:extLst>
          </p:cNvPr>
          <p:cNvSpPr txBox="1"/>
          <p:nvPr/>
        </p:nvSpPr>
        <p:spPr>
          <a:xfrm>
            <a:off x="3745640" y="37913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4B045E-97C7-8BE8-EF2A-9DED32F41CB9}"/>
              </a:ext>
            </a:extLst>
          </p:cNvPr>
          <p:cNvSpPr txBox="1"/>
          <p:nvPr/>
        </p:nvSpPr>
        <p:spPr>
          <a:xfrm>
            <a:off x="5669690" y="37913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3" name="yt_shape_111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12" name="yt_image_1111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5" name="yt_shape_11115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c841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116" name="yt_image_1111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9407"/>
            <a:ext cx="974149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7" name="yt_image_1111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4149" y="2611109"/>
            <a:ext cx="97419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8" name="yt_image_1111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8348" y="2670545"/>
            <a:ext cx="1225864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9" name="yt_image_1111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94212" y="2593964"/>
            <a:ext cx="1021206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2" name="yt_shape_11122"/>
          <p:cNvSpPr txBox="1"/>
          <p:nvPr/>
        </p:nvSpPr>
        <p:spPr>
          <a:xfrm>
            <a:off x="827040" y="387183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123" name="yt_shape_11123"/>
          <p:cNvSpPr txBox="1"/>
          <p:nvPr/>
        </p:nvSpPr>
        <p:spPr>
          <a:xfrm>
            <a:off x="2169621" y="387183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124" name="yt_shape_11124"/>
          <p:cNvSpPr txBox="1"/>
          <p:nvPr/>
        </p:nvSpPr>
        <p:spPr>
          <a:xfrm>
            <a:off x="3629653" y="387183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125" name="yt_shape_11125"/>
          <p:cNvSpPr txBox="1"/>
          <p:nvPr/>
        </p:nvSpPr>
        <p:spPr>
          <a:xfrm>
            <a:off x="5104781" y="387183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126" name="yt_shape_11126"/>
          <p:cNvSpPr txBox="1"/>
          <p:nvPr/>
        </p:nvSpPr>
        <p:spPr>
          <a:xfrm>
            <a:off x="540119" y="43844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8b39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27" name="yt_table_11127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5193335"/>
                  </p:ext>
                </p:extLst>
              </p:nvPr>
            </p:nvGraphicFramePr>
            <p:xfrm>
              <a:off x="540047" y="5343855"/>
              <a:ext cx="7862253" cy="67246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127" name="yt_table_11127" descr="{&quot;rangeId&quot;:14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5193335"/>
                  </p:ext>
                </p:extLst>
              </p:nvPr>
            </p:nvGraphicFramePr>
            <p:xfrm>
              <a:off x="540047" y="5343855"/>
              <a:ext cx="7862253" cy="63366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5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2912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84833" r="-14704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4401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389F28-5A91-7F86-EA04-7EF9AADA94F9}"/>
              </a:ext>
            </a:extLst>
          </p:cNvPr>
          <p:cNvSpPr txBox="1"/>
          <p:nvPr/>
        </p:nvSpPr>
        <p:spPr>
          <a:xfrm>
            <a:off x="19741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C97AA2-2D9A-A9A5-7238-F687B4A566DA}"/>
              </a:ext>
            </a:extLst>
          </p:cNvPr>
          <p:cNvSpPr txBox="1"/>
          <p:nvPr/>
        </p:nvSpPr>
        <p:spPr>
          <a:xfrm>
            <a:off x="1059708" y="4813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8" name="yt_shape_11128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徐州市中考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cbb68,isEnd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将该图象向右平移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当它再次经过点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所得抛物线的函数解析式为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8" name="yt_shape_11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D44A6E-BDE6-B889-82D8-B4C03E5A7141}"/>
                  </a:ext>
                </a:extLst>
              </p:cNvPr>
              <p:cNvSpPr txBox="1"/>
              <p:nvPr/>
            </p:nvSpPr>
            <p:spPr>
              <a:xfrm>
                <a:off x="802533" y="1723220"/>
                <a:ext cx="2594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44D44A6E-BDE6-B889-82D8-B4C03E5A7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33" y="1723220"/>
                <a:ext cx="2594674" cy="726326"/>
              </a:xfrm>
              <a:prstGeom prst="rect">
                <a:avLst/>
              </a:prstGeom>
              <a:blipFill>
                <a:blip r:embed="rId3"/>
                <a:stretch>
                  <a:fillRect l="-376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1682</Words>
  <Application>Microsoft Office PowerPoint</Application>
  <PresentationFormat>宽屏</PresentationFormat>
  <Paragraphs>177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,isEnd</vt:lpstr>
      <vt:lpstr>_⨹_1_96182</vt:lpstr>
      <vt:lpstr>_⨹_13_ccc16</vt:lpstr>
      <vt:lpstr>_⨹_2_08c93,isEnd</vt:lpstr>
      <vt:lpstr>_⨹_2_10175</vt:lpstr>
      <vt:lpstr>_⨹_2_4500a,isEnd</vt:lpstr>
      <vt:lpstr>_⨹_2_cbb68,isEnd</vt:lpstr>
      <vt:lpstr>_⨹_2_e87d2</vt:lpstr>
      <vt:lpstr>_⨹_3_68b39</vt:lpstr>
      <vt:lpstr>_⨹_3_6acbe</vt:lpstr>
      <vt:lpstr>_⨹_3_760c5</vt:lpstr>
      <vt:lpstr>_⨹_3_ba0cc</vt:lpstr>
      <vt:lpstr>_⨹_3_cc841</vt:lpstr>
      <vt:lpstr>_⨹_5_a9019</vt:lpstr>
      <vt:lpstr>_⨹_8_777d5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