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25" r:id="rId5"/>
    <p:sldId id="326" r:id="rId6"/>
    <p:sldId id="312" r:id="rId7"/>
    <p:sldId id="315" r:id="rId8"/>
    <p:sldId id="316" r:id="rId9"/>
    <p:sldId id="318" r:id="rId10"/>
    <p:sldId id="321" r:id="rId11"/>
    <p:sldId id="322" r:id="rId12"/>
    <p:sldId id="323" r:id="rId13"/>
    <p:sldId id="328" r:id="rId14"/>
    <p:sldId id="329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860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5.png"/><Relationship Id="rId7" Type="http://schemas.openxmlformats.org/officeDocument/2006/relationships/image" Target="../media/image4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png"/><Relationship Id="rId4" Type="http://schemas.openxmlformats.org/officeDocument/2006/relationships/image" Target="../media/image5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0.png"/><Relationship Id="rId3" Type="http://schemas.openxmlformats.org/officeDocument/2006/relationships/image" Target="../media/image23.png"/><Relationship Id="rId7" Type="http://schemas.openxmlformats.org/officeDocument/2006/relationships/image" Target="../media/image3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1" name="yt_shape_1086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860" name="yt_image_10860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63" name="yt_shape_10863"/>
          <p:cNvSpPr txBox="1"/>
          <p:nvPr/>
        </p:nvSpPr>
        <p:spPr>
          <a:xfrm>
            <a:off x="540000" y="1482165"/>
            <a:ext cx="4640694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的图象</a:t>
            </a:r>
          </a:p>
        </p:txBody>
      </p:sp>
      <p:sp>
        <p:nvSpPr>
          <p:cNvPr id="10864" name="yt_shape_10864"/>
          <p:cNvSpPr txBox="1"/>
          <p:nvPr/>
        </p:nvSpPr>
        <p:spPr>
          <a:xfrm>
            <a:off x="540000" y="1971599"/>
            <a:ext cx="67438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的图象大致是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0865" name="yt_image_1086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603266"/>
            <a:ext cx="1055428" cy="805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66" name="yt_image_10866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55428" y="2603266"/>
            <a:ext cx="1055428" cy="805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67" name="yt_image_10867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70856" y="2603266"/>
            <a:ext cx="835660" cy="805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68" name="yt_image_10868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66516" y="2603266"/>
            <a:ext cx="1055428" cy="805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71" name="yt_shape_10871"/>
          <p:cNvSpPr txBox="1"/>
          <p:nvPr/>
        </p:nvSpPr>
        <p:spPr>
          <a:xfrm>
            <a:off x="867680" y="3409081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0872" name="yt_shape_10872"/>
          <p:cNvSpPr txBox="1"/>
          <p:nvPr/>
        </p:nvSpPr>
        <p:spPr>
          <a:xfrm>
            <a:off x="2291515" y="3409081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0873" name="yt_shape_10873"/>
          <p:cNvSpPr txBox="1"/>
          <p:nvPr/>
        </p:nvSpPr>
        <p:spPr>
          <a:xfrm>
            <a:off x="3597059" y="3409081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0874" name="yt_shape_10874"/>
          <p:cNvSpPr txBox="1"/>
          <p:nvPr/>
        </p:nvSpPr>
        <p:spPr>
          <a:xfrm>
            <a:off x="4894196" y="3409081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875" name="yt_shape_10875"/>
              <p:cNvSpPr txBox="1"/>
              <p:nvPr/>
            </p:nvSpPr>
            <p:spPr>
              <a:xfrm>
                <a:off x="540000" y="3921767"/>
                <a:ext cx="7691208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抛物线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的开口方向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对称轴分别是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875" name="yt_shape_10875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21767"/>
                <a:ext cx="7691208" cy="641201"/>
              </a:xfrm>
              <a:prstGeom prst="rect">
                <a:avLst/>
              </a:prstGeom>
              <a:blipFill>
                <a:blip r:embed="rId7"/>
                <a:stretch>
                  <a:fillRect l="-2458" r="-1427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877" name="yt_table_1087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7199626"/>
              </p:ext>
            </p:extLst>
          </p:nvPr>
        </p:nvGraphicFramePr>
        <p:xfrm>
          <a:off x="540047" y="4613756"/>
          <a:ext cx="5745480" cy="950976"/>
        </p:xfrm>
        <a:graphic>
          <a:graphicData uri="http://schemas.openxmlformats.org/drawingml/2006/table">
            <a:tbl>
              <a:tblPr/>
              <a:tblGrid>
                <a:gridCol w="3338830">
                  <a:extLst>
                    <a:ext uri="{9D8B030D-6E8A-4147-A177-3AD203B41FA5}">
                      <a16:colId xmlns:a16="http://schemas.microsoft.com/office/drawing/2014/main" val="10130"/>
                    </a:ext>
                  </a:extLst>
                </a:gridCol>
                <a:gridCol w="2406650">
                  <a:extLst>
                    <a:ext uri="{9D8B030D-6E8A-4147-A177-3AD203B41FA5}">
                      <a16:colId xmlns:a16="http://schemas.microsoft.com/office/drawing/2014/main" val="101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向上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向上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向下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向下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8"/>
                  </a:ext>
                </a:extLst>
              </a:tr>
            </a:tbl>
          </a:graphicData>
        </a:graphic>
      </p:graphicFrame>
      <p:sp>
        <p:nvSpPr>
          <p:cNvPr id="10879" name="yt_shape_10879"/>
          <p:cNvSpPr txBox="1"/>
          <p:nvPr/>
        </p:nvSpPr>
        <p:spPr>
          <a:xfrm>
            <a:off x="540000" y="5615310"/>
            <a:ext cx="90056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已知原点是抛物线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的最低点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</a:p>
        </p:txBody>
      </p:sp>
      <p:sp>
        <p:nvSpPr>
          <p:cNvPr id="10880" name="yt_shape_10880"/>
          <p:cNvSpPr txBox="1"/>
          <p:nvPr/>
        </p:nvSpPr>
        <p:spPr>
          <a:xfrm>
            <a:off x="540000" y="6094613"/>
            <a:ext cx="17809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121655602">
            <a:extLst>
              <a:ext uri="{FF2B5EF4-FFF2-40B4-BE49-F238E27FC236}">
                <a16:creationId xmlns:a16="http://schemas.microsoft.com/office/drawing/2014/main" id="{5DC03F8B-FE7A-1415-4A23-1E4F71B901A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4F40576-FB36-3C58-3AE1-D8F9AB271CE9}"/>
              </a:ext>
            </a:extLst>
          </p:cNvPr>
          <p:cNvSpPr txBox="1"/>
          <p:nvPr/>
        </p:nvSpPr>
        <p:spPr>
          <a:xfrm>
            <a:off x="629833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29D5379-94F4-5229-1560-EDC93F246B25}"/>
              </a:ext>
            </a:extLst>
          </p:cNvPr>
          <p:cNvSpPr txBox="1"/>
          <p:nvPr/>
        </p:nvSpPr>
        <p:spPr>
          <a:xfrm>
            <a:off x="7236551" y="3874961"/>
            <a:ext cx="400748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4A6DCDA-D488-A194-B2B2-2634CAF3BFD2}"/>
              </a:ext>
            </a:extLst>
          </p:cNvPr>
          <p:cNvSpPr txBox="1"/>
          <p:nvPr/>
        </p:nvSpPr>
        <p:spPr>
          <a:xfrm>
            <a:off x="802414" y="6047807"/>
            <a:ext cx="15151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41" name="yt_shape_10941"/>
              <p:cNvSpPr txBox="1"/>
              <p:nvPr/>
            </p:nvSpPr>
            <p:spPr>
              <a:xfrm>
                <a:off x="540119" y="900000"/>
                <a:ext cx="11492915" cy="54746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根据下列条件分别写出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抛物线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的形状相同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开口向下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的图象是开口向上的抛物线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的增大而减小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e14fe"/>
                  </a:rPr>
                  <a:t>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增大而增大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有最大值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41" name="yt_shape_10941" descr="{&quot;rangeId&quot;:16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474640"/>
              </a:xfrm>
              <a:prstGeom prst="rect">
                <a:avLst/>
              </a:prstGeom>
              <a:blipFill>
                <a:blip r:embed="rId2"/>
                <a:stretch>
                  <a:fillRect l="-1645" t="-1002" b="-8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FDD2173-0F68-0D77-28B4-91F2B9E6C1D5}"/>
                  </a:ext>
                </a:extLst>
              </p:cNvPr>
              <p:cNvSpPr txBox="1"/>
              <p:nvPr/>
            </p:nvSpPr>
            <p:spPr>
              <a:xfrm>
                <a:off x="450108" y="2000131"/>
                <a:ext cx="2937574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6, 'hasSerialNum': 1}">
                <a:extLst>
                  <a:ext uri="{FF2B5EF4-FFF2-40B4-BE49-F238E27FC236}">
                    <a16:creationId xmlns:a16="http://schemas.microsoft.com/office/drawing/2014/main" id="{EFDD2173-0F68-0D77-28B4-91F2B9E6C1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000131"/>
                <a:ext cx="2937574" cy="772808"/>
              </a:xfrm>
              <a:prstGeom prst="rect">
                <a:avLst/>
              </a:prstGeom>
              <a:blipFill>
                <a:blip r:embed="rId3"/>
                <a:stretch>
                  <a:fillRect l="-3320" r="-3112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3764E4FA-62A6-FA81-4C23-54DA65E45D2C}"/>
              </a:ext>
            </a:extLst>
          </p:cNvPr>
          <p:cNvSpPr txBox="1"/>
          <p:nvPr/>
        </p:nvSpPr>
        <p:spPr>
          <a:xfrm>
            <a:off x="450108" y="3261495"/>
            <a:ext cx="2561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5062C06-5CB8-A5D0-4CB3-28381E0080F4}"/>
              </a:ext>
            </a:extLst>
          </p:cNvPr>
          <p:cNvSpPr txBox="1"/>
          <p:nvPr/>
        </p:nvSpPr>
        <p:spPr>
          <a:xfrm>
            <a:off x="450108" y="4687959"/>
            <a:ext cx="2561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AF4462A-E040-D8CF-4510-B9DC97B2706C}"/>
                  </a:ext>
                </a:extLst>
              </p:cNvPr>
              <p:cNvSpPr txBox="1"/>
              <p:nvPr/>
            </p:nvSpPr>
            <p:spPr>
              <a:xfrm>
                <a:off x="450108" y="5638935"/>
                <a:ext cx="2404174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6, 'hasSerialNum': 1}">
                <a:extLst>
                  <a:ext uri="{FF2B5EF4-FFF2-40B4-BE49-F238E27FC236}">
                    <a16:creationId xmlns:a16="http://schemas.microsoft.com/office/drawing/2014/main" id="{0AF4462A-E040-D8CF-4510-B9DC97B270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638935"/>
                <a:ext cx="2404174" cy="729565"/>
              </a:xfrm>
              <a:prstGeom prst="rect">
                <a:avLst/>
              </a:prstGeom>
              <a:blipFill>
                <a:blip r:embed="rId4"/>
                <a:stretch>
                  <a:fillRect l="-4061" r="-4061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4" name="yt_shape_10954"/>
          <p:cNvSpPr txBox="1"/>
          <p:nvPr/>
        </p:nvSpPr>
        <p:spPr>
          <a:xfrm>
            <a:off x="557060" y="68623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的交点坐标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ddb79"/>
              </a:rPr>
              <a:t>并求出以两交点和原点为顶点的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956" name="yt_shape_10956"/>
          <p:cNvSpPr txBox="1"/>
          <p:nvPr/>
        </p:nvSpPr>
        <p:spPr>
          <a:xfrm>
            <a:off x="556940" y="1798030"/>
            <a:ext cx="1444178" cy="202613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1250" b="0" i="0" u="none" spc="-11250">
                <a:solidFill>
                  <a:srgbClr val="1EE3CF"/>
                </a:solidFill>
                <a:effectLst/>
                <a:latin typeface="Times New Roman" pitchFamily="112"/>
                <a:ea typeface="宋体" pitchFamily="112"/>
              </a:rPr>
              <a:t> </a:t>
            </a:r>
            <a:r>
              <a:rPr lang="en-US" altLang="zh-CN" sz="11250" b="0" i="0" u="none" spc="8449">
                <a:solidFill>
                  <a:srgbClr val="1EE3CF"/>
                </a:solidFill>
                <a:effectLst/>
                <a:latin typeface="Times New Roman" pitchFamily="112"/>
                <a:ea typeface="宋体" pitchFamily="112"/>
              </a:rPr>
              <a:t> </a:t>
            </a:r>
          </a:p>
        </p:txBody>
      </p:sp>
      <p:pic>
        <p:nvPicPr>
          <p:cNvPr id="10955" name="yt_image_10955" title="H_176.67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84764" y="1486794"/>
            <a:ext cx="1428310" cy="2243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958" name="yt_shape_10958"/>
              <p:cNvSpPr txBox="1"/>
              <p:nvPr/>
            </p:nvSpPr>
            <p:spPr>
              <a:xfrm>
                <a:off x="556940" y="4092032"/>
                <a:ext cx="4071179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解：由题意，得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>
          <p:sp>
            <p:nvSpPr>
              <p:cNvPr id="10958" name="yt_shape_109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940" y="4092032"/>
                <a:ext cx="4071179" cy="1070934"/>
              </a:xfrm>
              <a:prstGeom prst="rect">
                <a:avLst/>
              </a:prstGeom>
              <a:blipFill>
                <a:blip r:embed="rId3"/>
                <a:stretch>
                  <a:fillRect l="-44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331F2D1-430B-597E-6B14-94A1A3BB232E}"/>
                  </a:ext>
                </a:extLst>
              </p:cNvPr>
              <p:cNvSpPr txBox="1"/>
              <p:nvPr/>
            </p:nvSpPr>
            <p:spPr>
              <a:xfrm>
                <a:off x="486583" y="1415031"/>
                <a:ext cx="421189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解：由题意，得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331F2D1-430B-597E-6B14-94A1A3BB23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583" y="1415031"/>
                <a:ext cx="4211891" cy="1154189"/>
              </a:xfrm>
              <a:prstGeom prst="rect">
                <a:avLst/>
              </a:prstGeom>
              <a:blipFill>
                <a:blip r:embed="rId4"/>
                <a:stretch>
                  <a:fillRect l="-23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0960"/>
              <p:cNvSpPr txBox="1"/>
              <p:nvPr/>
            </p:nvSpPr>
            <p:spPr>
              <a:xfrm>
                <a:off x="641395" y="2323678"/>
                <a:ext cx="9525043" cy="52561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=16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直线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与抛物线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的交点坐标为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如图，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、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，连接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、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轴交于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易知点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ABO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AOC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BOC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（｜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｜＋｜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</a:p>
            </p:txBody>
          </p:sp>
        </mc:Choice>
        <mc:Fallback>
          <p:sp>
            <p:nvSpPr>
              <p:cNvPr id="7" name="yt_shape_109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395" y="2323678"/>
                <a:ext cx="9525043" cy="5256119"/>
              </a:xfrm>
              <a:prstGeom prst="rect">
                <a:avLst/>
              </a:prstGeom>
              <a:blipFill>
                <a:blip r:embed="rId5"/>
                <a:stretch>
                  <a:fillRect l="-1919" r="-1024" b="-27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2E5FB4F-288D-C3CB-0835-288F5AB83FEF}"/>
                  </a:ext>
                </a:extLst>
              </p:cNvPr>
              <p:cNvSpPr txBox="1"/>
              <p:nvPr/>
            </p:nvSpPr>
            <p:spPr>
              <a:xfrm>
                <a:off x="551384" y="2276872"/>
                <a:ext cx="374097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=16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2E5FB4F-288D-C3CB-0835-288F5AB83F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2276872"/>
                <a:ext cx="3740976" cy="1154189"/>
              </a:xfrm>
              <a:prstGeom prst="rect">
                <a:avLst/>
              </a:prstGeom>
              <a:blipFill>
                <a:blip r:embed="rId6"/>
                <a:stretch>
                  <a:fillRect l="-24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0512FABE-5E42-1F2D-0098-9EDA9D3FD9E9}"/>
              </a:ext>
            </a:extLst>
          </p:cNvPr>
          <p:cNvSpPr txBox="1"/>
          <p:nvPr/>
        </p:nvSpPr>
        <p:spPr>
          <a:xfrm>
            <a:off x="551384" y="3337449"/>
            <a:ext cx="96130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与抛物线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的交点坐标为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7035A79-B974-2AE8-ADB4-B0338C33CB5C}"/>
              </a:ext>
            </a:extLst>
          </p:cNvPr>
          <p:cNvSpPr txBox="1"/>
          <p:nvPr/>
        </p:nvSpPr>
        <p:spPr>
          <a:xfrm>
            <a:off x="551384" y="3812937"/>
            <a:ext cx="73841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F848912-929B-3833-D8B4-2E01C375E1C4}"/>
              </a:ext>
            </a:extLst>
          </p:cNvPr>
          <p:cNvSpPr txBox="1"/>
          <p:nvPr/>
        </p:nvSpPr>
        <p:spPr>
          <a:xfrm>
            <a:off x="7740463" y="3848930"/>
            <a:ext cx="3309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轴交于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1FC0EA3-E587-56FE-9E95-9C0518FCBF01}"/>
              </a:ext>
            </a:extLst>
          </p:cNvPr>
          <p:cNvSpPr txBox="1"/>
          <p:nvPr/>
        </p:nvSpPr>
        <p:spPr>
          <a:xfrm>
            <a:off x="584311" y="4289512"/>
            <a:ext cx="4502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易知点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8FC30FA-D552-A14E-2ABB-70C41DBD8549}"/>
              </a:ext>
            </a:extLst>
          </p:cNvPr>
          <p:cNvSpPr txBox="1"/>
          <p:nvPr/>
        </p:nvSpPr>
        <p:spPr>
          <a:xfrm>
            <a:off x="584311" y="4765000"/>
            <a:ext cx="3697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ABO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47020972-E696-DAC7-B4D4-486C85AD3024}"/>
                  </a:ext>
                </a:extLst>
              </p:cNvPr>
              <p:cNvSpPr txBox="1"/>
              <p:nvPr/>
            </p:nvSpPr>
            <p:spPr>
              <a:xfrm>
                <a:off x="4112703" y="4701015"/>
                <a:ext cx="41234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CO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（｜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1" strike="noStrike" kern="1200" cap="none" spc="0" normalizeH="0" baseline="-2500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｜＋｜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1" strike="noStrike" kern="1200" cap="none" spc="0" normalizeH="0" baseline="-2500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47020972-E696-DAC7-B4D4-486C85AD30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2703" y="4701015"/>
                <a:ext cx="4123436" cy="765061"/>
              </a:xfrm>
              <a:prstGeom prst="rect">
                <a:avLst/>
              </a:prstGeom>
              <a:blipFill>
                <a:blip r:embed="rId7"/>
                <a:stretch>
                  <a:fillRect l="-2367" r="-236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3FF34AEA-3FE7-5EB9-63B1-7EF89E73A59C}"/>
                  </a:ext>
                </a:extLst>
              </p:cNvPr>
              <p:cNvSpPr txBox="1"/>
              <p:nvPr/>
            </p:nvSpPr>
            <p:spPr>
              <a:xfrm>
                <a:off x="634475" y="5380142"/>
                <a:ext cx="26899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3FF34AEA-3FE7-5EB9-63B1-7EF89E73A5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475" y="5380142"/>
                <a:ext cx="2689924" cy="765061"/>
              </a:xfrm>
              <a:prstGeom prst="rect">
                <a:avLst/>
              </a:prstGeom>
              <a:blipFill>
                <a:blip r:embed="rId8"/>
                <a:stretch>
                  <a:fillRect l="-3401" r="-3855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>
            <a:extLst>
              <a:ext uri="{FF2B5EF4-FFF2-40B4-BE49-F238E27FC236}">
                <a16:creationId xmlns:a16="http://schemas.microsoft.com/office/drawing/2014/main" id="{793A4DBE-A6A4-8AE3-ACFC-E311165FEBE5}"/>
              </a:ext>
            </a:extLst>
          </p:cNvPr>
          <p:cNvSpPr txBox="1"/>
          <p:nvPr/>
        </p:nvSpPr>
        <p:spPr>
          <a:xfrm>
            <a:off x="634475" y="6051591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62" name="yt_image_10962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0964"/>
          <p:cNvSpPr txBox="1"/>
          <p:nvPr/>
        </p:nvSpPr>
        <p:spPr>
          <a:xfrm>
            <a:off x="540000" y="1447767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9274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轴的垂线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交抛物线于另一点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80be"/>
              </a:rPr>
              <a:t>分别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轴的垂线交抛物线于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4" name="yt_image_10965" title="H_136.0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5840" y="2963324"/>
            <a:ext cx="1782903" cy="172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0967"/>
          <p:cNvSpPr txBox="1"/>
          <p:nvPr/>
        </p:nvSpPr>
        <p:spPr>
          <a:xfrm>
            <a:off x="539880" y="4818320"/>
            <a:ext cx="6343083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求抛物线的解析式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在抛物线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上，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抛物线的解析式为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BECF4CE-AFD6-662D-D588-8153ECFB0629}"/>
              </a:ext>
            </a:extLst>
          </p:cNvPr>
          <p:cNvSpPr txBox="1"/>
          <p:nvPr/>
        </p:nvSpPr>
        <p:spPr>
          <a:xfrm>
            <a:off x="449869" y="5247002"/>
            <a:ext cx="6461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在抛物线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E604B06-63BF-5DC5-EF5A-CDFC8A8505DD}"/>
              </a:ext>
            </a:extLst>
          </p:cNvPr>
          <p:cNvSpPr txBox="1"/>
          <p:nvPr/>
        </p:nvSpPr>
        <p:spPr>
          <a:xfrm>
            <a:off x="449869" y="5722490"/>
            <a:ext cx="3037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CB4FBFC-4EB1-BBBD-E409-FDEB71F4EAA0}"/>
              </a:ext>
            </a:extLst>
          </p:cNvPr>
          <p:cNvSpPr txBox="1"/>
          <p:nvPr/>
        </p:nvSpPr>
        <p:spPr>
          <a:xfrm>
            <a:off x="449869" y="6197978"/>
            <a:ext cx="38186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抛物线的解析式为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9" name="yt_shape_10969"/>
          <p:cNvSpPr txBox="1"/>
          <p:nvPr/>
        </p:nvSpPr>
        <p:spPr>
          <a:xfrm>
            <a:off x="540000" y="900000"/>
            <a:ext cx="688650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CDFE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为正方形时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970" name="yt_shape_10970"/>
          <p:cNvSpPr txBox="1"/>
          <p:nvPr/>
        </p:nvSpPr>
        <p:spPr>
          <a:xfrm>
            <a:off x="540000" y="1379303"/>
            <a:ext cx="6666890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CDFE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为正方形，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轴，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轴，即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的横坐标为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在抛物线上，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轴，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轴，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71" name="yt_shape_10971"/>
              <p:cNvSpPr txBox="1"/>
              <p:nvPr/>
            </p:nvSpPr>
            <p:spPr>
              <a:xfrm>
                <a:off x="540000" y="5219526"/>
                <a:ext cx="6069226" cy="99937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舍去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71" name="yt_shape_10971" descr="{&quot;rangeId&quot;:2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219526"/>
                <a:ext cx="6069226" cy="999376"/>
              </a:xfrm>
              <a:prstGeom prst="rect">
                <a:avLst/>
              </a:prstGeom>
              <a:blipFill>
                <a:blip r:embed="rId2"/>
                <a:stretch>
                  <a:fillRect l="-3116" t="-1220" r="-2111" b="-182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C90C66A-437F-0ABE-74D3-56BC8D6B1723}"/>
              </a:ext>
            </a:extLst>
          </p:cNvPr>
          <p:cNvSpPr txBox="1"/>
          <p:nvPr/>
        </p:nvSpPr>
        <p:spPr>
          <a:xfrm>
            <a:off x="449989" y="1332497"/>
            <a:ext cx="5185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为正方形，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FE6C9B5-DBDA-A17B-DCCF-F403C19FD0DD}"/>
              </a:ext>
            </a:extLst>
          </p:cNvPr>
          <p:cNvSpPr txBox="1"/>
          <p:nvPr/>
        </p:nvSpPr>
        <p:spPr>
          <a:xfrm>
            <a:off x="449989" y="1807985"/>
            <a:ext cx="4312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370CF58-09FE-6E9B-ABA8-8B1C3CD4A1BE}"/>
              </a:ext>
            </a:extLst>
          </p:cNvPr>
          <p:cNvSpPr txBox="1"/>
          <p:nvPr/>
        </p:nvSpPr>
        <p:spPr>
          <a:xfrm>
            <a:off x="449989" y="2283473"/>
            <a:ext cx="6004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轴，即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CE459E0-D621-F1DB-EE8A-36C931F0B3EF}"/>
              </a:ext>
            </a:extLst>
          </p:cNvPr>
          <p:cNvSpPr txBox="1"/>
          <p:nvPr/>
        </p:nvSpPr>
        <p:spPr>
          <a:xfrm>
            <a:off x="449989" y="2758961"/>
            <a:ext cx="4598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的横坐标为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E0C0005-D16C-79EE-67B2-24BB0253F96E}"/>
              </a:ext>
            </a:extLst>
          </p:cNvPr>
          <p:cNvSpPr txBox="1"/>
          <p:nvPr/>
        </p:nvSpPr>
        <p:spPr>
          <a:xfrm>
            <a:off x="449989" y="3234449"/>
            <a:ext cx="6782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在抛物线上，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E51AE39-ED8A-EC80-D184-450D745EDF47}"/>
              </a:ext>
            </a:extLst>
          </p:cNvPr>
          <p:cNvSpPr txBox="1"/>
          <p:nvPr/>
        </p:nvSpPr>
        <p:spPr>
          <a:xfrm>
            <a:off x="449989" y="3709938"/>
            <a:ext cx="5834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D261C16-9783-2774-8A1A-61D95FCF59CC}"/>
              </a:ext>
            </a:extLst>
          </p:cNvPr>
          <p:cNvSpPr txBox="1"/>
          <p:nvPr/>
        </p:nvSpPr>
        <p:spPr>
          <a:xfrm>
            <a:off x="449989" y="4185425"/>
            <a:ext cx="4239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35374EC-87E7-0633-1849-ECE422D91FFF}"/>
              </a:ext>
            </a:extLst>
          </p:cNvPr>
          <p:cNvSpPr txBox="1"/>
          <p:nvPr/>
        </p:nvSpPr>
        <p:spPr>
          <a:xfrm>
            <a:off x="449989" y="4660913"/>
            <a:ext cx="40265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4E132AE-A510-0411-D4BD-09AF6485B141}"/>
                  </a:ext>
                </a:extLst>
              </p:cNvPr>
              <p:cNvSpPr txBox="1"/>
              <p:nvPr/>
            </p:nvSpPr>
            <p:spPr>
              <a:xfrm>
                <a:off x="449989" y="5172720"/>
                <a:ext cx="6190615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舍去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0" name="文本框 9" descr="{'rangeId': 22, 'mathAnswerShape': 1}">
                <a:extLst>
                  <a:ext uri="{FF2B5EF4-FFF2-40B4-BE49-F238E27FC236}">
                    <a16:creationId xmlns:a16="http://schemas.microsoft.com/office/drawing/2014/main" id="{44E132AE-A510-0411-D4BD-09AF6485B1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72720"/>
                <a:ext cx="6190615" cy="618694"/>
              </a:xfrm>
              <a:prstGeom prst="rect">
                <a:avLst/>
              </a:prstGeom>
              <a:blipFill>
                <a:blip r:embed="rId3"/>
                <a:stretch>
                  <a:fillRect l="-1576" r="-1576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D80BCF1F-AE7D-B6B9-B0DE-C10228145B9E}"/>
                  </a:ext>
                </a:extLst>
              </p:cNvPr>
              <p:cNvSpPr txBox="1"/>
              <p:nvPr/>
            </p:nvSpPr>
            <p:spPr>
              <a:xfrm>
                <a:off x="449989" y="5697802"/>
                <a:ext cx="4307713" cy="5582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1" name="文本框 10" descr="{'rangeId': 22, 'mathAnswerShape': 1}">
                <a:extLst>
                  <a:ext uri="{FF2B5EF4-FFF2-40B4-BE49-F238E27FC236}">
                    <a16:creationId xmlns:a16="http://schemas.microsoft.com/office/drawing/2014/main" id="{D80BCF1F-AE7D-B6B9-B0DE-C10228145B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697802"/>
                <a:ext cx="4307713" cy="558241"/>
              </a:xfrm>
              <a:prstGeom prst="rect">
                <a:avLst/>
              </a:prstGeom>
              <a:blipFill>
                <a:blip r:embed="rId4"/>
                <a:stretch>
                  <a:fillRect l="-2266" r="-2266" b="-2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yt_image_10965" title="H_136.0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336360" y="2409912"/>
            <a:ext cx="1782903" cy="172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81" name="yt_shape_10881"/>
              <p:cNvSpPr txBox="1"/>
              <p:nvPr/>
            </p:nvSpPr>
            <p:spPr>
              <a:xfrm>
                <a:off x="540119" y="900000"/>
                <a:ext cx="11492915" cy="15890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在同一坐标系中画出二次函数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6784c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列表如下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881" name="yt_shape_10881" descr="{&quot;rangeId&quot;:5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589089"/>
              </a:xfrm>
              <a:prstGeom prst="rect">
                <a:avLst/>
              </a:prstGeom>
              <a:blipFill>
                <a:blip r:embed="rId2"/>
                <a:stretch>
                  <a:fillRect l="-1701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884" name="yt_table_10884" title="H_212.14503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9266896"/>
                  </p:ext>
                </p:extLst>
              </p:nvPr>
            </p:nvGraphicFramePr>
            <p:xfrm>
              <a:off x="540000" y="2691413"/>
              <a:ext cx="11111994" cy="2858008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2227357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1415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377725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91986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377725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306390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377725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919860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  <a:gridCol w="1377725">
                      <a:extLst>
                        <a:ext uri="{9D8B030D-6E8A-4147-A177-3AD203B41FA5}">
                          <a16:colId xmlns:a16="http://schemas.microsoft.com/office/drawing/2014/main" val="20008"/>
                        </a:ext>
                      </a:extLst>
                    </a:gridCol>
                    <a:gridCol w="613469">
                      <a:extLst>
                        <a:ext uri="{9D8B030D-6E8A-4147-A177-3AD203B41FA5}">
                          <a16:colId xmlns:a16="http://schemas.microsoft.com/office/drawing/2014/main" val="20009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…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…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…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4.5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4.5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…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…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4.5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4.5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…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…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12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12"/>
                              <a:ea typeface="宋体" pitchFamily="12"/>
                            </a:rPr>
                            <a:t>​</a:t>
                          </a:r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12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12"/>
                              <a:ea typeface="宋体" pitchFamily="12"/>
                            </a:rPr>
                            <a:t>​</a:t>
                          </a:r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12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12"/>
                              <a:ea typeface="宋体" pitchFamily="12"/>
                            </a:rPr>
                            <a:t>​</a:t>
                          </a:r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12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12"/>
                              <a:ea typeface="宋体" pitchFamily="12"/>
                            </a:rPr>
                            <a:t>​</a:t>
                          </a:r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…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884" name="yt_table_10884" descr="{&quot;rangeId&quot;:27,&quot;mathAnswerShape&quot;:1}" title="H_212.14503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9266896"/>
                  </p:ext>
                </p:extLst>
              </p:nvPr>
            </p:nvGraphicFramePr>
            <p:xfrm>
              <a:off x="540000" y="2691413"/>
              <a:ext cx="11111994" cy="2694242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2227357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1415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377725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91986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377725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306390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377725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919860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  <a:gridCol w="1377725">
                      <a:extLst>
                        <a:ext uri="{9D8B030D-6E8A-4147-A177-3AD203B41FA5}">
                          <a16:colId xmlns:a16="http://schemas.microsoft.com/office/drawing/2014/main" val="20008"/>
                        </a:ext>
                      </a:extLst>
                    </a:gridCol>
                    <a:gridCol w="613469">
                      <a:extLst>
                        <a:ext uri="{9D8B030D-6E8A-4147-A177-3AD203B41FA5}">
                          <a16:colId xmlns:a16="http://schemas.microsoft.com/office/drawing/2014/main" val="20009"/>
                        </a:ext>
                      </a:extLst>
                    </a:gridCol>
                  </a:tblGrid>
                  <a:tr h="51949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…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…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72415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3"/>
                          <a:stretch>
                            <a:fillRect l="-273" t="-72269" r="-398634" b="-20840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…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4.5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4.5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…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72415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3"/>
                          <a:stretch>
                            <a:fillRect l="-273" t="-170833" r="-398634" b="-10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…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4.5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4.5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…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72644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3"/>
                          <a:stretch>
                            <a:fillRect l="-273" t="-273109" r="-398634" b="-75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…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3"/>
                          <a:stretch>
                            <a:fillRect l="-459603" t="-273109" r="-649669" b="-75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3"/>
                          <a:stretch>
                            <a:fillRect l="-373894" t="-273109" r="-334071" b="-75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3"/>
                          <a:stretch>
                            <a:fillRect l="-496018" t="-273109" r="-211947" b="-75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3"/>
                          <a:stretch>
                            <a:fillRect l="-892053" t="-273109" r="-217219" b="-75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…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E6C80B8-523C-BC4B-A285-9BA5A67D9525}"/>
              </a:ext>
            </a:extLst>
          </p:cNvPr>
          <p:cNvSpPr txBox="1"/>
          <p:nvPr/>
        </p:nvSpPr>
        <p:spPr>
          <a:xfrm>
            <a:off x="2831317" y="3493615"/>
            <a:ext cx="484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…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638A5F-D8E0-41C8-FD82-15A69E816209}"/>
              </a:ext>
            </a:extLst>
          </p:cNvPr>
          <p:cNvSpPr txBox="1"/>
          <p:nvPr/>
        </p:nvSpPr>
        <p:spPr>
          <a:xfrm>
            <a:off x="3759800" y="3407890"/>
            <a:ext cx="5610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FF59E91-94D6-9927-A6A2-10E6C4CEA73F}"/>
              </a:ext>
            </a:extLst>
          </p:cNvPr>
          <p:cNvSpPr txBox="1"/>
          <p:nvPr/>
        </p:nvSpPr>
        <p:spPr>
          <a:xfrm>
            <a:off x="5023226" y="3407890"/>
            <a:ext cx="3324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D2AC163-5859-9FF0-53F1-53CFF7F8DE7A}"/>
              </a:ext>
            </a:extLst>
          </p:cNvPr>
          <p:cNvSpPr txBox="1"/>
          <p:nvPr/>
        </p:nvSpPr>
        <p:spPr>
          <a:xfrm>
            <a:off x="6066910" y="3407890"/>
            <a:ext cx="5610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6DCB5EB-AFE9-1BEF-D50A-1BBD83634178}"/>
              </a:ext>
            </a:extLst>
          </p:cNvPr>
          <p:cNvSpPr txBox="1"/>
          <p:nvPr/>
        </p:nvSpPr>
        <p:spPr>
          <a:xfrm>
            <a:off x="7025536" y="3407890"/>
            <a:ext cx="3324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6C7547B-CDD4-61D5-043A-B2966F45E4BD}"/>
              </a:ext>
            </a:extLst>
          </p:cNvPr>
          <p:cNvSpPr txBox="1"/>
          <p:nvPr/>
        </p:nvSpPr>
        <p:spPr>
          <a:xfrm>
            <a:off x="7751025" y="3407890"/>
            <a:ext cx="5610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3133D2C-4FF7-C99F-AFCA-98FCCDA7D15A}"/>
              </a:ext>
            </a:extLst>
          </p:cNvPr>
          <p:cNvSpPr txBox="1"/>
          <p:nvPr/>
        </p:nvSpPr>
        <p:spPr>
          <a:xfrm>
            <a:off x="9004926" y="3407890"/>
            <a:ext cx="3324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09A3994-C386-FBC7-B036-2A7ADD763248}"/>
              </a:ext>
            </a:extLst>
          </p:cNvPr>
          <p:cNvSpPr txBox="1"/>
          <p:nvPr/>
        </p:nvSpPr>
        <p:spPr>
          <a:xfrm>
            <a:off x="10039086" y="3407890"/>
            <a:ext cx="5610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6C8D1B0-4BFF-889C-178C-A6BA65DEA613}"/>
              </a:ext>
            </a:extLst>
          </p:cNvPr>
          <p:cNvSpPr txBox="1"/>
          <p:nvPr/>
        </p:nvSpPr>
        <p:spPr>
          <a:xfrm>
            <a:off x="11102485" y="3493615"/>
            <a:ext cx="484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…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4CF8937-F795-8476-D26D-33FB162B35E0}"/>
              </a:ext>
            </a:extLst>
          </p:cNvPr>
          <p:cNvSpPr txBox="1"/>
          <p:nvPr/>
        </p:nvSpPr>
        <p:spPr>
          <a:xfrm>
            <a:off x="2831317" y="4217769"/>
            <a:ext cx="484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…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47BD07B-DD20-743F-91DD-0CD7B32F24C4}"/>
              </a:ext>
            </a:extLst>
          </p:cNvPr>
          <p:cNvSpPr txBox="1"/>
          <p:nvPr/>
        </p:nvSpPr>
        <p:spPr>
          <a:xfrm>
            <a:off x="3645500" y="4132044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0D66CC2-2BA4-36DF-7330-BA1A8938C91C}"/>
              </a:ext>
            </a:extLst>
          </p:cNvPr>
          <p:cNvSpPr txBox="1"/>
          <p:nvPr/>
        </p:nvSpPr>
        <p:spPr>
          <a:xfrm>
            <a:off x="4908926" y="413204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75DF27D-4DE1-280C-2852-41A0395CE458}"/>
              </a:ext>
            </a:extLst>
          </p:cNvPr>
          <p:cNvSpPr txBox="1"/>
          <p:nvPr/>
        </p:nvSpPr>
        <p:spPr>
          <a:xfrm>
            <a:off x="5943085" y="4132044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B87F045-23CD-5C0F-560C-89EA059529E7}"/>
              </a:ext>
            </a:extLst>
          </p:cNvPr>
          <p:cNvSpPr txBox="1"/>
          <p:nvPr/>
        </p:nvSpPr>
        <p:spPr>
          <a:xfrm>
            <a:off x="7025536" y="4132044"/>
            <a:ext cx="3324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F7B569B-2D30-D965-7515-41EEC65C2EA6}"/>
              </a:ext>
            </a:extLst>
          </p:cNvPr>
          <p:cNvSpPr txBox="1"/>
          <p:nvPr/>
        </p:nvSpPr>
        <p:spPr>
          <a:xfrm>
            <a:off x="7627200" y="4132044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7D3B12B-B6A8-4F3F-CE84-8B6E7E2B328D}"/>
              </a:ext>
            </a:extLst>
          </p:cNvPr>
          <p:cNvSpPr txBox="1"/>
          <p:nvPr/>
        </p:nvSpPr>
        <p:spPr>
          <a:xfrm>
            <a:off x="8890626" y="413204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851242E-F8DD-E601-682D-32610353750D}"/>
              </a:ext>
            </a:extLst>
          </p:cNvPr>
          <p:cNvSpPr txBox="1"/>
          <p:nvPr/>
        </p:nvSpPr>
        <p:spPr>
          <a:xfrm>
            <a:off x="9924786" y="4132044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43EBB55-D268-4396-A624-DB9A4F9605F9}"/>
              </a:ext>
            </a:extLst>
          </p:cNvPr>
          <p:cNvSpPr txBox="1"/>
          <p:nvPr/>
        </p:nvSpPr>
        <p:spPr>
          <a:xfrm>
            <a:off x="11102485" y="4217769"/>
            <a:ext cx="484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…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0C4B42F-07B2-74E8-6B20-DE4BA8EE0FFA}"/>
              </a:ext>
            </a:extLst>
          </p:cNvPr>
          <p:cNvSpPr txBox="1"/>
          <p:nvPr/>
        </p:nvSpPr>
        <p:spPr>
          <a:xfrm>
            <a:off x="2831317" y="4941922"/>
            <a:ext cx="484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…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D92B6C6-76A3-630E-C161-95F59B66BE05}"/>
              </a:ext>
            </a:extLst>
          </p:cNvPr>
          <p:cNvSpPr txBox="1"/>
          <p:nvPr/>
        </p:nvSpPr>
        <p:spPr>
          <a:xfrm>
            <a:off x="3883625" y="4856197"/>
            <a:ext cx="3324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4046AA43-14BC-E37C-C480-4089E990C9ED}"/>
                  </a:ext>
                </a:extLst>
              </p:cNvPr>
              <p:cNvSpPr txBox="1"/>
              <p:nvPr/>
            </p:nvSpPr>
            <p:spPr>
              <a:xfrm>
                <a:off x="5051801" y="4770472"/>
                <a:ext cx="403923" cy="7276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</a:rPr>
                  <a:t>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22" name="文本框 21" descr="{'rangeId': 27, 'mathAnswerShape': 1}">
                <a:extLst>
                  <a:ext uri="{FF2B5EF4-FFF2-40B4-BE49-F238E27FC236}">
                    <a16:creationId xmlns:a16="http://schemas.microsoft.com/office/drawing/2014/main" id="{4046AA43-14BC-E37C-C480-4089E990C9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1801" y="4770472"/>
                <a:ext cx="403923" cy="727660"/>
              </a:xfrm>
              <a:prstGeom prst="rect">
                <a:avLst/>
              </a:prstGeom>
              <a:blipFill>
                <a:blip r:embed="rId4"/>
                <a:stretch>
                  <a:fillRect l="-15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31221373-BAAB-D75E-344C-A85992E3BE51}"/>
                  </a:ext>
                </a:extLst>
              </p:cNvPr>
              <p:cNvSpPr txBox="1"/>
              <p:nvPr/>
            </p:nvSpPr>
            <p:spPr>
              <a:xfrm>
                <a:off x="6209785" y="4770472"/>
                <a:ext cx="403923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</a:rPr>
                  <a:t>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23" name="文本框 22" descr="{'rangeId': 27, 'mathAnswerShape': 1}">
                <a:extLst>
                  <a:ext uri="{FF2B5EF4-FFF2-40B4-BE49-F238E27FC236}">
                    <a16:creationId xmlns:a16="http://schemas.microsoft.com/office/drawing/2014/main" id="{31221373-BAAB-D75E-344C-A85992E3BE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9785" y="4770472"/>
                <a:ext cx="403923" cy="728612"/>
              </a:xfrm>
              <a:prstGeom prst="rect">
                <a:avLst/>
              </a:prstGeom>
              <a:blipFill>
                <a:blip r:embed="rId5"/>
                <a:stretch>
                  <a:fillRect l="-15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文本框 23">
            <a:extLst>
              <a:ext uri="{FF2B5EF4-FFF2-40B4-BE49-F238E27FC236}">
                <a16:creationId xmlns:a16="http://schemas.microsoft.com/office/drawing/2014/main" id="{C2971B7B-E5CC-4630-885A-A3ECA39FF221}"/>
              </a:ext>
            </a:extLst>
          </p:cNvPr>
          <p:cNvSpPr txBox="1"/>
          <p:nvPr/>
        </p:nvSpPr>
        <p:spPr>
          <a:xfrm>
            <a:off x="7025536" y="4856197"/>
            <a:ext cx="3324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9E3C3A9A-2035-A3F5-C14B-518824B3E5EC}"/>
                  </a:ext>
                </a:extLst>
              </p:cNvPr>
              <p:cNvSpPr txBox="1"/>
              <p:nvPr/>
            </p:nvSpPr>
            <p:spPr>
              <a:xfrm>
                <a:off x="7893900" y="4770472"/>
                <a:ext cx="403923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</a:rPr>
                  <a:t>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25" name="文本框 24" descr="{'rangeId': 27, 'mathAnswerShape': 1}">
                <a:extLst>
                  <a:ext uri="{FF2B5EF4-FFF2-40B4-BE49-F238E27FC236}">
                    <a16:creationId xmlns:a16="http://schemas.microsoft.com/office/drawing/2014/main" id="{9E3C3A9A-2035-A3F5-C14B-518824B3E5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93900" y="4770472"/>
                <a:ext cx="403923" cy="728612"/>
              </a:xfrm>
              <a:prstGeom prst="rect">
                <a:avLst/>
              </a:prstGeom>
              <a:blipFill>
                <a:blip r:embed="rId6"/>
                <a:stretch>
                  <a:fillRect l="-15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2387E069-2E7D-4EF2-F3D9-1AB83F636B1D}"/>
                  </a:ext>
                </a:extLst>
              </p:cNvPr>
              <p:cNvSpPr txBox="1"/>
              <p:nvPr/>
            </p:nvSpPr>
            <p:spPr>
              <a:xfrm>
                <a:off x="9033501" y="4770472"/>
                <a:ext cx="403923" cy="7276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</a:rPr>
                  <a:t>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26" name="文本框 25" descr="{'rangeId': 27, 'mathAnswerShape': 1}">
                <a:extLst>
                  <a:ext uri="{FF2B5EF4-FFF2-40B4-BE49-F238E27FC236}">
                    <a16:creationId xmlns:a16="http://schemas.microsoft.com/office/drawing/2014/main" id="{2387E069-2E7D-4EF2-F3D9-1AB83F636B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33501" y="4770472"/>
                <a:ext cx="403923" cy="727660"/>
              </a:xfrm>
              <a:prstGeom prst="rect">
                <a:avLst/>
              </a:prstGeom>
              <a:blipFill>
                <a:blip r:embed="rId7"/>
                <a:stretch>
                  <a:fillRect l="-15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文本框 26">
            <a:extLst>
              <a:ext uri="{FF2B5EF4-FFF2-40B4-BE49-F238E27FC236}">
                <a16:creationId xmlns:a16="http://schemas.microsoft.com/office/drawing/2014/main" id="{770B2382-3E52-2EC8-099D-5FE72983192C}"/>
              </a:ext>
            </a:extLst>
          </p:cNvPr>
          <p:cNvSpPr txBox="1"/>
          <p:nvPr/>
        </p:nvSpPr>
        <p:spPr>
          <a:xfrm>
            <a:off x="10162911" y="4856197"/>
            <a:ext cx="3324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8B8047C0-D02B-1870-455A-EA98602250C9}"/>
              </a:ext>
            </a:extLst>
          </p:cNvPr>
          <p:cNvSpPr txBox="1"/>
          <p:nvPr/>
        </p:nvSpPr>
        <p:spPr>
          <a:xfrm>
            <a:off x="11102485" y="4941922"/>
            <a:ext cx="484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…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  <p:bldP spid="23" grpId="0" build="allAtOnce"/>
      <p:bldP spid="24" grpId="0" build="allAtOnce"/>
      <p:bldP spid="25" grpId="0" build="allAtOnce"/>
      <p:bldP spid="26" grpId="0" build="allAtOnce"/>
      <p:bldP spid="27" grpId="0" build="allAtOnce"/>
      <p:bldP spid="2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7" name="yt_shape_10887"/>
          <p:cNvSpPr txBox="1"/>
          <p:nvPr/>
        </p:nvSpPr>
        <p:spPr>
          <a:xfrm>
            <a:off x="540001" y="1294795"/>
            <a:ext cx="14619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0888" name="yt_image_10888" title="H_390.15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4032" y="1877374"/>
            <a:ext cx="4966561" cy="3561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0886"/>
          <p:cNvSpPr txBox="1"/>
          <p:nvPr/>
        </p:nvSpPr>
        <p:spPr>
          <a:xfrm>
            <a:off x="540000" y="764704"/>
            <a:ext cx="14619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描点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5" name="yt_image_10890" title="H_228.87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7408" y="2204864"/>
            <a:ext cx="2835487" cy="2906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1" name="yt_shape_10891"/>
          <p:cNvSpPr txBox="1"/>
          <p:nvPr/>
        </p:nvSpPr>
        <p:spPr>
          <a:xfrm>
            <a:off x="479257" y="-2120084"/>
            <a:ext cx="2863861" cy="262943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4600" b="0" i="0" u="none" spc="-14600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</a:rPr>
              <a:t> </a:t>
            </a:r>
            <a:r>
              <a:rPr lang="en-US" altLang="zh-CN" sz="14600" b="0" i="0" u="none" spc="18682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</a:rPr>
              <a:t>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893" name="yt_shape_10893"/>
              <p:cNvSpPr txBox="1"/>
              <p:nvPr/>
            </p:nvSpPr>
            <p:spPr>
              <a:xfrm>
                <a:off x="479376" y="836712"/>
                <a:ext cx="11492915" cy="22506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根据图象填空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抛物线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与抛物线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形状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且它们关于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轴对称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由图象可知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的图象的开口比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的图象的开口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大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6326b,isEnd"/>
                  </a:rPr>
                  <a:t>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</p:txBody>
          </p:sp>
        </mc:Choice>
        <mc:Fallback>
          <p:sp>
            <p:nvSpPr>
              <p:cNvPr id="10893" name="yt_shape_108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836712"/>
                <a:ext cx="11492915" cy="2250616"/>
              </a:xfrm>
              <a:prstGeom prst="rect">
                <a:avLst/>
              </a:prstGeom>
              <a:blipFill>
                <a:blip r:embed="rId2"/>
                <a:stretch>
                  <a:fillRect l="-1645" t="-2168" b="-75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FFDA2B9-BD4B-0B49-57B8-FA5A571D43FD}"/>
              </a:ext>
            </a:extLst>
          </p:cNvPr>
          <p:cNvSpPr txBox="1"/>
          <p:nvPr/>
        </p:nvSpPr>
        <p:spPr>
          <a:xfrm>
            <a:off x="6037690" y="1265394"/>
            <a:ext cx="1094487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205F83A-E5F0-5F15-CECD-A60402680C2A}"/>
              </a:ext>
            </a:extLst>
          </p:cNvPr>
          <p:cNvSpPr txBox="1"/>
          <p:nvPr/>
        </p:nvSpPr>
        <p:spPr>
          <a:xfrm>
            <a:off x="9133314" y="1265394"/>
            <a:ext cx="667449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ECE4BA8-DE29-46A7-DA74-8F14AC7389F5}"/>
              </a:ext>
            </a:extLst>
          </p:cNvPr>
          <p:cNvSpPr txBox="1"/>
          <p:nvPr/>
        </p:nvSpPr>
        <p:spPr>
          <a:xfrm>
            <a:off x="8476089" y="1936843"/>
            <a:ext cx="789686" cy="76747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8" name="yt_image_10890" title="H_228.87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96690" y="3212976"/>
            <a:ext cx="2835487" cy="2906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8" name="yt_shape_10898"/>
          <p:cNvSpPr txBox="1"/>
          <p:nvPr/>
        </p:nvSpPr>
        <p:spPr>
          <a:xfrm>
            <a:off x="540000" y="900000"/>
            <a:ext cx="4640694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的性质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899" name="yt_shape_10899"/>
              <p:cNvSpPr txBox="1"/>
              <p:nvPr/>
            </p:nvSpPr>
            <p:spPr>
              <a:xfrm>
                <a:off x="540119" y="1389434"/>
                <a:ext cx="11111999" cy="110953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两点都在二次函数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6e832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899" name="yt_shape_10899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111999" cy="1109535"/>
              </a:xfrm>
              <a:prstGeom prst="rect">
                <a:avLst/>
              </a:prstGeom>
              <a:blipFill>
                <a:blip r:embed="rId2"/>
                <a:stretch>
                  <a:fillRect l="-1701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901" name="yt_table_1090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9910204"/>
              </p:ext>
            </p:extLst>
          </p:nvPr>
        </p:nvGraphicFramePr>
        <p:xfrm>
          <a:off x="540047" y="2549757"/>
          <a:ext cx="9676766" cy="475488"/>
        </p:xfrm>
        <a:graphic>
          <a:graphicData uri="http://schemas.openxmlformats.org/drawingml/2006/table">
            <a:tbl>
              <a:tblPr/>
              <a:tblGrid>
                <a:gridCol w="2660968">
                  <a:extLst>
                    <a:ext uri="{9D8B030D-6E8A-4147-A177-3AD203B41FA5}">
                      <a16:colId xmlns:a16="http://schemas.microsoft.com/office/drawing/2014/main" val="10132"/>
                    </a:ext>
                  </a:extLst>
                </a:gridCol>
                <a:gridCol w="2643505">
                  <a:extLst>
                    <a:ext uri="{9D8B030D-6E8A-4147-A177-3AD203B41FA5}">
                      <a16:colId xmlns:a16="http://schemas.microsoft.com/office/drawing/2014/main" val="10133"/>
                    </a:ext>
                  </a:extLst>
                </a:gridCol>
                <a:gridCol w="2643505">
                  <a:extLst>
                    <a:ext uri="{9D8B030D-6E8A-4147-A177-3AD203B41FA5}">
                      <a16:colId xmlns:a16="http://schemas.microsoft.com/office/drawing/2014/main" val="10134"/>
                    </a:ext>
                  </a:extLst>
                </a:gridCol>
                <a:gridCol w="1728788">
                  <a:extLst>
                    <a:ext uri="{9D8B030D-6E8A-4147-A177-3AD203B41FA5}">
                      <a16:colId xmlns:a16="http://schemas.microsoft.com/office/drawing/2014/main" val="101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903" name="yt_shape_10903"/>
              <p:cNvSpPr txBox="1"/>
              <p:nvPr/>
            </p:nvSpPr>
            <p:spPr>
              <a:xfrm>
                <a:off x="540119" y="3075928"/>
                <a:ext cx="11492915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如图是一个二次函数的图象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则它的解析式为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6ceac,isEnd"/>
                  </a:rPr>
                  <a:t>函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数有最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值为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903" name="yt_shape_109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075928"/>
                <a:ext cx="11492915" cy="1106521"/>
              </a:xfrm>
              <a:prstGeom prst="rect">
                <a:avLst/>
              </a:prstGeom>
              <a:blipFill>
                <a:blip r:embed="rId3"/>
                <a:stretch>
                  <a:fillRect l="-1645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905" name="yt_image_1090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p14="http://schemas.microsoft.com/office/powerpoint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15880" y="4437112"/>
            <a:ext cx="1725526" cy="140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1655765">
            <a:extLst>
              <a:ext uri="{FF2B5EF4-FFF2-40B4-BE49-F238E27FC236}">
                <a16:creationId xmlns:a16="http://schemas.microsoft.com/office/drawing/2014/main" id="{EDA07A65-8AFE-45C8-485D-8C37FA2841E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8C4687C-2640-BFF8-6FE1-613613C9056A}"/>
              </a:ext>
            </a:extLst>
          </p:cNvPr>
          <p:cNvSpPr txBox="1"/>
          <p:nvPr/>
        </p:nvSpPr>
        <p:spPr>
          <a:xfrm>
            <a:off x="1059708" y="2017062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2EC5435-5003-B20F-6B66-3576D26674B6}"/>
                  </a:ext>
                </a:extLst>
              </p:cNvPr>
              <p:cNvSpPr txBox="1"/>
              <p:nvPr/>
            </p:nvSpPr>
            <p:spPr>
              <a:xfrm>
                <a:off x="7203332" y="2879963"/>
                <a:ext cx="14326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2EC5435-5003-B20F-6B66-3576D26674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03332" y="2879963"/>
                <a:ext cx="1432624" cy="765061"/>
              </a:xfrm>
              <a:prstGeom prst="rect">
                <a:avLst/>
              </a:prstGeom>
              <a:blipFill>
                <a:blip r:embed="rId6"/>
                <a:stretch>
                  <a:fillRect l="-6809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33549B28-582B-9568-AF4F-1082AA195D43}"/>
              </a:ext>
            </a:extLst>
          </p:cNvPr>
          <p:cNvSpPr txBox="1"/>
          <p:nvPr/>
        </p:nvSpPr>
        <p:spPr>
          <a:xfrm>
            <a:off x="9905257" y="3029122"/>
            <a:ext cx="637286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B4723DC-CE3D-AC19-573F-DF9FB70B58B6}"/>
              </a:ext>
            </a:extLst>
          </p:cNvPr>
          <p:cNvSpPr txBox="1"/>
          <p:nvPr/>
        </p:nvSpPr>
        <p:spPr>
          <a:xfrm>
            <a:off x="1669308" y="370057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7BA7C1A-2699-F066-83CA-26A9F04918C3}"/>
              </a:ext>
            </a:extLst>
          </p:cNvPr>
          <p:cNvSpPr txBox="1"/>
          <p:nvPr/>
        </p:nvSpPr>
        <p:spPr>
          <a:xfrm>
            <a:off x="3193308" y="370057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07" name="yt_shape_10907"/>
              <p:cNvSpPr txBox="1"/>
              <p:nvPr/>
            </p:nvSpPr>
            <p:spPr>
              <a:xfrm>
                <a:off x="540000" y="900000"/>
                <a:ext cx="8521885" cy="46742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已知二次函数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若它的图象有最高点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二次函数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lang="en-US" altLang="zh-CN" sz="24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的图象有最高点，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+1&lt;0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p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的增大而增大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随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的增大而增大，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+1&gt;0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p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07" name="yt_shape_10907" descr="{&quot;rangeId&quot;: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521885" cy="4674228"/>
              </a:xfrm>
              <a:prstGeom prst="rect">
                <a:avLst/>
              </a:prstGeom>
              <a:blipFill>
                <a:blip r:embed="rId2"/>
                <a:stretch>
                  <a:fillRect l="-2217" t="-131" r="-11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65C23FE-E33B-B016-C948-4D8914677C15}"/>
                  </a:ext>
                </a:extLst>
              </p:cNvPr>
              <p:cNvSpPr txBox="1"/>
              <p:nvPr/>
            </p:nvSpPr>
            <p:spPr>
              <a:xfrm>
                <a:off x="449989" y="1869385"/>
                <a:ext cx="8619554" cy="6343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二次函数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的图象有最高点，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9, 'hasSerialNum': 1}">
                <a:extLst>
                  <a:ext uri="{FF2B5EF4-FFF2-40B4-BE49-F238E27FC236}">
                    <a16:creationId xmlns:a16="http://schemas.microsoft.com/office/drawing/2014/main" id="{C65C23FE-E33B-B016-C948-4D8914677C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69385"/>
                <a:ext cx="8619554" cy="634314"/>
              </a:xfrm>
              <a:prstGeom prst="rect">
                <a:avLst/>
              </a:prstGeom>
              <a:blipFill>
                <a:blip r:embed="rId3"/>
                <a:stretch>
                  <a:fillRect l="-1132" r="-1061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D5A72C4-2E4D-FA14-4A2C-6A3A5C90FD7E}"/>
                  </a:ext>
                </a:extLst>
              </p:cNvPr>
              <p:cNvSpPr txBox="1"/>
              <p:nvPr/>
            </p:nvSpPr>
            <p:spPr>
              <a:xfrm>
                <a:off x="449989" y="2410087"/>
                <a:ext cx="474732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+1&lt;0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p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9, 'hasSerialNum': 1}">
                <a:extLst>
                  <a:ext uri="{FF2B5EF4-FFF2-40B4-BE49-F238E27FC236}">
                    <a16:creationId xmlns:a16="http://schemas.microsoft.com/office/drawing/2014/main" id="{4D5A72C4-2E4D-FA14-4A2C-6A3A5C90FD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10087"/>
                <a:ext cx="4747323" cy="1154189"/>
              </a:xfrm>
              <a:prstGeom prst="rect">
                <a:avLst/>
              </a:prstGeom>
              <a:blipFill>
                <a:blip r:embed="rId4"/>
                <a:stretch>
                  <a:fillRect l="-2054" r="-20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17083561-22EA-6009-FE38-A3A4DDDDB7CF}"/>
              </a:ext>
            </a:extLst>
          </p:cNvPr>
          <p:cNvSpPr txBox="1"/>
          <p:nvPr/>
        </p:nvSpPr>
        <p:spPr>
          <a:xfrm>
            <a:off x="449989" y="3946152"/>
            <a:ext cx="6357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的增大而增大，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EF70172-3C04-CE15-D775-55D079224650}"/>
                  </a:ext>
                </a:extLst>
              </p:cNvPr>
              <p:cNvSpPr txBox="1"/>
              <p:nvPr/>
            </p:nvSpPr>
            <p:spPr>
              <a:xfrm>
                <a:off x="449989" y="4421640"/>
                <a:ext cx="444252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+1&gt;0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p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9, 'hasSerialNum': 1}">
                <a:extLst>
                  <a:ext uri="{FF2B5EF4-FFF2-40B4-BE49-F238E27FC236}">
                    <a16:creationId xmlns:a16="http://schemas.microsoft.com/office/drawing/2014/main" id="{CEF70172-3C04-CE15-D775-55D0792246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21640"/>
                <a:ext cx="4442523" cy="1154189"/>
              </a:xfrm>
              <a:prstGeom prst="rect">
                <a:avLst/>
              </a:prstGeom>
              <a:blipFill>
                <a:blip r:embed="rId5"/>
                <a:stretch>
                  <a:fillRect l="-2195" r="-21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15" name="yt_shape_10915"/>
          <p:cNvSpPr txBox="1"/>
          <p:nvPr/>
        </p:nvSpPr>
        <p:spPr>
          <a:xfrm>
            <a:off x="540000" y="900000"/>
            <a:ext cx="86754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对二次函数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的增减性掌握不熟练导致错误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FBBF5E1-3E00-B3DA-36B2-8456DF5A8107}"/>
              </a:ext>
            </a:extLst>
          </p:cNvPr>
          <p:cNvSpPr txBox="1"/>
          <p:nvPr/>
        </p:nvSpPr>
        <p:spPr>
          <a:xfrm>
            <a:off x="449989" y="853194"/>
            <a:ext cx="87716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对二次函数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的增减性掌握不熟练导致错误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0916"/>
          <p:cNvSpPr txBox="1"/>
          <p:nvPr/>
        </p:nvSpPr>
        <p:spPr>
          <a:xfrm>
            <a:off x="565028" y="1471077"/>
            <a:ext cx="103954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都在函数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5" name="yt_table_1091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2035140"/>
              </p:ext>
            </p:extLst>
          </p:nvPr>
        </p:nvGraphicFramePr>
        <p:xfrm>
          <a:off x="565075" y="1950380"/>
          <a:ext cx="5439093" cy="950976"/>
        </p:xfrm>
        <a:graphic>
          <a:graphicData uri="http://schemas.openxmlformats.org/drawingml/2006/table">
            <a:tbl>
              <a:tblPr/>
              <a:tblGrid>
                <a:gridCol w="3176905">
                  <a:extLst>
                    <a:ext uri="{9D8B030D-6E8A-4147-A177-3AD203B41FA5}">
                      <a16:colId xmlns:a16="http://schemas.microsoft.com/office/drawing/2014/main" val="10136"/>
                    </a:ext>
                  </a:extLst>
                </a:gridCol>
                <a:gridCol w="2262188">
                  <a:extLst>
                    <a:ext uri="{9D8B030D-6E8A-4147-A177-3AD203B41FA5}">
                      <a16:colId xmlns:a16="http://schemas.microsoft.com/office/drawing/2014/main" val="101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1"/>
                  </a:ext>
                </a:extLst>
              </a:tr>
            </a:tbl>
          </a:graphicData>
        </a:graphic>
      </p:graphicFrame>
      <p:sp>
        <p:nvSpPr>
          <p:cNvPr id="6" name="yt_shape_10919"/>
          <p:cNvSpPr txBox="1"/>
          <p:nvPr/>
        </p:nvSpPr>
        <p:spPr>
          <a:xfrm>
            <a:off x="565147" y="29519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都在函数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4081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4E7BB9-6298-830B-0C36-29889F5AA85A}"/>
              </a:ext>
            </a:extLst>
          </p:cNvPr>
          <p:cNvSpPr txBox="1"/>
          <p:nvPr/>
        </p:nvSpPr>
        <p:spPr>
          <a:xfrm>
            <a:off x="9939692" y="142427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CC98D51-59D5-9B94-64C8-223606C4F4AF}"/>
              </a:ext>
            </a:extLst>
          </p:cNvPr>
          <p:cNvSpPr txBox="1"/>
          <p:nvPr/>
        </p:nvSpPr>
        <p:spPr>
          <a:xfrm>
            <a:off x="1132361" y="3331404"/>
            <a:ext cx="13103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1" name="yt_shape_1092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920" name="yt_image_10920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23" name="yt_shape_10923"/>
          <p:cNvSpPr txBox="1"/>
          <p:nvPr/>
        </p:nvSpPr>
        <p:spPr>
          <a:xfrm>
            <a:off x="540000" y="1482165"/>
            <a:ext cx="81705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的图象大致是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0924" name="yt_image_10924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113832"/>
            <a:ext cx="936217" cy="1064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25" name="yt_image_1092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6217" y="2113832"/>
            <a:ext cx="1012422" cy="1064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26" name="yt_image_10926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8639" y="2113832"/>
            <a:ext cx="996093" cy="1064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27" name="yt_image_10927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64732" y="2113832"/>
            <a:ext cx="1126728" cy="1064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30" name="yt_shape_10930"/>
          <p:cNvSpPr txBox="1"/>
          <p:nvPr/>
        </p:nvSpPr>
        <p:spPr>
          <a:xfrm>
            <a:off x="808074" y="3177965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0931" name="yt_shape_10931"/>
          <p:cNvSpPr txBox="1"/>
          <p:nvPr/>
        </p:nvSpPr>
        <p:spPr>
          <a:xfrm>
            <a:off x="2150801" y="3177965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0932" name="yt_shape_10932"/>
          <p:cNvSpPr txBox="1"/>
          <p:nvPr/>
        </p:nvSpPr>
        <p:spPr>
          <a:xfrm>
            <a:off x="3515058" y="3177965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0933" name="yt_shape_10933"/>
          <p:cNvSpPr txBox="1"/>
          <p:nvPr/>
        </p:nvSpPr>
        <p:spPr>
          <a:xfrm>
            <a:off x="4928062" y="3177965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34" name="yt_shape_10934"/>
              <p:cNvSpPr txBox="1"/>
              <p:nvPr/>
            </p:nvSpPr>
            <p:spPr>
              <a:xfrm>
                <a:off x="540119" y="3690594"/>
                <a:ext cx="11492915" cy="9744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二次函数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若在其图象的对称轴的左侧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fd7cf"/>
                  </a:rPr>
                  <a:t>的增大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而增大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则下列各点不可能在其图象上的是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934" name="yt_shape_10934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690594"/>
                <a:ext cx="11492915" cy="974498"/>
              </a:xfrm>
              <a:prstGeom prst="rect">
                <a:avLst/>
              </a:prstGeom>
              <a:blipFill>
                <a:blip r:embed="rId7"/>
                <a:stretch>
                  <a:fillRect l="-1645" b="-18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936" name="yt_table_10936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18999493"/>
                  </p:ext>
                </p:extLst>
              </p:nvPr>
            </p:nvGraphicFramePr>
            <p:xfrm>
              <a:off x="540047" y="4715880"/>
              <a:ext cx="6956997" cy="1040638"/>
            </p:xfrm>
            <a:graphic>
              <a:graphicData uri="http://schemas.openxmlformats.org/drawingml/2006/table">
                <a:tbl>
                  <a:tblPr/>
                  <a:tblGrid>
                    <a:gridCol w="3800920">
                      <a:extLst>
                        <a:ext uri="{9D8B030D-6E8A-4147-A177-3AD203B41FA5}">
                          <a16:colId xmlns:a16="http://schemas.microsoft.com/office/drawing/2014/main" val="10138"/>
                        </a:ext>
                      </a:extLst>
                    </a:gridCol>
                    <a:gridCol w="3156077">
                      <a:extLst>
                        <a:ext uri="{9D8B030D-6E8A-4147-A177-3AD203B41FA5}">
                          <a16:colId xmlns:a16="http://schemas.microsoft.com/office/drawing/2014/main" val="1013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936" name="yt_table_10936" descr="{&quot;rangeId&quot;:14,&quot;type&quot;:&quot;Option&quot;}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18999493"/>
                  </p:ext>
                </p:extLst>
              </p:nvPr>
            </p:nvGraphicFramePr>
            <p:xfrm>
              <a:off x="540047" y="4715880"/>
              <a:ext cx="6956997" cy="922148"/>
            </p:xfrm>
            <a:graphic>
              <a:graphicData uri="http://schemas.openxmlformats.org/drawingml/2006/table">
                <a:tbl>
                  <a:tblPr/>
                  <a:tblGrid>
                    <a:gridCol w="3800920">
                      <a:extLst>
                        <a:ext uri="{9D8B030D-6E8A-4147-A177-3AD203B41FA5}">
                          <a16:colId xmlns:a16="http://schemas.microsoft.com/office/drawing/2014/main" val="10138"/>
                        </a:ext>
                      </a:extLst>
                    </a:gridCol>
                    <a:gridCol w="3156077">
                      <a:extLst>
                        <a:ext uri="{9D8B030D-6E8A-4147-A177-3AD203B41FA5}">
                          <a16:colId xmlns:a16="http://schemas.microsoft.com/office/drawing/2014/main" val="10139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8"/>
                          <a:stretch>
                            <a:fillRect t="-3947" r="-83013" b="-1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8"/>
                          <a:stretch>
                            <a:fillRect l="-120463" t="-3947" b="-1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72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8"/>
                          <a:stretch>
                            <a:fillRect l="-120463" t="-103947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7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9C4BBF4-9124-33EA-B50B-F7325271B83D}"/>
              </a:ext>
            </a:extLst>
          </p:cNvPr>
          <p:cNvSpPr txBox="1"/>
          <p:nvPr/>
        </p:nvSpPr>
        <p:spPr>
          <a:xfrm>
            <a:off x="7711214" y="1435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6459B20-B63C-13DD-D196-9E260AE830F9}"/>
              </a:ext>
            </a:extLst>
          </p:cNvPr>
          <p:cNvSpPr txBox="1"/>
          <p:nvPr/>
        </p:nvSpPr>
        <p:spPr>
          <a:xfrm>
            <a:off x="6850907" y="4184491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37" name="yt_shape_10937"/>
              <p:cNvSpPr txBox="1"/>
              <p:nvPr/>
            </p:nvSpPr>
            <p:spPr>
              <a:xfrm>
                <a:off x="540120" y="900000"/>
                <a:ext cx="11492915" cy="131786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数形结合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若二次函数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3a0ea,isEnd"/>
                  </a:rPr>
                  <a:t>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取值范围为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37" name="yt_shape_109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492915" cy="1317861"/>
              </a:xfrm>
              <a:prstGeom prst="rect">
                <a:avLst/>
              </a:prstGeom>
              <a:blipFill>
                <a:blip r:embed="rId2"/>
                <a:stretch>
                  <a:fillRect l="-1645" b="-69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939" name="yt_image_10939" title="H_97.2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5840" y="2564904"/>
            <a:ext cx="2155501" cy="123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D9453CD-135C-7E7A-4FC0-3D1E96B12678}"/>
                  </a:ext>
                </a:extLst>
              </p:cNvPr>
              <p:cNvSpPr txBox="1"/>
              <p:nvPr/>
            </p:nvSpPr>
            <p:spPr>
              <a:xfrm>
                <a:off x="2326534" y="1443693"/>
                <a:ext cx="1281812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5, 'hasSerialNum': 1, 'mathAnswerShape': 1}">
                <a:extLst>
                  <a:ext uri="{FF2B5EF4-FFF2-40B4-BE49-F238E27FC236}">
                    <a16:creationId xmlns:a16="http://schemas.microsoft.com/office/drawing/2014/main" id="{1D9453CD-135C-7E7A-4FC0-3D1E96B126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6534" y="1443693"/>
                <a:ext cx="1281812" cy="727279"/>
              </a:xfrm>
              <a:prstGeom prst="rect">
                <a:avLst/>
              </a:prstGeom>
              <a:blipFill>
                <a:blip r:embed="rId4"/>
                <a:stretch>
                  <a:fillRect l="-7619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1224</Words>
  <Application>Microsoft Office PowerPoint</Application>
  <PresentationFormat>宽屏</PresentationFormat>
  <Paragraphs>213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9" baseType="lpstr">
      <vt:lpstr>,isEnd</vt:lpstr>
      <vt:lpstr>_⨹_1_3a0ea,isEnd</vt:lpstr>
      <vt:lpstr>_⨹_1_6326b,isEnd</vt:lpstr>
      <vt:lpstr>_⨹_1_6784c</vt:lpstr>
      <vt:lpstr>_⨹_1_6ceac,isEnd</vt:lpstr>
      <vt:lpstr>_⨹_1_6e832</vt:lpstr>
      <vt:lpstr>_⨹_1_e14fe</vt:lpstr>
      <vt:lpstr>_⨹_1_e9274</vt:lpstr>
      <vt:lpstr>_⨹_1_f4081,isEnd</vt:lpstr>
      <vt:lpstr>_⨹_14_ddb79</vt:lpstr>
      <vt:lpstr>_⨹_2_e80be</vt:lpstr>
      <vt:lpstr>_⨹_3_fd7cf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2024-04-26T08:51:16Z</dcterms:created>
  <dcterms:modified xsi:type="dcterms:W3CDTF">2024-04-28T06:15:47Z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