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08" r:id="rId6"/>
    <p:sldId id="310" r:id="rId7"/>
    <p:sldId id="311" r:id="rId8"/>
    <p:sldId id="313" r:id="rId9"/>
    <p:sldId id="315" r:id="rId10"/>
    <p:sldId id="316" r:id="rId11"/>
    <p:sldId id="317" r:id="rId12"/>
    <p:sldId id="318" r:id="rId13"/>
    <p:sldId id="323" r:id="rId14"/>
    <p:sldId id="320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32" autoAdjust="0"/>
    <p:restoredTop sz="94660"/>
  </p:normalViewPr>
  <p:slideViewPr>
    <p:cSldViewPr showGuides="1">
      <p:cViewPr>
        <p:scale>
          <a:sx n="50" d="100"/>
          <a:sy n="50" d="100"/>
        </p:scale>
        <p:origin x="660" y="3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0" name="yt_shape_1059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589" name="yt_image_10589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92" name="yt_shape_10592"/>
          <p:cNvSpPr txBox="1"/>
          <p:nvPr/>
        </p:nvSpPr>
        <p:spPr>
          <a:xfrm>
            <a:off x="540000" y="1482165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图形面积问题</a:t>
            </a:r>
          </a:p>
        </p:txBody>
      </p:sp>
      <p:sp>
        <p:nvSpPr>
          <p:cNvPr id="10593" name="yt_shape_10593"/>
          <p:cNvSpPr txBox="1"/>
          <p:nvPr/>
        </p:nvSpPr>
        <p:spPr>
          <a:xfrm>
            <a:off x="540119" y="197159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同一根细铁丝可以折成边长为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的等边三角形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也可以折成面积为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7bfe4"/>
              </a:rPr>
              <a:t>的矩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设所折成的矩形的一边长为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则可列方程为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94" name="yt_table_1059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4774486"/>
              </p:ext>
            </p:extLst>
          </p:nvPr>
        </p:nvGraphicFramePr>
        <p:xfrm>
          <a:off x="540047" y="2931034"/>
          <a:ext cx="7763638" cy="950976"/>
        </p:xfrm>
        <a:graphic>
          <a:graphicData uri="http://schemas.openxmlformats.org/drawingml/2006/table">
            <a:tbl>
              <a:tblPr/>
              <a:tblGrid>
                <a:gridCol w="4441000">
                  <a:extLst>
                    <a:ext uri="{9D8B030D-6E8A-4147-A177-3AD203B41FA5}">
                      <a16:colId xmlns:a16="http://schemas.microsoft.com/office/drawing/2014/main" val="10094"/>
                    </a:ext>
                  </a:extLst>
                </a:gridCol>
                <a:gridCol w="3322638">
                  <a:extLst>
                    <a:ext uri="{9D8B030D-6E8A-4147-A177-3AD203B41FA5}">
                      <a16:colId xmlns:a16="http://schemas.microsoft.com/office/drawing/2014/main" val="100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6"/>
                  </a:ext>
                </a:extLst>
              </a:tr>
            </a:tbl>
          </a:graphicData>
        </a:graphic>
      </p:graphicFrame>
      <p:sp>
        <p:nvSpPr>
          <p:cNvPr id="10596" name="yt_shape_10596"/>
          <p:cNvSpPr txBox="1"/>
          <p:nvPr/>
        </p:nvSpPr>
        <p:spPr>
          <a:xfrm>
            <a:off x="540120" y="393258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直角三角形两条直角边长的和为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面积是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6f1e9"/>
              </a:rPr>
              <a:t>则斜边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597" name="yt_table_10597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7040151"/>
                  </p:ext>
                </p:extLst>
              </p:nvPr>
            </p:nvGraphicFramePr>
            <p:xfrm>
              <a:off x="540047" y="4892023"/>
              <a:ext cx="7949820" cy="461074"/>
            </p:xfrm>
            <a:graphic>
              <a:graphicData uri="http://schemas.openxmlformats.org/drawingml/2006/table">
                <a:tbl>
                  <a:tblPr/>
                  <a:tblGrid>
                    <a:gridCol w="2416620">
                      <a:extLst>
                        <a:ext uri="{9D8B030D-6E8A-4147-A177-3AD203B41FA5}">
                          <a16:colId xmlns:a16="http://schemas.microsoft.com/office/drawing/2014/main" val="10096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097"/>
                        </a:ext>
                      </a:extLst>
                    </a:gridCol>
                    <a:gridCol w="2399157">
                      <a:extLst>
                        <a:ext uri="{9D8B030D-6E8A-4147-A177-3AD203B41FA5}">
                          <a16:colId xmlns:a16="http://schemas.microsoft.com/office/drawing/2014/main" val="10098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09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37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38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1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597" name="yt_table_10597" descr="{&quot;rangeId&quot;:3,&quot;type&quot;:&quot;Option&quot;}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7040151"/>
                  </p:ext>
                </p:extLst>
              </p:nvPr>
            </p:nvGraphicFramePr>
            <p:xfrm>
              <a:off x="540047" y="4892023"/>
              <a:ext cx="7949820" cy="461074"/>
            </p:xfrm>
            <a:graphic>
              <a:graphicData uri="http://schemas.openxmlformats.org/drawingml/2006/table">
                <a:tbl>
                  <a:tblPr/>
                  <a:tblGrid>
                    <a:gridCol w="2416620">
                      <a:extLst>
                        <a:ext uri="{9D8B030D-6E8A-4147-A177-3AD203B41FA5}">
                          <a16:colId xmlns:a16="http://schemas.microsoft.com/office/drawing/2014/main" val="10096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097"/>
                        </a:ext>
                      </a:extLst>
                    </a:gridCol>
                    <a:gridCol w="2399157">
                      <a:extLst>
                        <a:ext uri="{9D8B030D-6E8A-4147-A177-3AD203B41FA5}">
                          <a16:colId xmlns:a16="http://schemas.microsoft.com/office/drawing/2014/main" val="10098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099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299" r="-228715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85025" t="-1299" r="-46193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1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121614230" title="H_26.259764">
            <a:extLst>
              <a:ext uri="{FF2B5EF4-FFF2-40B4-BE49-F238E27FC236}">
                <a16:creationId xmlns:a16="http://schemas.microsoft.com/office/drawing/2014/main" id="{7066D2B4-6120-E923-C9F1-3BFA5B1382D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D5DED58-B0FE-30B2-63F2-210A6E5633CC}"/>
              </a:ext>
            </a:extLst>
          </p:cNvPr>
          <p:cNvSpPr txBox="1"/>
          <p:nvPr/>
        </p:nvSpPr>
        <p:spPr>
          <a:xfrm>
            <a:off x="7862146" y="2400281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4F84C3A-D29F-76C0-FB93-A90214B39257}"/>
              </a:ext>
            </a:extLst>
          </p:cNvPr>
          <p:cNvSpPr txBox="1"/>
          <p:nvPr/>
        </p:nvSpPr>
        <p:spPr>
          <a:xfrm>
            <a:off x="1669309" y="43612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3" name="yt_shape_10633"/>
          <p:cNvSpPr txBox="1"/>
          <p:nvPr/>
        </p:nvSpPr>
        <p:spPr>
          <a:xfrm>
            <a:off x="641395" y="672819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某商店购进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个旅游纪念品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进价为每个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第一周以每个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1cc18"/>
              </a:rPr>
              <a:t>元的价格售出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第二周若按每个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元的价格销售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仍可售出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51ee6"/>
              </a:rPr>
              <a:t>但商店为了适当增加销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决定降价销售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根据市场调查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单价每降低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可多售出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987e7"/>
              </a:rPr>
              <a:t>但售价不得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低于进价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单价降低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元销售一周后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商店对剩余旅游纪念品进行清仓处理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7e75"/>
              </a:rPr>
              <a:t>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元的价格全部售出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如果这批旅游纪念品共获利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73941"/>
              </a:rPr>
              <a:t>那么第二周每个旅游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纪念品的销售价格为多少元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解：由题意，得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[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_⨹_1_f6e0e"/>
              </a:rPr>
              <a:t> 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整理，得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83D0AFE-F68D-35A4-4CD5-BEEFAC4C34CE}"/>
              </a:ext>
            </a:extLst>
          </p:cNvPr>
          <p:cNvSpPr txBox="1"/>
          <p:nvPr/>
        </p:nvSpPr>
        <p:spPr>
          <a:xfrm>
            <a:off x="551384" y="3478941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解：由题意，得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32D3FAB-4D0C-E6CE-530E-5052C9288185}"/>
              </a:ext>
            </a:extLst>
          </p:cNvPr>
          <p:cNvSpPr txBox="1"/>
          <p:nvPr/>
        </p:nvSpPr>
        <p:spPr>
          <a:xfrm>
            <a:off x="551384" y="3954429"/>
            <a:ext cx="113528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[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f6e0e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73EA837-90D8-0107-FF6C-AF98EAFBD20C}"/>
              </a:ext>
            </a:extLst>
          </p:cNvPr>
          <p:cNvSpPr txBox="1"/>
          <p:nvPr/>
        </p:nvSpPr>
        <p:spPr>
          <a:xfrm>
            <a:off x="551384" y="4429917"/>
            <a:ext cx="1988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9899C20-BF26-E769-FFED-2A32F7F5424A}"/>
              </a:ext>
            </a:extLst>
          </p:cNvPr>
          <p:cNvSpPr txBox="1"/>
          <p:nvPr/>
        </p:nvSpPr>
        <p:spPr>
          <a:xfrm>
            <a:off x="551384" y="4905405"/>
            <a:ext cx="8033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2FC64E1-E23F-88F8-E49F-F2673F058540}"/>
              </a:ext>
            </a:extLst>
          </p:cNvPr>
          <p:cNvSpPr txBox="1"/>
          <p:nvPr/>
        </p:nvSpPr>
        <p:spPr>
          <a:xfrm>
            <a:off x="551384" y="5380893"/>
            <a:ext cx="35900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整理，得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0635"/>
          <p:cNvSpPr txBox="1"/>
          <p:nvPr/>
        </p:nvSpPr>
        <p:spPr>
          <a:xfrm>
            <a:off x="641395" y="5852070"/>
            <a:ext cx="5309146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，且符合题意，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则第二周的销售价格为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9" name="yt_shape_10636"/>
          <p:cNvSpPr txBox="1"/>
          <p:nvPr/>
        </p:nvSpPr>
        <p:spPr>
          <a:xfrm>
            <a:off x="641395" y="6811505"/>
            <a:ext cx="60785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答：第二周每个旅游纪念品的销售价格为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C2B6F71-A585-0CB2-4D80-276879574711}"/>
              </a:ext>
            </a:extLst>
          </p:cNvPr>
          <p:cNvSpPr txBox="1"/>
          <p:nvPr/>
        </p:nvSpPr>
        <p:spPr>
          <a:xfrm>
            <a:off x="3913746" y="5386391"/>
            <a:ext cx="4253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，且符合题意，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EA68EF4-D7FE-4423-2EA2-3E2BEE16D306}"/>
              </a:ext>
            </a:extLst>
          </p:cNvPr>
          <p:cNvSpPr txBox="1"/>
          <p:nvPr/>
        </p:nvSpPr>
        <p:spPr>
          <a:xfrm>
            <a:off x="521228" y="5852070"/>
            <a:ext cx="5437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则第二周的销售价格为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8C33595-445E-3E65-88B0-28D1D3A76816}"/>
              </a:ext>
            </a:extLst>
          </p:cNvPr>
          <p:cNvSpPr txBox="1"/>
          <p:nvPr/>
        </p:nvSpPr>
        <p:spPr>
          <a:xfrm>
            <a:off x="521228" y="6336017"/>
            <a:ext cx="6199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答：第二周每个旅游纪念品的销售价格为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10" grpId="0" build="allAtOnce"/>
      <p:bldP spid="11" grpId="0" build="allAtOnce"/>
      <p:bldP spid="1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8" name="yt_shape_1063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637" name="yt_image_10637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40" name="yt_shape_10640"/>
          <p:cNvSpPr txBox="1"/>
          <p:nvPr/>
        </p:nvSpPr>
        <p:spPr>
          <a:xfrm>
            <a:off x="540120" y="1482165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运算能力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现打算用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的篱笆围成一个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字形花园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cf35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含隔离栏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花园的一面靠墙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可利用的长度为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a568"/>
              </a:rPr>
              <a:t>篱笆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的宽度忽略不计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0641" name="yt_image_10641" title="H_75.9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1864" y="3212976"/>
            <a:ext cx="2523457" cy="964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5" name="yt_shape_10645"/>
          <p:cNvSpPr txBox="1"/>
          <p:nvPr/>
        </p:nvSpPr>
        <p:spPr>
          <a:xfrm>
            <a:off x="551384" y="1628170"/>
            <a:ext cx="10738517" cy="522983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可能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由题意，得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252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，舍去；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，满足题意，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则花园的面积可能是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252m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此时边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的长为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14m.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花园的面积可能是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330m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若可能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若不可能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不可能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由题意，得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330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整理，得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，即方程没有实数根，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则花园的面积不可能是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330m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37C73A2-3041-8361-0A12-33649ACEB062}"/>
              </a:ext>
            </a:extLst>
          </p:cNvPr>
          <p:cNvSpPr txBox="1"/>
          <p:nvPr/>
        </p:nvSpPr>
        <p:spPr>
          <a:xfrm>
            <a:off x="461373" y="1581364"/>
            <a:ext cx="6050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可能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FDC80BB-B076-8EB7-8CD4-EC602D43A93A}"/>
              </a:ext>
            </a:extLst>
          </p:cNvPr>
          <p:cNvSpPr txBox="1"/>
          <p:nvPr/>
        </p:nvSpPr>
        <p:spPr>
          <a:xfrm>
            <a:off x="461373" y="2056852"/>
            <a:ext cx="2926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1B52848-1BF6-8E3C-3AB4-B7CE16F6FFBB}"/>
              </a:ext>
            </a:extLst>
          </p:cNvPr>
          <p:cNvSpPr txBox="1"/>
          <p:nvPr/>
        </p:nvSpPr>
        <p:spPr>
          <a:xfrm>
            <a:off x="461373" y="2532340"/>
            <a:ext cx="5923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，舍去；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40365BA-3E3A-C590-533A-33504DA78F06}"/>
              </a:ext>
            </a:extLst>
          </p:cNvPr>
          <p:cNvSpPr txBox="1"/>
          <p:nvPr/>
        </p:nvSpPr>
        <p:spPr>
          <a:xfrm>
            <a:off x="461373" y="3007828"/>
            <a:ext cx="66856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，满足题意，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50E38E5-71EB-0CEF-0AE4-FC4EB13C539A}"/>
              </a:ext>
            </a:extLst>
          </p:cNvPr>
          <p:cNvSpPr txBox="1"/>
          <p:nvPr/>
        </p:nvSpPr>
        <p:spPr>
          <a:xfrm>
            <a:off x="461373" y="3483316"/>
            <a:ext cx="4023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则花园的面积可能是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252m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31DC1BA-2EBF-A7B4-E7F3-D77E040EB357}"/>
              </a:ext>
            </a:extLst>
          </p:cNvPr>
          <p:cNvSpPr txBox="1"/>
          <p:nvPr/>
        </p:nvSpPr>
        <p:spPr>
          <a:xfrm>
            <a:off x="461373" y="3958804"/>
            <a:ext cx="3093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此时边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8A8FA1D-E071-8DCD-B6C3-26DE49327D33}"/>
              </a:ext>
            </a:extLst>
          </p:cNvPr>
          <p:cNvSpPr txBox="1"/>
          <p:nvPr/>
        </p:nvSpPr>
        <p:spPr>
          <a:xfrm>
            <a:off x="461373" y="4909780"/>
            <a:ext cx="3456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不可能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0851045-2665-A489-223B-807DB0381300}"/>
              </a:ext>
            </a:extLst>
          </p:cNvPr>
          <p:cNvSpPr txBox="1"/>
          <p:nvPr/>
        </p:nvSpPr>
        <p:spPr>
          <a:xfrm>
            <a:off x="461373" y="5385268"/>
            <a:ext cx="460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147E529-6644-8D87-1477-EDBB4A7593D2}"/>
              </a:ext>
            </a:extLst>
          </p:cNvPr>
          <p:cNvSpPr txBox="1"/>
          <p:nvPr/>
        </p:nvSpPr>
        <p:spPr>
          <a:xfrm>
            <a:off x="461373" y="5860756"/>
            <a:ext cx="6912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整理，得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，即方程没有实数根，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15F7AAC-F152-D8B2-0F32-1455BE3BE779}"/>
              </a:ext>
            </a:extLst>
          </p:cNvPr>
          <p:cNvSpPr txBox="1"/>
          <p:nvPr/>
        </p:nvSpPr>
        <p:spPr>
          <a:xfrm>
            <a:off x="461373" y="6336244"/>
            <a:ext cx="4099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则花园的面积不可能是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330m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yt_shape_10643"/>
          <p:cNvSpPr txBox="1"/>
          <p:nvPr/>
        </p:nvSpPr>
        <p:spPr>
          <a:xfrm>
            <a:off x="551384" y="745164"/>
            <a:ext cx="10969350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花园的面积可能是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252m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若可能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若不可能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说明理由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解：设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的长为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，则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的长为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m.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099734E-EA02-09BB-7886-F16B4529AF9E}"/>
              </a:ext>
            </a:extLst>
          </p:cNvPr>
          <p:cNvSpPr txBox="1"/>
          <p:nvPr/>
        </p:nvSpPr>
        <p:spPr>
          <a:xfrm>
            <a:off x="461373" y="1173846"/>
            <a:ext cx="6893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解：设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的长为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的长为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" name="yt_shape_10649"/>
          <p:cNvSpPr txBox="1"/>
          <p:nvPr/>
        </p:nvSpPr>
        <p:spPr>
          <a:xfrm>
            <a:off x="540000" y="900000"/>
            <a:ext cx="12375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</p:txBody>
      </p:sp>
      <p:sp>
        <p:nvSpPr>
          <p:cNvPr id="10650" name="yt_shape_10650"/>
          <p:cNvSpPr txBox="1"/>
          <p:nvPr/>
        </p:nvSpPr>
        <p:spPr>
          <a:xfrm>
            <a:off x="911424" y="1412776"/>
            <a:ext cx="10884473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34_3259f"/>
              </a:rPr>
              <a:t>一些不规则图形求面积的问题，可以通过割补、平移等方法，把不规则图形转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化为规则图形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8" name="yt_shape_10598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在一块正方形空地上修建一个正方形休闲广场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其余部分铺设草坪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7b4f3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已知休闲广场的边长是正方形空地边长的一半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草坪的面积为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147m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82aea,isEnd"/>
              </a:rPr>
              <a:t>则休闲广场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的边长是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m.</a:t>
            </a:r>
          </a:p>
        </p:txBody>
      </p:sp>
      <p:pic>
        <p:nvPicPr>
          <p:cNvPr id="10599" name="yt_image_10599" title="H_103.6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7631" y="2491930"/>
            <a:ext cx="1316736" cy="1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BAB0D25-88A3-1B54-CC42-B5F819D0501B}"/>
              </a:ext>
            </a:extLst>
          </p:cNvPr>
          <p:cNvSpPr txBox="1"/>
          <p:nvPr/>
        </p:nvSpPr>
        <p:spPr>
          <a:xfrm>
            <a:off x="1974108" y="180417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01" name="yt_shape_10601"/>
          <p:cNvSpPr txBox="1"/>
          <p:nvPr/>
        </p:nvSpPr>
        <p:spPr>
          <a:xfrm>
            <a:off x="540120" y="900000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襄阳市中考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改善小区环境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争创文明家园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6ad87"/>
              </a:rPr>
              <a:t>某社区决定在一块长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的矩形场地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上修建三条同样宽的小路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8d159"/>
              </a:rPr>
              <a:t>其中两条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另一条与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其余部分种草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要使草坪部分的总面积为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112m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da1a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小路的宽应为多少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0602" name="yt_image_10602" title="H_117.4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24392" y="2570951"/>
            <a:ext cx="1791572" cy="149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04" name="yt_shape_10604"/>
          <p:cNvSpPr txBox="1"/>
          <p:nvPr/>
        </p:nvSpPr>
        <p:spPr>
          <a:xfrm>
            <a:off x="540120" y="2794465"/>
            <a:ext cx="3992888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解：设小路的宽应为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根据题意，得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ECFFBFD-685D-4B11-DF0A-119C1DF6275A}"/>
              </a:ext>
            </a:extLst>
          </p:cNvPr>
          <p:cNvSpPr txBox="1"/>
          <p:nvPr/>
        </p:nvSpPr>
        <p:spPr>
          <a:xfrm>
            <a:off x="450109" y="2747659"/>
            <a:ext cx="3723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解：设小路的宽应为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D7DA22A-58C0-B078-51E9-193701080426}"/>
              </a:ext>
            </a:extLst>
          </p:cNvPr>
          <p:cNvSpPr txBox="1"/>
          <p:nvPr/>
        </p:nvSpPr>
        <p:spPr>
          <a:xfrm>
            <a:off x="450109" y="3223147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根据题意，得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97445D-5C33-98C2-562D-D08489B20FE4}"/>
              </a:ext>
            </a:extLst>
          </p:cNvPr>
          <p:cNvSpPr txBox="1"/>
          <p:nvPr/>
        </p:nvSpPr>
        <p:spPr>
          <a:xfrm>
            <a:off x="2196327" y="3219494"/>
            <a:ext cx="413435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yt_shape_10605"/>
          <p:cNvSpPr txBox="1"/>
          <p:nvPr/>
        </p:nvSpPr>
        <p:spPr>
          <a:xfrm>
            <a:off x="540120" y="3792247"/>
            <a:ext cx="3617978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不合题意，舍去，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</p:txBody>
      </p:sp>
      <p:sp>
        <p:nvSpPr>
          <p:cNvPr id="9" name="yt_shape_10606"/>
          <p:cNvSpPr txBox="1"/>
          <p:nvPr/>
        </p:nvSpPr>
        <p:spPr>
          <a:xfrm>
            <a:off x="540120" y="5711945"/>
            <a:ext cx="29318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答：小路的宽应为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1m.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2213C8E-ED17-3C86-4F4A-BA15A6FC783E}"/>
              </a:ext>
            </a:extLst>
          </p:cNvPr>
          <p:cNvSpPr txBox="1"/>
          <p:nvPr/>
        </p:nvSpPr>
        <p:spPr>
          <a:xfrm>
            <a:off x="450109" y="3745441"/>
            <a:ext cx="2805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DD03C6E-747C-4062-B501-D6FD23E0FBA5}"/>
              </a:ext>
            </a:extLst>
          </p:cNvPr>
          <p:cNvSpPr txBox="1"/>
          <p:nvPr/>
        </p:nvSpPr>
        <p:spPr>
          <a:xfrm>
            <a:off x="450109" y="4220929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3F9EDD9-DC5F-1659-522E-B42D117A81E7}"/>
              </a:ext>
            </a:extLst>
          </p:cNvPr>
          <p:cNvSpPr txBox="1"/>
          <p:nvPr/>
        </p:nvSpPr>
        <p:spPr>
          <a:xfrm>
            <a:off x="450109" y="4696417"/>
            <a:ext cx="3763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不合题意，舍去，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9C1BA6E-043A-8377-E3E1-14FFD4D3D585}"/>
              </a:ext>
            </a:extLst>
          </p:cNvPr>
          <p:cNvSpPr txBox="1"/>
          <p:nvPr/>
        </p:nvSpPr>
        <p:spPr>
          <a:xfrm>
            <a:off x="450109" y="5171905"/>
            <a:ext cx="12484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B5EEB6E-5186-0EB7-FFFA-F81EA0CC5E56}"/>
              </a:ext>
            </a:extLst>
          </p:cNvPr>
          <p:cNvSpPr txBox="1"/>
          <p:nvPr/>
        </p:nvSpPr>
        <p:spPr>
          <a:xfrm>
            <a:off x="450109" y="5665139"/>
            <a:ext cx="30836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答：小路的宽应为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07" name="yt_shape_10607"/>
          <p:cNvSpPr txBox="1"/>
          <p:nvPr/>
        </p:nvSpPr>
        <p:spPr>
          <a:xfrm>
            <a:off x="540000" y="900000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销售利润问题</a:t>
            </a:r>
          </a:p>
        </p:txBody>
      </p:sp>
      <p:sp>
        <p:nvSpPr>
          <p:cNvPr id="10608" name="yt_shape_10608"/>
          <p:cNvSpPr txBox="1"/>
          <p:nvPr/>
        </p:nvSpPr>
        <p:spPr>
          <a:xfrm>
            <a:off x="540120" y="1389434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某超市销售一种商品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其进价为每千克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按每千克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元出售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a9498"/>
              </a:rPr>
              <a:t>每天可售出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为让利于民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超市采取降价措施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当每千克降价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d34fe"/>
              </a:rPr>
              <a:t>每天销量可增加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若每天的利润要达到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则实际售价应定为多少元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设每千克降价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598a4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可列方程为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09" name="yt_table_1060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3409288"/>
              </p:ext>
            </p:extLst>
          </p:nvPr>
        </p:nvGraphicFramePr>
        <p:xfrm>
          <a:off x="540047" y="3309132"/>
          <a:ext cx="6022975" cy="1901952"/>
        </p:xfrm>
        <a:graphic>
          <a:graphicData uri="http://schemas.openxmlformats.org/drawingml/2006/table">
            <a:tbl>
              <a:tblPr/>
              <a:tblGrid>
                <a:gridCol w="6022975">
                  <a:extLst>
                    <a:ext uri="{9D8B030D-6E8A-4147-A177-3AD203B41FA5}">
                      <a16:colId xmlns:a16="http://schemas.microsoft.com/office/drawing/2014/main" val="101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5500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5500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[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]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5500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5500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1"/>
                  </a:ext>
                </a:extLst>
              </a:tr>
            </a:tbl>
          </a:graphicData>
        </a:graphic>
      </p:graphicFrame>
      <p:pic>
        <p:nvPicPr>
          <p:cNvPr id="3" name="yt_shape_1714121614321" title="H_26.259764">
            <a:extLst>
              <a:ext uri="{FF2B5EF4-FFF2-40B4-BE49-F238E27FC236}">
                <a16:creationId xmlns:a16="http://schemas.microsoft.com/office/drawing/2014/main" id="{72B8D72D-62B3-401A-CDBF-81F69A706C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AE43C72-D0E6-3491-2C4F-C620F9534A18}"/>
              </a:ext>
            </a:extLst>
          </p:cNvPr>
          <p:cNvSpPr txBox="1"/>
          <p:nvPr/>
        </p:nvSpPr>
        <p:spPr>
          <a:xfrm>
            <a:off x="3193309" y="276909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1" name="yt_shape_10611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某水果超市销售一种高档水果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售价为每千克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若按售价销售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每千克盈利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2_8316b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每天可售出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在进价不变的情况下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超市决定采取适当的涨价措施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38d1"/>
              </a:rPr>
              <a:t>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每千克涨价不能超过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经市场调查发现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若每千克涨价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日销售量将减少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194e"/>
              </a:rPr>
              <a:t>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现该超市希望每天盈利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那么每千克应涨价多少元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0612" name="yt_shape_10612"/>
          <p:cNvSpPr txBox="1"/>
          <p:nvPr/>
        </p:nvSpPr>
        <p:spPr>
          <a:xfrm>
            <a:off x="540119" y="2819698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解：设每千克涨价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元，则每千克盈利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元，每天可售出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_⨹_1_44693"/>
              </a:rPr>
              <a:t> 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千克，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根据题意，得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6000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0613" name="yt_shape_10613"/>
          <p:cNvSpPr txBox="1"/>
          <p:nvPr/>
        </p:nvSpPr>
        <p:spPr>
          <a:xfrm>
            <a:off x="540000" y="4259264"/>
            <a:ext cx="4154984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每千克涨价不能超过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</a:p>
        </p:txBody>
      </p:sp>
      <p:sp>
        <p:nvSpPr>
          <p:cNvPr id="10614" name="yt_shape_10614"/>
          <p:cNvSpPr txBox="1"/>
          <p:nvPr/>
        </p:nvSpPr>
        <p:spPr>
          <a:xfrm>
            <a:off x="540000" y="5698830"/>
            <a:ext cx="300082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答：每千克应涨价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0050AE0-23EC-D618-65F6-D81BCB050243}"/>
              </a:ext>
            </a:extLst>
          </p:cNvPr>
          <p:cNvSpPr txBox="1"/>
          <p:nvPr/>
        </p:nvSpPr>
        <p:spPr>
          <a:xfrm>
            <a:off x="450108" y="2772892"/>
            <a:ext cx="111559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解：设每千克涨价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元，则每千克盈利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元，每天可售出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44693"/>
              </a:rPr>
              <a:t> 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2D3E613-3AF3-CEEF-DC08-2C3191C88521}"/>
              </a:ext>
            </a:extLst>
          </p:cNvPr>
          <p:cNvSpPr txBox="1"/>
          <p:nvPr/>
        </p:nvSpPr>
        <p:spPr>
          <a:xfrm>
            <a:off x="450108" y="3248380"/>
            <a:ext cx="1696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千克，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91AFC00-F44B-78E6-F33F-8CA595D7D456}"/>
              </a:ext>
            </a:extLst>
          </p:cNvPr>
          <p:cNvSpPr txBox="1"/>
          <p:nvPr/>
        </p:nvSpPr>
        <p:spPr>
          <a:xfrm>
            <a:off x="450108" y="3723868"/>
            <a:ext cx="71746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根据题意，得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6000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92989C9-B10F-3AE5-0601-C751A49157AC}"/>
              </a:ext>
            </a:extLst>
          </p:cNvPr>
          <p:cNvSpPr txBox="1"/>
          <p:nvPr/>
        </p:nvSpPr>
        <p:spPr>
          <a:xfrm>
            <a:off x="449989" y="4212458"/>
            <a:ext cx="2805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26E0D5-A4AB-7E63-D70A-743EF143F5B4}"/>
              </a:ext>
            </a:extLst>
          </p:cNvPr>
          <p:cNvSpPr txBox="1"/>
          <p:nvPr/>
        </p:nvSpPr>
        <p:spPr>
          <a:xfrm>
            <a:off x="449989" y="4687946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每千克涨价不能超过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2CBFD90-4085-9081-BA48-64EBF355728A}"/>
              </a:ext>
            </a:extLst>
          </p:cNvPr>
          <p:cNvSpPr txBox="1"/>
          <p:nvPr/>
        </p:nvSpPr>
        <p:spPr>
          <a:xfrm>
            <a:off x="449989" y="5163434"/>
            <a:ext cx="12484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396653C-AFAE-9FF6-6B8C-D89ADD5DEF91}"/>
              </a:ext>
            </a:extLst>
          </p:cNvPr>
          <p:cNvSpPr txBox="1"/>
          <p:nvPr/>
        </p:nvSpPr>
        <p:spPr>
          <a:xfrm>
            <a:off x="449989" y="5652024"/>
            <a:ext cx="3151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答：每千克应涨价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5" name="yt_shape_10615"/>
          <p:cNvSpPr txBox="1"/>
          <p:nvPr/>
        </p:nvSpPr>
        <p:spPr>
          <a:xfrm>
            <a:off x="540000" y="900000"/>
            <a:ext cx="461664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忽视题设条件致错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8EC5ABB-8D93-EFDF-7632-B327C9C6921C}"/>
              </a:ext>
            </a:extLst>
          </p:cNvPr>
          <p:cNvSpPr txBox="1"/>
          <p:nvPr/>
        </p:nvSpPr>
        <p:spPr>
          <a:xfrm>
            <a:off x="449989" y="853194"/>
            <a:ext cx="4752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忽视题设条件致错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0616"/>
          <p:cNvSpPr txBox="1"/>
          <p:nvPr/>
        </p:nvSpPr>
        <p:spPr>
          <a:xfrm>
            <a:off x="540000" y="1401663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某商场销售一批名牌衬衫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平均每天可售出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每件盈利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cd823,isEnd"/>
              </a:rPr>
              <a:t>为了扩大销售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增加盈利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尽快减少库存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商场决定采取适当的降价措施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经调查发现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dca78,isEnd"/>
              </a:rPr>
              <a:t>每件衬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衫每降价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商场平均每天可多售出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若商场平均每天要盈利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bddd2,isEnd"/>
              </a:rPr>
              <a:t>则每件衬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衫应降价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9F9353F-D420-DE1E-1ABE-8E5A2FC87527}"/>
              </a:ext>
            </a:extLst>
          </p:cNvPr>
          <p:cNvSpPr txBox="1"/>
          <p:nvPr/>
        </p:nvSpPr>
        <p:spPr>
          <a:xfrm>
            <a:off x="1973989" y="278132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8" name="yt_shape_1061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617" name="yt_image_10617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20" name="yt_shape_10620"/>
          <p:cNvSpPr txBox="1"/>
          <p:nvPr/>
        </p:nvSpPr>
        <p:spPr>
          <a:xfrm>
            <a:off x="540119" y="148216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宾馆有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间房供游客居住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当每间房每天定价为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宾馆会住满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ef00"/>
              </a:rPr>
              <a:t>当每间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房每天的定价每增加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就会空闲一间房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如果有游客居住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38e1d"/>
              </a:rPr>
              <a:t>宾馆需对居住的每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间房每天支出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元的费用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当房价定为多少元时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宾馆当天的利润为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10890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09df1"/>
              </a:rPr>
              <a:t>设房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价定为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621" name="yt_table_10621" title="H_194.73007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33483623"/>
                  </p:ext>
                </p:extLst>
              </p:nvPr>
            </p:nvGraphicFramePr>
            <p:xfrm>
              <a:off x="540047" y="3401863"/>
              <a:ext cx="6416675" cy="2624330"/>
            </p:xfrm>
            <a:graphic>
              <a:graphicData uri="http://schemas.openxmlformats.org/drawingml/2006/table">
                <a:tbl>
                  <a:tblPr/>
                  <a:tblGrid>
                    <a:gridCol w="6416675">
                      <a:extLst>
                        <a:ext uri="{9D8B030D-6E8A-4147-A177-3AD203B41FA5}">
                          <a16:colId xmlns:a16="http://schemas.microsoft.com/office/drawing/2014/main" val="1010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180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10890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180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10890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180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10890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180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10890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621" name="yt_table_10621" descr="{&quot;rangeId&quot;:12,&quot;type&quot;:&quot;Option&quot;}" title="H_194.73007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33483623"/>
                  </p:ext>
                </p:extLst>
              </p:nvPr>
            </p:nvGraphicFramePr>
            <p:xfrm>
              <a:off x="540047" y="3401863"/>
              <a:ext cx="6416675" cy="2473072"/>
            </p:xfrm>
            <a:graphic>
              <a:graphicData uri="http://schemas.openxmlformats.org/drawingml/2006/table">
                <a:tbl>
                  <a:tblPr/>
                  <a:tblGrid>
                    <a:gridCol w="6416675">
                      <a:extLst>
                        <a:ext uri="{9D8B030D-6E8A-4147-A177-3AD203B41FA5}">
                          <a16:colId xmlns:a16="http://schemas.microsoft.com/office/drawing/2014/main" val="10101"/>
                        </a:ext>
                      </a:extLst>
                    </a:gridCol>
                  </a:tblGrid>
                  <a:tr h="60001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b="-32727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22"/>
                      </a:ext>
                    </a:extLst>
                  </a:tr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95192" b="-2115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23"/>
                      </a:ext>
                    </a:extLst>
                  </a:tr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95192" b="-1115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24"/>
                      </a:ext>
                    </a:extLst>
                  </a:tr>
                  <a:tr h="60001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310101" b="-1717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2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06AC9E4-7160-FA65-93B4-B7CB4CC20130}"/>
              </a:ext>
            </a:extLst>
          </p:cNvPr>
          <p:cNvSpPr txBox="1"/>
          <p:nvPr/>
        </p:nvSpPr>
        <p:spPr>
          <a:xfrm>
            <a:off x="3423496" y="286182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2" name="yt_shape_10622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育才中学要在宽为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米的矩形地面上修筑同样宽的道路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6ceaf"/>
              </a:rPr>
              <a:t>图中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阴影部分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余下部分种植草坪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要使草坪的面积为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平方米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952e2"/>
              </a:rPr>
              <a:t>则道路的宽为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26" name="yt_table_10626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0311164"/>
              </p:ext>
            </p:extLst>
          </p:nvPr>
        </p:nvGraphicFramePr>
        <p:xfrm>
          <a:off x="540047" y="2339566"/>
          <a:ext cx="4523106" cy="950976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102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1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7"/>
                  </a:ext>
                </a:extLst>
              </a:tr>
            </a:tbl>
          </a:graphicData>
        </a:graphic>
      </p:graphicFrame>
      <p:grpSp>
        <p:nvGrpSpPr>
          <p:cNvPr id="10623" name="yt_shape_10623_skip" title="H_125.3211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35348" y="2339566"/>
            <a:ext cx="1914557" cy="1591578"/>
            <a:chOff x="0" y="0"/>
            <a:chExt cx="1914557" cy="1591578"/>
          </a:xfrm>
        </p:grpSpPr>
        <p:pic>
          <p:nvPicPr>
            <p:cNvPr id="2" name="yt_image_10623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14557" cy="11955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625" name="yt_shape_10625"/>
            <p:cNvSpPr txBox="1"/>
            <p:nvPr/>
          </p:nvSpPr>
          <p:spPr>
            <a:xfrm>
              <a:off x="423997" y="123157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B8492F8-F371-3BFE-1C9F-F9FF6BA5ECD2}"/>
              </a:ext>
            </a:extLst>
          </p:cNvPr>
          <p:cNvSpPr txBox="1"/>
          <p:nvPr/>
        </p:nvSpPr>
        <p:spPr>
          <a:xfrm>
            <a:off x="1059708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8" name="yt_shape_10628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87723,isEnd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确定的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0632" name="yt_shape_10632"/>
          <p:cNvSpPr txBox="1"/>
          <p:nvPr/>
        </p:nvSpPr>
        <p:spPr>
          <a:xfrm>
            <a:off x="540000" y="3867508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629" name="yt_shape_10629" title="H_142.15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35458" y="2011799"/>
            <a:ext cx="1521082" cy="1805319"/>
            <a:chOff x="0" y="0"/>
            <a:chExt cx="1521082" cy="1805319"/>
          </a:xfrm>
        </p:grpSpPr>
        <p:pic>
          <p:nvPicPr>
            <p:cNvPr id="2" name="yt_image_10629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21082" cy="14093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631" name="yt_shape_10631"/>
            <p:cNvSpPr txBox="1"/>
            <p:nvPr/>
          </p:nvSpPr>
          <p:spPr>
            <a:xfrm>
              <a:off x="151077" y="144531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CDC0C76-1D37-BFCA-770E-A6A4F2F7FD0A}"/>
              </a:ext>
            </a:extLst>
          </p:cNvPr>
          <p:cNvSpPr txBox="1"/>
          <p:nvPr/>
        </p:nvSpPr>
        <p:spPr>
          <a:xfrm>
            <a:off x="5804746" y="1328682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1422</Words>
  <Application>Microsoft Office PowerPoint</Application>
  <PresentationFormat>宽屏</PresentationFormat>
  <Paragraphs>125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60" baseType="lpstr">
      <vt:lpstr>,isEnd</vt:lpstr>
      <vt:lpstr>_⨹_1_038d1</vt:lpstr>
      <vt:lpstr>_⨹_1_17e75</vt:lpstr>
      <vt:lpstr>_⨹_1_44693</vt:lpstr>
      <vt:lpstr>_⨹_1_598a4</vt:lpstr>
      <vt:lpstr>_⨹_1_7b4f3,isEnd</vt:lpstr>
      <vt:lpstr>_⨹_1_87723,isEnd</vt:lpstr>
      <vt:lpstr>_⨹_1_9cf35</vt:lpstr>
      <vt:lpstr>_⨹_1_bda1a</vt:lpstr>
      <vt:lpstr>_⨹_1_e194e</vt:lpstr>
      <vt:lpstr>_⨹_1_f6e0e</vt:lpstr>
      <vt:lpstr>_⨹_10_51ee6</vt:lpstr>
      <vt:lpstr>_⨹_2_09df1</vt:lpstr>
      <vt:lpstr>_⨹_2_6ceaf</vt:lpstr>
      <vt:lpstr>_⨹_2_7bfe4</vt:lpstr>
      <vt:lpstr>_⨹_2_8316b</vt:lpstr>
      <vt:lpstr>_⨹_2_ba568</vt:lpstr>
      <vt:lpstr>_⨹_3_6f1e9</vt:lpstr>
      <vt:lpstr>_⨹_3_9ef00</vt:lpstr>
      <vt:lpstr>_⨹_3_dca78,isEnd</vt:lpstr>
      <vt:lpstr>_⨹_34_3259f</vt:lpstr>
      <vt:lpstr>_⨹_4_8d159</vt:lpstr>
      <vt:lpstr>_⨹_4_bddd2,isEnd</vt:lpstr>
      <vt:lpstr>_⨹_5_82aea,isEnd</vt:lpstr>
      <vt:lpstr>_⨹_5_987e7</vt:lpstr>
      <vt:lpstr>_⨹_5_a9498</vt:lpstr>
      <vt:lpstr>_⨹_6_1cc18</vt:lpstr>
      <vt:lpstr>_⨹_6_952e2</vt:lpstr>
      <vt:lpstr>_⨹_6_cd823,isEnd</vt:lpstr>
      <vt:lpstr>_⨹_7_d34fe</vt:lpstr>
      <vt:lpstr>_⨹_8_38e1d</vt:lpstr>
      <vt:lpstr>_⨹_9_6ad87</vt:lpstr>
      <vt:lpstr>_⨹_9_73941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2024-04-26T08:51:16Z</dcterms:created>
  <dcterms:modified xsi:type="dcterms:W3CDTF">2024-04-28T06:01:58Z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