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3" r:id="rId7"/>
    <p:sldId id="315" r:id="rId8"/>
    <p:sldId id="317" r:id="rId9"/>
    <p:sldId id="318" r:id="rId10"/>
    <p:sldId id="319" r:id="rId11"/>
    <p:sldId id="322" r:id="rId12"/>
    <p:sldId id="320" r:id="rId13"/>
    <p:sldId id="324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" name="yt_image_11161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3" name="yt_shape_11163"/>
          <p:cNvSpPr txBox="1"/>
          <p:nvPr/>
        </p:nvSpPr>
        <p:spPr>
          <a:xfrm>
            <a:off x="540000" y="1482165"/>
            <a:ext cx="742190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的图象和性质</a:t>
            </a:r>
          </a:p>
        </p:txBody>
      </p:sp>
      <p:sp>
        <p:nvSpPr>
          <p:cNvPr id="11164" name="yt_shape_11164"/>
          <p:cNvSpPr txBox="1"/>
          <p:nvPr/>
        </p:nvSpPr>
        <p:spPr>
          <a:xfrm>
            <a:off x="540000" y="1971599"/>
            <a:ext cx="95442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哈尔滨市中考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65" name="yt_table_1116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29169"/>
              </p:ext>
            </p:extLst>
          </p:nvPr>
        </p:nvGraphicFramePr>
        <p:xfrm>
          <a:off x="540047" y="2450902"/>
          <a:ext cx="633444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</a:tbl>
          </a:graphicData>
        </a:graphic>
      </p:graphicFrame>
      <p:sp>
        <p:nvSpPr>
          <p:cNvPr id="11167" name="yt_shape_11167"/>
          <p:cNvSpPr txBox="1"/>
          <p:nvPr/>
        </p:nvSpPr>
        <p:spPr>
          <a:xfrm>
            <a:off x="540119" y="345245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5f47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68" name="yt_table_1116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605142"/>
              </p:ext>
            </p:extLst>
          </p:nvPr>
        </p:nvGraphicFramePr>
        <p:xfrm>
          <a:off x="540047" y="4411891"/>
          <a:ext cx="3778250" cy="1901952"/>
        </p:xfrm>
        <a:graphic>
          <a:graphicData uri="http://schemas.openxmlformats.org/drawingml/2006/table">
            <a:tbl>
              <a:tblPr/>
              <a:tblGrid>
                <a:gridCol w="3778250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对称轴为直线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顶点坐标为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函数的最大值是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函数的最小值是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</a:tbl>
          </a:graphicData>
        </a:graphic>
      </p:graphicFrame>
      <p:pic>
        <p:nvPicPr>
          <p:cNvPr id="3" name="yt_shape_1714121690557" title="H_26.259764">
            <a:extLst>
              <a:ext uri="{FF2B5EF4-FFF2-40B4-BE49-F238E27FC236}">
                <a16:creationId xmlns:a16="http://schemas.microsoft.com/office/drawing/2014/main" id="{744BCC80-72C6-8469-D220-DB4D86242D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B1C6BB-67A5-A682-F1D3-1B736E9FC9FF}"/>
              </a:ext>
            </a:extLst>
          </p:cNvPr>
          <p:cNvSpPr txBox="1"/>
          <p:nvPr/>
        </p:nvSpPr>
        <p:spPr>
          <a:xfrm>
            <a:off x="9089164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D15072-9245-169D-0106-FB3D27B95DFF}"/>
              </a:ext>
            </a:extLst>
          </p:cNvPr>
          <p:cNvSpPr txBox="1"/>
          <p:nvPr/>
        </p:nvSpPr>
        <p:spPr>
          <a:xfrm>
            <a:off x="1059708" y="38811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8" name="yt_shape_11218"/>
          <p:cNvSpPr txBox="1"/>
          <p:nvPr/>
        </p:nvSpPr>
        <p:spPr>
          <a:xfrm>
            <a:off x="540000" y="900000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求喷嘴离地面的高度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219" name="yt_shape_11219"/>
          <p:cNvSpPr txBox="1"/>
          <p:nvPr/>
        </p:nvSpPr>
        <p:spPr>
          <a:xfrm>
            <a:off x="540000" y="1379303"/>
            <a:ext cx="695382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1.25.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喷嘴离地面的高度为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1.25m.</a:t>
            </a:r>
          </a:p>
        </p:txBody>
      </p:sp>
      <p:sp>
        <p:nvSpPr>
          <p:cNvPr id="11220" name="yt_shape_11220"/>
          <p:cNvSpPr txBox="1"/>
          <p:nvPr/>
        </p:nvSpPr>
        <p:spPr>
          <a:xfrm>
            <a:off x="540119" y="233873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若把喷水池改成圆形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则水池半径至少为多少时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57a05"/>
              </a:rPr>
              <a:t>才能使喷出的水流不落在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水池外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221" name="yt_shape_11221"/>
          <p:cNvSpPr txBox="1"/>
          <p:nvPr/>
        </p:nvSpPr>
        <p:spPr>
          <a:xfrm>
            <a:off x="540000" y="3281693"/>
            <a:ext cx="63382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222" name="yt_shape_11222"/>
          <p:cNvSpPr txBox="1"/>
          <p:nvPr/>
        </p:nvSpPr>
        <p:spPr>
          <a:xfrm>
            <a:off x="540000" y="3760996"/>
            <a:ext cx="808715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水池半径至少为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时，才能使喷出的水流不落在水池外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2C16B8-9D44-A81B-F2C0-01B7EA59123A}"/>
              </a:ext>
            </a:extLst>
          </p:cNvPr>
          <p:cNvSpPr txBox="1"/>
          <p:nvPr/>
        </p:nvSpPr>
        <p:spPr>
          <a:xfrm>
            <a:off x="449989" y="1332497"/>
            <a:ext cx="7066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946DAE-F320-16E7-7784-C45A55288095}"/>
              </a:ext>
            </a:extLst>
          </p:cNvPr>
          <p:cNvSpPr txBox="1"/>
          <p:nvPr/>
        </p:nvSpPr>
        <p:spPr>
          <a:xfrm>
            <a:off x="449989" y="1807985"/>
            <a:ext cx="4074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喷嘴离地面的高度为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1.25m.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7D20F2-433F-B00B-409F-851DA6516E83}"/>
              </a:ext>
            </a:extLst>
          </p:cNvPr>
          <p:cNvSpPr txBox="1"/>
          <p:nvPr/>
        </p:nvSpPr>
        <p:spPr>
          <a:xfrm>
            <a:off x="449989" y="3234887"/>
            <a:ext cx="645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A870A4-75D5-3ADE-BDD7-989739B8A353}"/>
              </a:ext>
            </a:extLst>
          </p:cNvPr>
          <p:cNvSpPr txBox="1"/>
          <p:nvPr/>
        </p:nvSpPr>
        <p:spPr>
          <a:xfrm>
            <a:off x="449989" y="3714190"/>
            <a:ext cx="3415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019BF1-2545-1404-33F0-4940B20DE51B}"/>
              </a:ext>
            </a:extLst>
          </p:cNvPr>
          <p:cNvSpPr txBox="1"/>
          <p:nvPr/>
        </p:nvSpPr>
        <p:spPr>
          <a:xfrm>
            <a:off x="449989" y="4189678"/>
            <a:ext cx="8189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水池半径至少为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时，才能使喷出的水流不落在水池外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1214" title="H_110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3281693"/>
            <a:ext cx="1676678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4" name="yt_shape_1122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23" name="yt_image_11223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26" name="yt_shape_11226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轴分别交于点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77e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轴交于另一点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其顶点为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227" name="yt_image_11227" title="H_129.1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432" y="3068960"/>
            <a:ext cx="1853078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229"/>
              <p:cNvSpPr txBox="1"/>
              <p:nvPr/>
            </p:nvSpPr>
            <p:spPr>
              <a:xfrm>
                <a:off x="540000" y="2495730"/>
                <a:ext cx="8234627" cy="39517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6" name="yt_shape_112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5730"/>
                <a:ext cx="8234627" cy="3951723"/>
              </a:xfrm>
              <a:prstGeom prst="rect">
                <a:avLst/>
              </a:prstGeom>
              <a:blipFill>
                <a:blip r:embed="rId4"/>
                <a:stretch>
                  <a:fillRect l="-2296" t="-1233" r="-1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6D34037-C2DB-D495-C74D-8E8E8F2E2643}"/>
              </a:ext>
            </a:extLst>
          </p:cNvPr>
          <p:cNvSpPr txBox="1"/>
          <p:nvPr/>
        </p:nvSpPr>
        <p:spPr>
          <a:xfrm>
            <a:off x="449989" y="2924412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738B31-E23F-9497-47E0-E73363F46ECE}"/>
              </a:ext>
            </a:extLst>
          </p:cNvPr>
          <p:cNvSpPr txBox="1"/>
          <p:nvPr/>
        </p:nvSpPr>
        <p:spPr>
          <a:xfrm>
            <a:off x="449989" y="3399900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6D74965-1960-A82C-F921-8BFBEC7BC7A0}"/>
              </a:ext>
            </a:extLst>
          </p:cNvPr>
          <p:cNvSpPr txBox="1"/>
          <p:nvPr/>
        </p:nvSpPr>
        <p:spPr>
          <a:xfrm>
            <a:off x="449989" y="3875388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6E4602F-C8BE-2075-B583-4DC811965C97}"/>
              </a:ext>
            </a:extLst>
          </p:cNvPr>
          <p:cNvSpPr txBox="1"/>
          <p:nvPr/>
        </p:nvSpPr>
        <p:spPr>
          <a:xfrm>
            <a:off x="449989" y="4350876"/>
            <a:ext cx="386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675D8E8-EEE3-CFCB-5859-293030F9BEAB}"/>
              </a:ext>
            </a:extLst>
          </p:cNvPr>
          <p:cNvSpPr txBox="1"/>
          <p:nvPr/>
        </p:nvSpPr>
        <p:spPr>
          <a:xfrm>
            <a:off x="449989" y="4826364"/>
            <a:ext cx="833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2A84B36-E643-5B1F-FFB1-BFFA8B52D40D}"/>
                  </a:ext>
                </a:extLst>
              </p:cNvPr>
              <p:cNvSpPr txBox="1"/>
              <p:nvPr/>
            </p:nvSpPr>
            <p:spPr>
              <a:xfrm>
                <a:off x="449989" y="5301852"/>
                <a:ext cx="386295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2A84B36-E643-5B1F-FFB1-BFFA8B52D4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01852"/>
                <a:ext cx="3862959" cy="11541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2" name="yt_shape_11232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抛物线的对称轴上是否存在一点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为斜边的直角三角形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072f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存在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由题意，可设点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，且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为斜边的直角三角形时，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由勾股定理，得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存在满足条件的点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，其坐标为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3929F3-3B0C-9343-9000-ACB5EF57AA0B}"/>
              </a:ext>
            </a:extLst>
          </p:cNvPr>
          <p:cNvSpPr txBox="1"/>
          <p:nvPr/>
        </p:nvSpPr>
        <p:spPr>
          <a:xfrm>
            <a:off x="450108" y="1804170"/>
            <a:ext cx="7507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由题意，可设点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83585C-6BCE-FF8C-E01D-4E8FE8A25B46}"/>
              </a:ext>
            </a:extLst>
          </p:cNvPr>
          <p:cNvSpPr txBox="1"/>
          <p:nvPr/>
        </p:nvSpPr>
        <p:spPr>
          <a:xfrm>
            <a:off x="450108" y="2279658"/>
            <a:ext cx="5528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441C18-C07C-2D49-E94E-F7E90A488F28}"/>
              </a:ext>
            </a:extLst>
          </p:cNvPr>
          <p:cNvSpPr txBox="1"/>
          <p:nvPr/>
        </p:nvSpPr>
        <p:spPr>
          <a:xfrm>
            <a:off x="497733" y="2755146"/>
            <a:ext cx="6899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FF80BE-B13D-B4F8-4A6D-AA5EAA8943B5}"/>
              </a:ext>
            </a:extLst>
          </p:cNvPr>
          <p:cNvSpPr txBox="1"/>
          <p:nvPr/>
        </p:nvSpPr>
        <p:spPr>
          <a:xfrm>
            <a:off x="450108" y="3230634"/>
            <a:ext cx="588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为斜边的直角三角形时，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C10C7B-A637-2CAE-AD25-4D13F7F7908B}"/>
              </a:ext>
            </a:extLst>
          </p:cNvPr>
          <p:cNvSpPr txBox="1"/>
          <p:nvPr/>
        </p:nvSpPr>
        <p:spPr>
          <a:xfrm>
            <a:off x="450108" y="3706122"/>
            <a:ext cx="4596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由勾股定理，得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C62624E-BC44-000F-5003-7D99E0E53CFB}"/>
              </a:ext>
            </a:extLst>
          </p:cNvPr>
          <p:cNvSpPr txBox="1"/>
          <p:nvPr/>
        </p:nvSpPr>
        <p:spPr>
          <a:xfrm>
            <a:off x="450108" y="4181610"/>
            <a:ext cx="6587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D05131-5706-83A1-58A0-4355D9FAD716}"/>
              </a:ext>
            </a:extLst>
          </p:cNvPr>
          <p:cNvSpPr txBox="1"/>
          <p:nvPr/>
        </p:nvSpPr>
        <p:spPr>
          <a:xfrm>
            <a:off x="450108" y="4657098"/>
            <a:ext cx="5126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C8C1B1C-A62C-8D5D-260A-1C46E9206FAA}"/>
              </a:ext>
            </a:extLst>
          </p:cNvPr>
          <p:cNvSpPr txBox="1"/>
          <p:nvPr/>
        </p:nvSpPr>
        <p:spPr>
          <a:xfrm>
            <a:off x="450108" y="5132586"/>
            <a:ext cx="7565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存在满足条件的点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，其坐标为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1227" title="H_129.1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410531"/>
            <a:ext cx="1853078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0" name="yt_shape_1117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73cb"/>
              </a:rPr>
              <a:t>则下列结论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71" name="yt_table_111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523540"/>
              </p:ext>
            </p:extLst>
          </p:nvPr>
        </p:nvGraphicFramePr>
        <p:xfrm>
          <a:off x="540047" y="1859435"/>
          <a:ext cx="5439093" cy="950976"/>
        </p:xfrm>
        <a:graphic>
          <a:graphicData uri="http://schemas.openxmlformats.org/drawingml/2006/table">
            <a:tbl>
              <a:tblPr/>
              <a:tblGrid>
                <a:gridCol w="3194368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  <a:gridCol w="2244725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73" name="yt_shape_11173"/>
              <p:cNvSpPr txBox="1"/>
              <p:nvPr/>
            </p:nvSpPr>
            <p:spPr>
              <a:xfrm>
                <a:off x="540119" y="2860989"/>
                <a:ext cx="11492915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的开口向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对称轴是直线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7c99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的增大而减小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有最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173" name="yt_shape_111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60989"/>
                <a:ext cx="11492915" cy="955390"/>
              </a:xfrm>
              <a:prstGeom prst="rect">
                <a:avLst/>
              </a:prstGeom>
              <a:blipFill>
                <a:blip r:embed="rId2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75" name="yt_shape_11175"/>
          <p:cNvSpPr txBox="1"/>
          <p:nvPr/>
        </p:nvSpPr>
        <p:spPr>
          <a:xfrm>
            <a:off x="540000" y="3867167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D1C2AA-02E9-0F4B-64FF-C200216CEBB2}"/>
              </a:ext>
            </a:extLst>
          </p:cNvPr>
          <p:cNvSpPr txBox="1"/>
          <p:nvPr/>
        </p:nvSpPr>
        <p:spPr>
          <a:xfrm>
            <a:off x="22789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5D529F-FE0D-DE53-AB6B-EFD49BB3EF42}"/>
              </a:ext>
            </a:extLst>
          </p:cNvPr>
          <p:cNvSpPr txBox="1"/>
          <p:nvPr/>
        </p:nvSpPr>
        <p:spPr>
          <a:xfrm>
            <a:off x="6352560" y="2814183"/>
            <a:ext cx="7896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9D2605-258C-4BD8-E446-6B14BB3153F5}"/>
              </a:ext>
            </a:extLst>
          </p:cNvPr>
          <p:cNvSpPr txBox="1"/>
          <p:nvPr/>
        </p:nvSpPr>
        <p:spPr>
          <a:xfrm>
            <a:off x="9448185" y="2814183"/>
            <a:ext cx="1124649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53C4C4-FB47-D2B9-ADFF-30AE0A934681}"/>
              </a:ext>
            </a:extLst>
          </p:cNvPr>
          <p:cNvSpPr txBox="1"/>
          <p:nvPr/>
        </p:nvSpPr>
        <p:spPr>
          <a:xfrm>
            <a:off x="937471" y="3335963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B5ABE3-467D-B0ED-B23D-63BAA51A22DE}"/>
              </a:ext>
            </a:extLst>
          </p:cNvPr>
          <p:cNvSpPr txBox="1"/>
          <p:nvPr/>
        </p:nvSpPr>
        <p:spPr>
          <a:xfrm>
            <a:off x="5819033" y="3335963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3F6B988-708D-C119-CEEC-0B43CF270097}"/>
              </a:ext>
            </a:extLst>
          </p:cNvPr>
          <p:cNvSpPr txBox="1"/>
          <p:nvPr/>
        </p:nvSpPr>
        <p:spPr>
          <a:xfrm>
            <a:off x="8944821" y="3335963"/>
            <a:ext cx="7896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420F58-B063-BD69-9A6A-68469C182F2C}"/>
              </a:ext>
            </a:extLst>
          </p:cNvPr>
          <p:cNvSpPr txBox="1"/>
          <p:nvPr/>
        </p:nvSpPr>
        <p:spPr>
          <a:xfrm>
            <a:off x="1059589" y="382036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6" name="yt_shape_11176"/>
          <p:cNvSpPr txBox="1"/>
          <p:nvPr/>
        </p:nvSpPr>
        <p:spPr>
          <a:xfrm>
            <a:off x="540000" y="900000"/>
            <a:ext cx="10781798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写出此函数图象的开口方向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对称轴及顶点坐标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抛物线的开口向上，对称轴是直线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，顶点坐标是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的增大而增大，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的增大而减小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函数有最大值或最小值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并求出这个最大值或最小值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有最小值，最小值是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A49503-AD7D-7A4C-0C09-3E145E75347A}"/>
              </a:ext>
            </a:extLst>
          </p:cNvPr>
          <p:cNvSpPr txBox="1"/>
          <p:nvPr/>
        </p:nvSpPr>
        <p:spPr>
          <a:xfrm>
            <a:off x="449989" y="1804170"/>
            <a:ext cx="1054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抛物线的开口向上，对称轴是直线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，顶点坐标是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0AD077-2C82-2462-5D6D-9FD72BA1A7B4}"/>
              </a:ext>
            </a:extLst>
          </p:cNvPr>
          <p:cNvSpPr txBox="1"/>
          <p:nvPr/>
        </p:nvSpPr>
        <p:spPr>
          <a:xfrm>
            <a:off x="449989" y="2755146"/>
            <a:ext cx="6357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DC237C-3FF8-C9B9-5E1B-AC61AF3E6DFF}"/>
              </a:ext>
            </a:extLst>
          </p:cNvPr>
          <p:cNvSpPr txBox="1"/>
          <p:nvPr/>
        </p:nvSpPr>
        <p:spPr>
          <a:xfrm>
            <a:off x="449989" y="3230634"/>
            <a:ext cx="475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226B8B-35F0-3D1C-DF9B-AE8916E146AA}"/>
              </a:ext>
            </a:extLst>
          </p:cNvPr>
          <p:cNvSpPr txBox="1"/>
          <p:nvPr/>
        </p:nvSpPr>
        <p:spPr>
          <a:xfrm>
            <a:off x="449989" y="4181610"/>
            <a:ext cx="66602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有最小值，最小值是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3" name="yt_shape_11183"/>
          <p:cNvSpPr txBox="1"/>
          <p:nvPr/>
        </p:nvSpPr>
        <p:spPr>
          <a:xfrm>
            <a:off x="540000" y="900000"/>
            <a:ext cx="83452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的图象的平移与应用</a:t>
            </a:r>
          </a:p>
        </p:txBody>
      </p:sp>
      <p:sp>
        <p:nvSpPr>
          <p:cNvPr id="11184" name="yt_shape_11184"/>
          <p:cNvSpPr txBox="1"/>
          <p:nvPr/>
        </p:nvSpPr>
        <p:spPr>
          <a:xfrm>
            <a:off x="540120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广西自治区中考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fa13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得到的抛物线是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85" name="yt_table_111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992377"/>
              </p:ext>
            </p:extLst>
          </p:nvPr>
        </p:nvGraphicFramePr>
        <p:xfrm>
          <a:off x="540047" y="2348869"/>
          <a:ext cx="7475856" cy="950976"/>
        </p:xfrm>
        <a:graphic>
          <a:graphicData uri="http://schemas.openxmlformats.org/drawingml/2006/table">
            <a:tbl>
              <a:tblPr/>
              <a:tblGrid>
                <a:gridCol w="4204018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</a:tbl>
          </a:graphicData>
        </a:graphic>
      </p:graphicFrame>
      <p:sp>
        <p:nvSpPr>
          <p:cNvPr id="11187" name="yt_shape_11187"/>
          <p:cNvSpPr txBox="1"/>
          <p:nvPr/>
        </p:nvSpPr>
        <p:spPr>
          <a:xfrm>
            <a:off x="540120" y="33504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e5eb"/>
              </a:rPr>
              <a:t>再向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得到的图象的顶点坐标是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88" name="yt_table_111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795365"/>
              </p:ext>
            </p:extLst>
          </p:nvPr>
        </p:nvGraphicFramePr>
        <p:xfrm>
          <a:off x="540047" y="4309858"/>
          <a:ext cx="7066281" cy="950976"/>
        </p:xfrm>
        <a:graphic>
          <a:graphicData uri="http://schemas.openxmlformats.org/drawingml/2006/table">
            <a:tbl>
              <a:tblPr/>
              <a:tblGrid>
                <a:gridCol w="4204018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</a:tbl>
          </a:graphicData>
        </a:graphic>
      </p:graphicFrame>
      <p:sp>
        <p:nvSpPr>
          <p:cNvPr id="11190" name="yt_shape_11190"/>
          <p:cNvSpPr txBox="1"/>
          <p:nvPr/>
        </p:nvSpPr>
        <p:spPr>
          <a:xfrm>
            <a:off x="540000" y="5311412"/>
            <a:ext cx="103153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向左平移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690873" title="H_26.259764">
            <a:extLst>
              <a:ext uri="{FF2B5EF4-FFF2-40B4-BE49-F238E27FC236}">
                <a16:creationId xmlns:a16="http://schemas.microsoft.com/office/drawing/2014/main" id="{C95C7A42-0730-0645-A7A9-C3BB18DCC3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01A917-07B6-2A83-89B0-7AF7BF1E9233}"/>
              </a:ext>
            </a:extLst>
          </p:cNvPr>
          <p:cNvSpPr txBox="1"/>
          <p:nvPr/>
        </p:nvSpPr>
        <p:spPr>
          <a:xfrm>
            <a:off x="3193309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E5615B-BDDD-0943-8BEE-9C6D2C13721D}"/>
              </a:ext>
            </a:extLst>
          </p:cNvPr>
          <p:cNvSpPr txBox="1"/>
          <p:nvPr/>
        </p:nvSpPr>
        <p:spPr>
          <a:xfrm>
            <a:off x="7308108" y="37791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E30E50-0286-6BA9-6F0C-5604B6E17492}"/>
              </a:ext>
            </a:extLst>
          </p:cNvPr>
          <p:cNvSpPr txBox="1"/>
          <p:nvPr/>
        </p:nvSpPr>
        <p:spPr>
          <a:xfrm>
            <a:off x="5888764" y="526460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1" name="yt_shape_11191"/>
          <p:cNvSpPr txBox="1"/>
          <p:nvPr/>
        </p:nvSpPr>
        <p:spPr>
          <a:xfrm>
            <a:off x="540000" y="900000"/>
            <a:ext cx="707886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确定抛物线顶点坐标时出现符号错误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94B1D9-9C7F-E784-68E4-B793274BFC2D}"/>
              </a:ext>
            </a:extLst>
          </p:cNvPr>
          <p:cNvSpPr txBox="1"/>
          <p:nvPr/>
        </p:nvSpPr>
        <p:spPr>
          <a:xfrm>
            <a:off x="449989" y="853194"/>
            <a:ext cx="7190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确定抛物线顶点坐标时出现符号错误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1192"/>
          <p:cNvSpPr txBox="1"/>
          <p:nvPr/>
        </p:nvSpPr>
        <p:spPr>
          <a:xfrm>
            <a:off x="540000" y="14071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沈阳市中考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47ce9"/>
              </a:rPr>
              <a:t>图象的顶点所在的象限是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11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649845"/>
              </p:ext>
            </p:extLst>
          </p:nvPr>
        </p:nvGraphicFramePr>
        <p:xfrm>
          <a:off x="539928" y="2366576"/>
          <a:ext cx="52851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</a:tbl>
          </a:graphicData>
        </a:graphic>
      </p:graphicFrame>
      <p:sp>
        <p:nvSpPr>
          <p:cNvPr id="6" name="yt_shape_11195"/>
          <p:cNvSpPr txBox="1"/>
          <p:nvPr/>
        </p:nvSpPr>
        <p:spPr>
          <a:xfrm>
            <a:off x="540001" y="336813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的顶点落在第四象限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6cc6,isEnd"/>
              </a:rPr>
              <a:t>的取值范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28D63BD-4E12-358F-A6FC-06F4A524032B}"/>
              </a:ext>
            </a:extLst>
          </p:cNvPr>
          <p:cNvSpPr txBox="1"/>
          <p:nvPr/>
        </p:nvSpPr>
        <p:spPr>
          <a:xfrm>
            <a:off x="1059589" y="18358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7D0D62E-6B24-EAE3-BD2E-A4373002CB33}"/>
              </a:ext>
            </a:extLst>
          </p:cNvPr>
          <p:cNvSpPr txBox="1"/>
          <p:nvPr/>
        </p:nvSpPr>
        <p:spPr>
          <a:xfrm>
            <a:off x="1364390" y="3796812"/>
            <a:ext cx="2019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7" name="yt_shape_1119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96" name="yt_image_1119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9" name="yt_shape_11199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88bc"/>
              </a:rPr>
              <a:t>则实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00" name="yt_table_112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810972"/>
              </p:ext>
            </p:extLst>
          </p:nvPr>
        </p:nvGraphicFramePr>
        <p:xfrm>
          <a:off x="540047" y="2441600"/>
          <a:ext cx="4500880" cy="950976"/>
        </p:xfrm>
        <a:graphic>
          <a:graphicData uri="http://schemas.openxmlformats.org/drawingml/2006/table">
            <a:tbl>
              <a:tblPr/>
              <a:tblGrid>
                <a:gridCol w="2983230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1517650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380BB4F-087F-5EDE-DC8E-BDE961C8C6CC}"/>
              </a:ext>
            </a:extLst>
          </p:cNvPr>
          <p:cNvSpPr txBox="1"/>
          <p:nvPr/>
        </p:nvSpPr>
        <p:spPr>
          <a:xfrm>
            <a:off x="3372697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02" name="yt_shape_11202"/>
              <p:cNvSpPr txBox="1"/>
              <p:nvPr/>
            </p:nvSpPr>
            <p:spPr>
              <a:xfrm>
                <a:off x="540120" y="900000"/>
                <a:ext cx="11492915" cy="22656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一题多解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38e29"/>
                  </a:rPr>
                  <a:t>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208b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点拨：易得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9_7be56"/>
                  </a:rPr>
                  <a:t>，由抛物线的对称性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可设点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，代入抛物线求解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02" name="yt_shape_11202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2265685"/>
              </a:xfrm>
              <a:prstGeom prst="rect">
                <a:avLst/>
              </a:prstGeom>
              <a:blipFill>
                <a:blip r:embed="rId2"/>
                <a:stretch>
                  <a:fillRect l="-1645" t="-2426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04" name="yt_image_11204" title="H_113.1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4548" y="3601666"/>
            <a:ext cx="2078645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AD0D48-22B5-4C78-AE89-AF85C83C0DC7}"/>
                  </a:ext>
                </a:extLst>
              </p:cNvPr>
              <p:cNvSpPr txBox="1"/>
              <p:nvPr/>
            </p:nvSpPr>
            <p:spPr>
              <a:xfrm>
                <a:off x="5242772" y="2001147"/>
                <a:ext cx="6610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, 'mathAnswerShape': 1}">
                <a:extLst>
                  <a:ext uri="{FF2B5EF4-FFF2-40B4-BE49-F238E27FC236}">
                    <a16:creationId xmlns:a16="http://schemas.microsoft.com/office/drawing/2014/main" id="{CFAD0D48-22B5-4C78-AE89-AF85C83C0D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2772" y="2001147"/>
                <a:ext cx="661099" cy="76506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55D0237-59D2-DC7A-064B-0658AECDE132}"/>
              </a:ext>
            </a:extLst>
          </p:cNvPr>
          <p:cNvCxnSpPr/>
          <p:nvPr/>
        </p:nvCxnSpPr>
        <p:spPr>
          <a:xfrm>
            <a:off x="4980358" y="2738452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06" name="yt_shape_11206"/>
              <p:cNvSpPr txBox="1"/>
              <p:nvPr/>
            </p:nvSpPr>
            <p:spPr>
              <a:xfrm>
                <a:off x="540119" y="900000"/>
                <a:ext cx="11492915" cy="41851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是由抛物线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向上平移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869ee"/>
                  </a:rPr>
                  <a:t>个单位长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再向右平移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个单位长度后得到的抛物线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的函数值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的最大值是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总有函数值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函数值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的取值范围为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06" name="yt_shape_11206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185185"/>
              </a:xfrm>
              <a:prstGeom prst="rect">
                <a:avLst/>
              </a:prstGeom>
              <a:blipFill>
                <a:blip r:embed="rId2"/>
                <a:stretch>
                  <a:fillRect l="-1645" b="-3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B54529F-8F30-06A5-B6A6-145DB1894F1A}"/>
                  </a:ext>
                </a:extLst>
              </p:cNvPr>
              <p:cNvSpPr txBox="1"/>
              <p:nvPr/>
            </p:nvSpPr>
            <p:spPr>
              <a:xfrm>
                <a:off x="450108" y="2475619"/>
                <a:ext cx="47108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}">
                <a:extLst>
                  <a:ext uri="{FF2B5EF4-FFF2-40B4-BE49-F238E27FC236}">
                    <a16:creationId xmlns:a16="http://schemas.microsoft.com/office/drawing/2014/main" id="{AB54529F-8F30-06A5-B6A6-145DB1894F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5619"/>
                <a:ext cx="4710811" cy="765061"/>
              </a:xfrm>
              <a:prstGeom prst="rect">
                <a:avLst/>
              </a:prstGeom>
              <a:blipFill>
                <a:blip r:embed="rId3"/>
                <a:stretch>
                  <a:fillRect l="-2070" r="-207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519CEE5-D806-C785-D95C-8AA751184C42}"/>
              </a:ext>
            </a:extLst>
          </p:cNvPr>
          <p:cNvSpPr txBox="1"/>
          <p:nvPr/>
        </p:nvSpPr>
        <p:spPr>
          <a:xfrm>
            <a:off x="450108" y="3622556"/>
            <a:ext cx="725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的最大值是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405F90-2100-654A-F65D-74DF35AB1539}"/>
              </a:ext>
            </a:extLst>
          </p:cNvPr>
          <p:cNvSpPr txBox="1"/>
          <p:nvPr/>
        </p:nvSpPr>
        <p:spPr>
          <a:xfrm>
            <a:off x="450108" y="4098044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总有函数值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63C25B-C6B9-68B8-A7CD-0B3A996231F7}"/>
              </a:ext>
            </a:extLst>
          </p:cNvPr>
          <p:cNvSpPr txBox="1"/>
          <p:nvPr/>
        </p:nvSpPr>
        <p:spPr>
          <a:xfrm>
            <a:off x="450108" y="4573532"/>
            <a:ext cx="4221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函数值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的取值范围为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3" name="yt_shape_1121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如图是某公园一喷水池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4d488"/>
              </a:rPr>
              <a:t>在水池中央有一垂直于地面的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喷水柱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喷水时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水流在各方向沿形状相同的抛物线落下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若水流喷出的高度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5a9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与水平距离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2.25.</a:t>
            </a:r>
          </a:p>
        </p:txBody>
      </p:sp>
      <p:pic>
        <p:nvPicPr>
          <p:cNvPr id="11214" name="yt_image_11214" title="H_110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660" y="2491930"/>
            <a:ext cx="1676678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16" name="yt_shape_11216"/>
          <p:cNvSpPr txBox="1"/>
          <p:nvPr/>
        </p:nvSpPr>
        <p:spPr>
          <a:xfrm>
            <a:off x="540000" y="3946012"/>
            <a:ext cx="547105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求喷出的水流离地面的最大高度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水流喷出的高度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与水平距离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之间的函数关系式为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2.25.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喷出的水流离地面的最大高度为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2.25m.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34A551-A623-39A9-63D4-31C2EBE49B5E}"/>
              </a:ext>
            </a:extLst>
          </p:cNvPr>
          <p:cNvSpPr txBox="1"/>
          <p:nvPr/>
        </p:nvSpPr>
        <p:spPr>
          <a:xfrm>
            <a:off x="449989" y="4374694"/>
            <a:ext cx="5371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水流喷出的高度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C8E92B-E090-0578-839F-FC09DC052D08}"/>
              </a:ext>
            </a:extLst>
          </p:cNvPr>
          <p:cNvSpPr txBox="1"/>
          <p:nvPr/>
        </p:nvSpPr>
        <p:spPr>
          <a:xfrm>
            <a:off x="449989" y="4850182"/>
            <a:ext cx="552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与水平距离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之间的函数关系式为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A86A5B-9970-F7BC-5A64-599770844001}"/>
              </a:ext>
            </a:extLst>
          </p:cNvPr>
          <p:cNvSpPr txBox="1"/>
          <p:nvPr/>
        </p:nvSpPr>
        <p:spPr>
          <a:xfrm>
            <a:off x="497614" y="5325670"/>
            <a:ext cx="328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2.25.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FC29C5-6101-39DF-E538-8F80EDDC192A}"/>
              </a:ext>
            </a:extLst>
          </p:cNvPr>
          <p:cNvSpPr txBox="1"/>
          <p:nvPr/>
        </p:nvSpPr>
        <p:spPr>
          <a:xfrm>
            <a:off x="449989" y="5801158"/>
            <a:ext cx="5598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喷出的水流离地面的最大高度为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2.25m.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1661</Words>
  <Application>Microsoft Office PowerPoint</Application>
  <PresentationFormat>宽屏</PresentationFormat>
  <Paragraphs>144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5" baseType="lpstr">
      <vt:lpstr>,isEnd</vt:lpstr>
      <vt:lpstr>_⨹_1_27c99,isEnd</vt:lpstr>
      <vt:lpstr>_⨹_1_4072f</vt:lpstr>
      <vt:lpstr>_⨹_1_877e9</vt:lpstr>
      <vt:lpstr>_⨹_1_95a98</vt:lpstr>
      <vt:lpstr>_⨹_1_cfa13</vt:lpstr>
      <vt:lpstr>_⨹_1_d208b</vt:lpstr>
      <vt:lpstr>_⨹_11_47ce9</vt:lpstr>
      <vt:lpstr>_⨹_11_57a05</vt:lpstr>
      <vt:lpstr>_⨹_13_4d488</vt:lpstr>
      <vt:lpstr>_⨹_2_788bc</vt:lpstr>
      <vt:lpstr>_⨹_2_ae5eb</vt:lpstr>
      <vt:lpstr>_⨹_3_38e29</vt:lpstr>
      <vt:lpstr>_⨹_4_869ee</vt:lpstr>
      <vt:lpstr>_⨹_4_e6cc6,isEnd</vt:lpstr>
      <vt:lpstr>_⨹_5_d73cb</vt:lpstr>
      <vt:lpstr>_⨹_8_55f47</vt:lpstr>
      <vt:lpstr>_⨹_9_7be56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2024-04-26T08:51:16Z</dcterms:created>
  <dcterms:modified xsi:type="dcterms:W3CDTF">2024-04-28T06:23:13Z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