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0" r:id="rId7"/>
    <p:sldId id="311" r:id="rId8"/>
    <p:sldId id="313" r:id="rId9"/>
    <p:sldId id="314" r:id="rId10"/>
    <p:sldId id="316" r:id="rId11"/>
    <p:sldId id="318" r:id="rId12"/>
    <p:sldId id="319" r:id="rId13"/>
    <p:sldId id="320" r:id="rId14"/>
    <p:sldId id="326" r:id="rId15"/>
    <p:sldId id="327" r:id="rId16"/>
    <p:sldId id="322" r:id="rId17"/>
    <p:sldId id="324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>
        <p:scale>
          <a:sx n="50" d="100"/>
          <a:sy n="50" d="100"/>
        </p:scale>
        <p:origin x="6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09" name="yt_image_1130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11" name="yt_shape_11311"/>
          <p:cNvSpPr txBox="1"/>
          <p:nvPr/>
        </p:nvSpPr>
        <p:spPr>
          <a:xfrm>
            <a:off x="540000" y="1482165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一般式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求二次函数的解析式</a:t>
            </a:r>
          </a:p>
        </p:txBody>
      </p:sp>
      <p:sp>
        <p:nvSpPr>
          <p:cNvPr id="11312" name="yt_shape_11312"/>
          <p:cNvSpPr txBox="1"/>
          <p:nvPr/>
        </p:nvSpPr>
        <p:spPr>
          <a:xfrm>
            <a:off x="540120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a3f5"/>
              </a:rPr>
              <a:t>则这个二次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函数的解析式为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13" name="yt_table_1131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229860"/>
              </p:ext>
            </p:extLst>
          </p:nvPr>
        </p:nvGraphicFramePr>
        <p:xfrm>
          <a:off x="540047" y="2931034"/>
          <a:ext cx="7518718" cy="950976"/>
        </p:xfrm>
        <a:graphic>
          <a:graphicData uri="http://schemas.openxmlformats.org/drawingml/2006/table">
            <a:tbl>
              <a:tblPr/>
              <a:tblGrid>
                <a:gridCol w="4234180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  <a:gridCol w="3284538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</a:tbl>
          </a:graphicData>
        </a:graphic>
      </p:graphicFrame>
      <p:sp>
        <p:nvSpPr>
          <p:cNvPr id="11315" name="yt_shape_11315"/>
          <p:cNvSpPr txBox="1"/>
          <p:nvPr/>
        </p:nvSpPr>
        <p:spPr>
          <a:xfrm>
            <a:off x="540000" y="3932588"/>
            <a:ext cx="103746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烟台市中考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的部分对应值如下表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316" name="yt_table_1131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042458"/>
              </p:ext>
            </p:extLst>
          </p:nvPr>
        </p:nvGraphicFramePr>
        <p:xfrm>
          <a:off x="540000" y="4564255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743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6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26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59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959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959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959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318" name="yt_shape_11318"/>
          <p:cNvSpPr txBox="1"/>
          <p:nvPr/>
        </p:nvSpPr>
        <p:spPr>
          <a:xfrm>
            <a:off x="540000" y="5967861"/>
            <a:ext cx="68303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则此二次函数的解析式为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712304" title="H_26.259764">
            <a:extLst>
              <a:ext uri="{FF2B5EF4-FFF2-40B4-BE49-F238E27FC236}">
                <a16:creationId xmlns:a16="http://schemas.microsoft.com/office/drawing/2014/main" id="{F41E3AB4-FABF-2A87-6638-FE1FA54F7E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5B9279-0820-C0FD-E68F-AF46D14B74BF}"/>
              </a:ext>
            </a:extLst>
          </p:cNvPr>
          <p:cNvSpPr txBox="1"/>
          <p:nvPr/>
        </p:nvSpPr>
        <p:spPr>
          <a:xfrm>
            <a:off x="3193309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8BBA88-2DD8-E323-3639-AAD60B806509}"/>
              </a:ext>
            </a:extLst>
          </p:cNvPr>
          <p:cNvSpPr txBox="1"/>
          <p:nvPr/>
        </p:nvSpPr>
        <p:spPr>
          <a:xfrm>
            <a:off x="4155214" y="5893308"/>
            <a:ext cx="316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47" name="yt_shape_11347"/>
              <p:cNvSpPr txBox="1"/>
              <p:nvPr/>
            </p:nvSpPr>
            <p:spPr>
              <a:xfrm>
                <a:off x="540119" y="900000"/>
                <a:ext cx="11492915" cy="19959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某广场中心有高低不同的各种喷泉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其中一支高度为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05a61,isEnd"/>
                  </a:rPr>
                  <a:t>米的喷水管喷水最大高度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此时喷水水平距离为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在如图所示的坐标系中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0c9ae,isEnd"/>
                  </a:rPr>
                  <a:t>这支喷泉的函数关系式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47" name="yt_shape_113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995931"/>
              </a:xfrm>
              <a:prstGeom prst="rect">
                <a:avLst/>
              </a:prstGeom>
              <a:blipFill>
                <a:blip r:embed="rId2"/>
                <a:stretch>
                  <a:fillRect l="-1645" b="-42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52" name="yt_shape_11352"/>
          <p:cNvSpPr txBox="1"/>
          <p:nvPr/>
        </p:nvSpPr>
        <p:spPr>
          <a:xfrm>
            <a:off x="540000" y="535018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49" name="yt_shape_11349" title="H_173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4626" y="3099083"/>
            <a:ext cx="1602747" cy="2200797"/>
            <a:chOff x="0" y="0"/>
            <a:chExt cx="1602747" cy="2200797"/>
          </a:xfrm>
        </p:grpSpPr>
        <p:pic>
          <p:nvPicPr>
            <p:cNvPr id="2" name="yt_image_1134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2747" cy="18047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51" name="yt_shape_11351"/>
            <p:cNvSpPr txBox="1"/>
            <p:nvPr/>
          </p:nvSpPr>
          <p:spPr>
            <a:xfrm>
              <a:off x="191909" y="184079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B8D4491-14EF-8F0E-940C-6EA5ECDD1E47}"/>
                  </a:ext>
                </a:extLst>
              </p:cNvPr>
              <p:cNvSpPr txBox="1"/>
              <p:nvPr/>
            </p:nvSpPr>
            <p:spPr>
              <a:xfrm>
                <a:off x="1107333" y="2116158"/>
                <a:ext cx="35090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hasSerialNum': 1, 'mathAnswerShape': 1, 'pageBreak': True}">
                <a:extLst>
                  <a:ext uri="{FF2B5EF4-FFF2-40B4-BE49-F238E27FC236}">
                    <a16:creationId xmlns:a16="http://schemas.microsoft.com/office/drawing/2014/main" id="{7B8D4491-14EF-8F0E-940C-6EA5ECDD1E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2116158"/>
                <a:ext cx="3509073" cy="726326"/>
              </a:xfrm>
              <a:prstGeom prst="rect">
                <a:avLst/>
              </a:prstGeom>
              <a:blipFill>
                <a:blip r:embed="rId4"/>
                <a:stretch>
                  <a:fillRect l="-278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53" name="yt_shape_11353"/>
              <p:cNvSpPr txBox="1"/>
              <p:nvPr/>
            </p:nvSpPr>
            <p:spPr>
              <a:xfrm>
                <a:off x="540119" y="900000"/>
                <a:ext cx="11492915" cy="53703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48b2b"/>
                  </a:rPr>
                  <a:t>轴的两个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交点之间的距离为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求抛物线的解析式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解：由题知，抛物线的对称轴为直线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轴的两个交点之间的距离为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由抛物线的对称性知，抛物线过点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设抛物线的解析式为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抛物线的解析式为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53" name="yt_shape_11353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70381"/>
              </a:xfrm>
              <a:prstGeom prst="rect">
                <a:avLst/>
              </a:prstGeom>
              <a:blipFill>
                <a:blip r:embed="rId2"/>
                <a:stretch>
                  <a:fillRect l="-1645" t="-1022" b="-9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9DED457-B253-C326-AF19-91FD17EBA2B8}"/>
              </a:ext>
            </a:extLst>
          </p:cNvPr>
          <p:cNvSpPr txBox="1"/>
          <p:nvPr/>
        </p:nvSpPr>
        <p:spPr>
          <a:xfrm>
            <a:off x="450108" y="1804170"/>
            <a:ext cx="582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解：由题知，抛物线的对称轴为直线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B27F93-5026-4C92-CE1A-06644955719E}"/>
              </a:ext>
            </a:extLst>
          </p:cNvPr>
          <p:cNvSpPr txBox="1"/>
          <p:nvPr/>
        </p:nvSpPr>
        <p:spPr>
          <a:xfrm>
            <a:off x="450108" y="2279658"/>
            <a:ext cx="604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轴的两个交点之间的距离为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7E9C45-2966-434F-BC0D-46D35014B546}"/>
              </a:ext>
            </a:extLst>
          </p:cNvPr>
          <p:cNvSpPr txBox="1"/>
          <p:nvPr/>
        </p:nvSpPr>
        <p:spPr>
          <a:xfrm>
            <a:off x="450108" y="2755146"/>
            <a:ext cx="8181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由抛物线的对称性知，抛物线过点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BDEC19-DB28-1F20-47EA-79E5EF138C08}"/>
              </a:ext>
            </a:extLst>
          </p:cNvPr>
          <p:cNvSpPr txBox="1"/>
          <p:nvPr/>
        </p:nvSpPr>
        <p:spPr>
          <a:xfrm>
            <a:off x="450108" y="3230634"/>
            <a:ext cx="5866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设抛物线的解析式为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2A2C04-9DFD-1521-7068-F8E571C9ADCA}"/>
              </a:ext>
            </a:extLst>
          </p:cNvPr>
          <p:cNvSpPr txBox="1"/>
          <p:nvPr/>
        </p:nvSpPr>
        <p:spPr>
          <a:xfrm>
            <a:off x="450108" y="3706122"/>
            <a:ext cx="601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DD6DFC4-0076-5B5A-1104-D11181120F1D}"/>
                  </a:ext>
                </a:extLst>
              </p:cNvPr>
              <p:cNvSpPr txBox="1"/>
              <p:nvPr/>
            </p:nvSpPr>
            <p:spPr>
              <a:xfrm>
                <a:off x="450108" y="4181610"/>
                <a:ext cx="164217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7, 'hasSerialNum': 1}">
                <a:extLst>
                  <a:ext uri="{FF2B5EF4-FFF2-40B4-BE49-F238E27FC236}">
                    <a16:creationId xmlns:a16="http://schemas.microsoft.com/office/drawing/2014/main" id="{FDD6DFC4-0076-5B5A-1104-D11181120F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1610"/>
                <a:ext cx="1642173" cy="767474"/>
              </a:xfrm>
              <a:prstGeom prst="rect">
                <a:avLst/>
              </a:prstGeom>
              <a:blipFill>
                <a:blip r:embed="rId3"/>
                <a:stretch>
                  <a:fillRect l="-5948" r="-594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101A42A-CD32-7DDE-75FC-61549E2F5A4F}"/>
                  </a:ext>
                </a:extLst>
              </p:cNvPr>
              <p:cNvSpPr txBox="1"/>
              <p:nvPr/>
            </p:nvSpPr>
            <p:spPr>
              <a:xfrm>
                <a:off x="450108" y="4855472"/>
                <a:ext cx="61474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抛物线的解析式为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7, 'hasSerialNum': 1}">
                <a:extLst>
                  <a:ext uri="{FF2B5EF4-FFF2-40B4-BE49-F238E27FC236}">
                    <a16:creationId xmlns:a16="http://schemas.microsoft.com/office/drawing/2014/main" id="{0101A42A-CD32-7DDE-75FC-61549E2F5A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55472"/>
                <a:ext cx="6147498" cy="767474"/>
              </a:xfrm>
              <a:prstGeom prst="rect">
                <a:avLst/>
              </a:prstGeom>
              <a:blipFill>
                <a:blip r:embed="rId4"/>
                <a:stretch>
                  <a:fillRect l="-1587" r="-158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129A437-AD3C-90D1-0D9B-EBB23C2B5541}"/>
                  </a:ext>
                </a:extLst>
              </p:cNvPr>
              <p:cNvSpPr txBox="1"/>
              <p:nvPr/>
            </p:nvSpPr>
            <p:spPr>
              <a:xfrm>
                <a:off x="450108" y="5529334"/>
                <a:ext cx="3101086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7, 'hasSerialNum': 1}">
                <a:extLst>
                  <a:ext uri="{FF2B5EF4-FFF2-40B4-BE49-F238E27FC236}">
                    <a16:creationId xmlns:a16="http://schemas.microsoft.com/office/drawing/2014/main" id="{E129A437-AD3C-90D1-0D9B-EBB23C2B55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29334"/>
                <a:ext cx="3101086" cy="735915"/>
              </a:xfrm>
              <a:prstGeom prst="rect">
                <a:avLst/>
              </a:prstGeom>
              <a:blipFill>
                <a:blip r:embed="rId5"/>
                <a:stretch>
                  <a:fillRect l="-3143" r="-2947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7" name="yt_shape_1135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56" name="yt_image_11356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59" name="yt_shape_11359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44f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360" name="yt_image_11360" title="H_167.10873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9914" y="3615855"/>
            <a:ext cx="2103120" cy="212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71A4B88-A235-B4AE-ABB5-9C11C4E07450}"/>
              </a:ext>
            </a:extLst>
          </p:cNvPr>
          <p:cNvSpPr txBox="1"/>
          <p:nvPr/>
        </p:nvSpPr>
        <p:spPr>
          <a:xfrm>
            <a:off x="335360" y="3014909"/>
            <a:ext cx="10397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C3E952E-373E-529F-3D60-8854F41B265D}"/>
                  </a:ext>
                </a:extLst>
              </p:cNvPr>
              <p:cNvSpPr txBox="1"/>
              <p:nvPr/>
            </p:nvSpPr>
            <p:spPr>
              <a:xfrm>
                <a:off x="335360" y="3490397"/>
                <a:ext cx="529583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C3E952E-373E-529F-3D60-8854F41B26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3490397"/>
                <a:ext cx="5295836" cy="1611643"/>
              </a:xfrm>
              <a:prstGeom prst="rect">
                <a:avLst/>
              </a:prstGeom>
              <a:blipFill>
                <a:blip r:embed="rId4"/>
                <a:stretch>
                  <a:fillRect l="-1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C4AF198-DAB4-A4D7-8B7A-5D60B64853B4}"/>
              </a:ext>
            </a:extLst>
          </p:cNvPr>
          <p:cNvSpPr txBox="1"/>
          <p:nvPr/>
        </p:nvSpPr>
        <p:spPr>
          <a:xfrm>
            <a:off x="335360" y="5008428"/>
            <a:ext cx="5877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所以抛物线的函数解析式为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344" y="2426770"/>
            <a:ext cx="433965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求抛物线的函数解析式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62" name="yt_shape_11362"/>
              <p:cNvSpPr txBox="1"/>
              <p:nvPr/>
            </p:nvSpPr>
            <p:spPr>
              <a:xfrm>
                <a:off x="551384" y="-1395536"/>
                <a:ext cx="10316927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所以抛物线的函数解析式为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求抛物线的顶点坐标和对称轴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所以顶点坐标为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对称轴是直线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1362" name="yt_shape_113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-1395536"/>
                <a:ext cx="10316927" cy="4842159"/>
              </a:xfrm>
              <a:prstGeom prst="rect">
                <a:avLst/>
              </a:prstGeom>
              <a:blipFill>
                <a:blip r:embed="rId2"/>
                <a:stretch>
                  <a:fillRect l="-1772" t="-1008" r="-8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2879468-E741-58EB-7795-4DB0A2BFD269}"/>
              </a:ext>
            </a:extLst>
          </p:cNvPr>
          <p:cNvSpPr txBox="1"/>
          <p:nvPr/>
        </p:nvSpPr>
        <p:spPr>
          <a:xfrm>
            <a:off x="407368" y="1613928"/>
            <a:ext cx="6590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EE4D69-3F0B-91FE-6DF1-4660D953123D}"/>
              </a:ext>
            </a:extLst>
          </p:cNvPr>
          <p:cNvSpPr txBox="1"/>
          <p:nvPr/>
        </p:nvSpPr>
        <p:spPr>
          <a:xfrm>
            <a:off x="407368" y="2089416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所以顶点坐标为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7F9EA1-7648-6646-E338-ADF4A3D4399C}"/>
              </a:ext>
            </a:extLst>
          </p:cNvPr>
          <p:cNvSpPr txBox="1"/>
          <p:nvPr/>
        </p:nvSpPr>
        <p:spPr>
          <a:xfrm>
            <a:off x="407368" y="2564904"/>
            <a:ext cx="2772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对称轴是直线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1360" title="H_167.10873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1324342"/>
            <a:ext cx="2103120" cy="212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" name="yt_shape_11367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把抛物线向上平移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使得顶点落在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直接写出两条抛物线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对称轴和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e76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轴围成的图形的面积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368" name="yt_image_11368" title="H_167.10873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57025" y="1808647"/>
            <a:ext cx="1895094" cy="212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70" name="yt_shape_11370"/>
          <p:cNvSpPr txBox="1"/>
          <p:nvPr/>
        </p:nvSpPr>
        <p:spPr>
          <a:xfrm>
            <a:off x="540119" y="41844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通过割补得到阴影部分的面积等于一个一边长为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，且该边上的高为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953a7"/>
              </a:rPr>
              <a:t>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平行四边形的面积，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所以阴影部分的面积为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B9C493-81B5-24BE-85C9-595CE67179FF}"/>
              </a:ext>
            </a:extLst>
          </p:cNvPr>
          <p:cNvSpPr txBox="1"/>
          <p:nvPr/>
        </p:nvSpPr>
        <p:spPr>
          <a:xfrm>
            <a:off x="450108" y="4137594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通过割补得到阴影部分的面积等于一个一边长为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，且该边上的高为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953a7"/>
              </a:rPr>
              <a:t>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3EEE4A-521E-4981-A824-05CAB823F139}"/>
              </a:ext>
            </a:extLst>
          </p:cNvPr>
          <p:cNvSpPr txBox="1"/>
          <p:nvPr/>
        </p:nvSpPr>
        <p:spPr>
          <a:xfrm>
            <a:off x="450108" y="461308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平行四边形的面积，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9B0651-7EFC-7A0E-B520-28CADB91D208}"/>
              </a:ext>
            </a:extLst>
          </p:cNvPr>
          <p:cNvSpPr txBox="1"/>
          <p:nvPr/>
        </p:nvSpPr>
        <p:spPr>
          <a:xfrm>
            <a:off x="450108" y="5088570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所以阴影部分的面积为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1" name="yt_shape_11371"/>
          <p:cNvSpPr txBox="1"/>
          <p:nvPr/>
        </p:nvSpPr>
        <p:spPr>
          <a:xfrm>
            <a:off x="540000" y="900000"/>
            <a:ext cx="47753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二次函数图象的对称变化</a:t>
            </a:r>
          </a:p>
        </p:txBody>
      </p:sp>
      <p:sp>
        <p:nvSpPr>
          <p:cNvPr id="11372" name="yt_shape_11372"/>
          <p:cNvSpPr txBox="1"/>
          <p:nvPr/>
        </p:nvSpPr>
        <p:spPr>
          <a:xfrm>
            <a:off x="540119" y="1379303"/>
            <a:ext cx="1149291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轴对称后，得到抛物线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df83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轴对称后，得到抛物线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轴对称后，得到抛物线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aa22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轴对称后，得到抛物线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4" name="yt_shape_11374"/>
          <p:cNvSpPr txBox="1"/>
          <p:nvPr/>
        </p:nvSpPr>
        <p:spPr>
          <a:xfrm>
            <a:off x="550587" y="1566065"/>
            <a:ext cx="1992066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【对应训练】</a:t>
            </a:r>
          </a:p>
        </p:txBody>
      </p:sp>
      <p:sp>
        <p:nvSpPr>
          <p:cNvPr id="11375" name="yt_shape_11375"/>
          <p:cNvSpPr txBox="1"/>
          <p:nvPr/>
        </p:nvSpPr>
        <p:spPr>
          <a:xfrm>
            <a:off x="540119" y="1465526"/>
            <a:ext cx="11492915" cy="289957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轴翻折所得抛物线的解析式为</a:t>
            </a:r>
            <a:r>
              <a:rPr sz="4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sym typeface="W:3.754961,H:63.42504,isEnd"/>
              </a:rPr>
              <a:t/>
            </a:r>
            <a:b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sym typeface="W:3.754961,H:63.42504,isEnd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轴翻折所得抛物线的解析式为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4E4F829-B49E-11B2-EA91-A59C231FB5A2}"/>
                  </a:ext>
                </a:extLst>
              </p:cNvPr>
              <p:cNvSpPr txBox="1"/>
              <p:nvPr/>
            </p:nvSpPr>
            <p:spPr>
              <a:xfrm>
                <a:off x="8732065" y="1916832"/>
                <a:ext cx="2898458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61d09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4E4F829-B49E-11B2-EA91-A59C231FB5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32065" y="1916832"/>
                <a:ext cx="2898458" cy="899110"/>
              </a:xfrm>
              <a:prstGeom prst="rect">
                <a:avLst/>
              </a:prstGeom>
              <a:blipFill>
                <a:blip r:embed="rId2"/>
                <a:stretch>
                  <a:fillRect l="-3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0AF97E3-9C41-07BE-3AE9-42ECCF80D6AF}"/>
              </a:ext>
            </a:extLst>
          </p:cNvPr>
          <p:cNvSpPr txBox="1"/>
          <p:nvPr/>
        </p:nvSpPr>
        <p:spPr>
          <a:xfrm>
            <a:off x="546915" y="2663533"/>
            <a:ext cx="382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B7C8F4-38E5-16D6-6FDB-0AF46538B38B}"/>
              </a:ext>
            </a:extLst>
          </p:cNvPr>
          <p:cNvSpPr txBox="1"/>
          <p:nvPr/>
        </p:nvSpPr>
        <p:spPr>
          <a:xfrm>
            <a:off x="8884465" y="3103974"/>
            <a:ext cx="282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4e245"/>
              </a:rPr>
              <a:t>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01AACA-34A1-6AE2-8CE4-BB475E6C5B6C}"/>
              </a:ext>
            </a:extLst>
          </p:cNvPr>
          <p:cNvSpPr txBox="1"/>
          <p:nvPr/>
        </p:nvSpPr>
        <p:spPr>
          <a:xfrm>
            <a:off x="546915" y="3579462"/>
            <a:ext cx="39726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19" name="yt_shape_11319"/>
              <p:cNvSpPr txBox="1"/>
              <p:nvPr/>
            </p:nvSpPr>
            <p:spPr>
              <a:xfrm>
                <a:off x="540119" y="900000"/>
                <a:ext cx="11492915" cy="39103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1516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求这个二次函数的解析式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解：依题意得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17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这个二次函数的解析式为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19" name="yt_shape_11319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10301"/>
              </a:xfrm>
              <a:prstGeom prst="rect">
                <a:avLst/>
              </a:prstGeom>
              <a:blipFill>
                <a:blip r:embed="rId2"/>
                <a:stretch>
                  <a:fillRect l="-1645" t="-1404" b="-17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B99EA27-8108-ACFD-EBE6-D77FA738381A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6863080" cy="237859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解：依题意得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17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hasSerialNum': 1}">
                <a:extLst>
                  <a:ext uri="{FF2B5EF4-FFF2-40B4-BE49-F238E27FC236}">
                    <a16:creationId xmlns:a16="http://schemas.microsoft.com/office/drawing/2014/main" id="{BB99EA27-8108-ACFD-EBE6-D77FA73838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6863080" cy="2378596"/>
              </a:xfrm>
              <a:prstGeom prst="rect">
                <a:avLst/>
              </a:prstGeom>
              <a:blipFill>
                <a:blip r:embed="rId3"/>
                <a:stretch>
                  <a:fillRect l="-14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5C143C4-95F6-69D1-B0C1-4030F484025B}"/>
                  </a:ext>
                </a:extLst>
              </p:cNvPr>
              <p:cNvSpPr txBox="1"/>
              <p:nvPr/>
            </p:nvSpPr>
            <p:spPr>
              <a:xfrm>
                <a:off x="450108" y="4089154"/>
                <a:ext cx="671106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这个二次函数的解析式为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hasSerialNum': 1}">
                <a:extLst>
                  <a:ext uri="{FF2B5EF4-FFF2-40B4-BE49-F238E27FC236}">
                    <a16:creationId xmlns:a16="http://schemas.microsoft.com/office/drawing/2014/main" id="{35C143C4-95F6-69D1-B0C1-4030F48402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89154"/>
                <a:ext cx="6711062" cy="730136"/>
              </a:xfrm>
              <a:prstGeom prst="rect">
                <a:avLst/>
              </a:prstGeom>
              <a:blipFill>
                <a:blip r:embed="rId4"/>
                <a:stretch>
                  <a:fillRect l="-1453" r="-136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2" name="yt_shape_11322"/>
          <p:cNvSpPr txBox="1"/>
          <p:nvPr/>
        </p:nvSpPr>
        <p:spPr>
          <a:xfrm>
            <a:off x="540000" y="900000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顶点式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求二次函数的解析式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23" name="yt_shape_11323"/>
              <p:cNvSpPr txBox="1"/>
              <p:nvPr/>
            </p:nvSpPr>
            <p:spPr>
              <a:xfrm>
                <a:off x="540120" y="1389434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顶点为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开口向下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形状与函数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4_f9a67"/>
                  </a:rPr>
                  <a:t>的图象相同的抛物线所对应的函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数解析式是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323" name="yt_shape_1132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89434"/>
                <a:ext cx="11492915" cy="1108958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25" name="yt_table_11325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435177"/>
                  </p:ext>
                </p:extLst>
              </p:nvPr>
            </p:nvGraphicFramePr>
            <p:xfrm>
              <a:off x="540047" y="2549180"/>
              <a:ext cx="7550468" cy="1347724"/>
            </p:xfrm>
            <a:graphic>
              <a:graphicData uri="http://schemas.openxmlformats.org/drawingml/2006/table">
                <a:tbl>
                  <a:tblPr/>
                  <a:tblGrid>
                    <a:gridCol w="4232593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  <a:gridCol w="3317875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325" name="yt_table_11325" descr="{&quot;rangeId&quot;:6,&quot;type&quot;:&quot;Option&quot;}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435177"/>
                  </p:ext>
                </p:extLst>
              </p:nvPr>
            </p:nvGraphicFramePr>
            <p:xfrm>
              <a:off x="540047" y="2549180"/>
              <a:ext cx="7550468" cy="1270000"/>
            </p:xfrm>
            <a:graphic>
              <a:graphicData uri="http://schemas.openxmlformats.org/drawingml/2006/table">
                <a:tbl>
                  <a:tblPr/>
                  <a:tblGrid>
                    <a:gridCol w="4232593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  <a:gridCol w="3317875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8417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7523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4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78417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7523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712420" title="H_26.259764">
            <a:extLst>
              <a:ext uri="{FF2B5EF4-FFF2-40B4-BE49-F238E27FC236}">
                <a16:creationId xmlns:a16="http://schemas.microsoft.com/office/drawing/2014/main" id="{6A3D0F21-7BF9-0684-6D58-B522E5A7B3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115DBA-ED53-104B-7934-FFEE40EE9322}"/>
              </a:ext>
            </a:extLst>
          </p:cNvPr>
          <p:cNvSpPr txBox="1"/>
          <p:nvPr/>
        </p:nvSpPr>
        <p:spPr>
          <a:xfrm>
            <a:off x="2583709" y="20164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6" name="yt_shape_1132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则这个二次函数的解析式是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327" name="yt_image_11327" title="H_124.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2540" y="2204864"/>
            <a:ext cx="1708072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EBED92-BC63-10A7-6837-5CA4AE87F719}"/>
              </a:ext>
            </a:extLst>
          </p:cNvPr>
          <p:cNvSpPr txBox="1"/>
          <p:nvPr/>
        </p:nvSpPr>
        <p:spPr>
          <a:xfrm>
            <a:off x="11226057" y="825447"/>
            <a:ext cx="410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93960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0ABA47-7088-D01D-980D-D2BA1AD69B9A}"/>
              </a:ext>
            </a:extLst>
          </p:cNvPr>
          <p:cNvSpPr txBox="1"/>
          <p:nvPr/>
        </p:nvSpPr>
        <p:spPr>
          <a:xfrm>
            <a:off x="450108" y="1328682"/>
            <a:ext cx="2645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9" name="yt_shape_11329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函数有最大值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eb53"/>
              </a:rPr>
              <a:t>求这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个二次函数的解析式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解：由题意知二次函数的顶点坐标为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设二次函数的解析式为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二次函数的解析式为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47F459-ACA8-9685-CB1C-2731821B9DCD}"/>
              </a:ext>
            </a:extLst>
          </p:cNvPr>
          <p:cNvSpPr txBox="1"/>
          <p:nvPr/>
        </p:nvSpPr>
        <p:spPr>
          <a:xfrm>
            <a:off x="450108" y="1804170"/>
            <a:ext cx="635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解：由题意知二次函数的顶点坐标为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7648C7-E3A5-D838-0AA3-1D3A1B7B9F5C}"/>
              </a:ext>
            </a:extLst>
          </p:cNvPr>
          <p:cNvSpPr txBox="1"/>
          <p:nvPr/>
        </p:nvSpPr>
        <p:spPr>
          <a:xfrm>
            <a:off x="450108" y="2279658"/>
            <a:ext cx="7180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设二次函数的解析式为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DB1DCB-8603-CD6A-3582-58755E9EE276}"/>
              </a:ext>
            </a:extLst>
          </p:cNvPr>
          <p:cNvSpPr txBox="1"/>
          <p:nvPr/>
        </p:nvSpPr>
        <p:spPr>
          <a:xfrm>
            <a:off x="450108" y="2755146"/>
            <a:ext cx="601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32B592-A8C0-CC0B-FC36-FDF2D682DF84}"/>
              </a:ext>
            </a:extLst>
          </p:cNvPr>
          <p:cNvSpPr txBox="1"/>
          <p:nvPr/>
        </p:nvSpPr>
        <p:spPr>
          <a:xfrm>
            <a:off x="450108" y="3230634"/>
            <a:ext cx="1875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68426C-E11E-2B6E-03B6-C877F1148C22}"/>
              </a:ext>
            </a:extLst>
          </p:cNvPr>
          <p:cNvSpPr txBox="1"/>
          <p:nvPr/>
        </p:nvSpPr>
        <p:spPr>
          <a:xfrm>
            <a:off x="450108" y="3706122"/>
            <a:ext cx="6152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二次函数的解析式为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2" name="yt_shape_11332"/>
          <p:cNvSpPr txBox="1"/>
          <p:nvPr/>
        </p:nvSpPr>
        <p:spPr>
          <a:xfrm>
            <a:off x="540000" y="900000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交点式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求二次函数的解析式</a:t>
            </a:r>
          </a:p>
        </p:txBody>
      </p:sp>
      <p:sp>
        <p:nvSpPr>
          <p:cNvPr id="11333" name="yt_shape_11333"/>
          <p:cNvSpPr txBox="1"/>
          <p:nvPr/>
        </p:nvSpPr>
        <p:spPr>
          <a:xfrm>
            <a:off x="540000" y="1389434"/>
            <a:ext cx="63783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抛物线的函数解析式是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35" name="yt_table_11335_skip" title="H_199.2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3311607"/>
                  </p:ext>
                </p:extLst>
              </p:nvPr>
            </p:nvGraphicFramePr>
            <p:xfrm>
              <a:off x="540047" y="1868737"/>
              <a:ext cx="3173413" cy="2685796"/>
            </p:xfrm>
            <a:graphic>
              <a:graphicData uri="http://schemas.openxmlformats.org/drawingml/2006/table">
                <a:tbl>
                  <a:tblPr/>
                  <a:tblGrid>
                    <a:gridCol w="3173413">
                      <a:extLst>
                        <a:ext uri="{9D8B030D-6E8A-4147-A177-3AD203B41FA5}">
                          <a16:colId xmlns:a16="http://schemas.microsoft.com/office/drawing/2014/main" val="101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9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335" name="yt_table_11335_skip" descr="{&quot;rangeId&quot;:10,&quot;type&quot;:&quot;Option&quot;,&quot;drawing&quot;:[&quot;yt_image_11334&quot;]}" title="H_199.2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3311607"/>
                  </p:ext>
                </p:extLst>
              </p:nvPr>
            </p:nvGraphicFramePr>
            <p:xfrm>
              <a:off x="540047" y="1868737"/>
              <a:ext cx="3173413" cy="2530856"/>
            </p:xfrm>
            <a:graphic>
              <a:graphicData uri="http://schemas.openxmlformats.org/drawingml/2006/table">
                <a:tbl>
                  <a:tblPr/>
                  <a:tblGrid>
                    <a:gridCol w="3173413">
                      <a:extLst>
                        <a:ext uri="{9D8B030D-6E8A-4147-A177-3AD203B41FA5}">
                          <a16:colId xmlns:a16="http://schemas.microsoft.com/office/drawing/2014/main" val="10187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b="-2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7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0000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8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00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334" name="yt_image_11334_skip" title="H_131.6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8858" y="1868737"/>
            <a:ext cx="2041075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12546" title="H_26.259764">
            <a:extLst>
              <a:ext uri="{FF2B5EF4-FFF2-40B4-BE49-F238E27FC236}">
                <a16:creationId xmlns:a16="http://schemas.microsoft.com/office/drawing/2014/main" id="{27803553-023D-A146-FD05-153AF57282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09A3F5-E518-D6E6-CAD8-9BB2EF58F43C}"/>
              </a:ext>
            </a:extLst>
          </p:cNvPr>
          <p:cNvSpPr txBox="1"/>
          <p:nvPr/>
        </p:nvSpPr>
        <p:spPr>
          <a:xfrm>
            <a:off x="59363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6" name="yt_shape_1133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已知抛物线与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轴的交点分别为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c570,isEnd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则这条抛物线的解析式为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50BC3F-4E7D-D97D-E8F0-F7FBA71E0432}"/>
              </a:ext>
            </a:extLst>
          </p:cNvPr>
          <p:cNvSpPr txBox="1"/>
          <p:nvPr/>
        </p:nvSpPr>
        <p:spPr>
          <a:xfrm>
            <a:off x="5679333" y="1300935"/>
            <a:ext cx="25533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7" name="yt_shape_11337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因考虑问题不全面而导致漏解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84C218-A0CA-EFE9-89CB-0B8631B5AF29}"/>
              </a:ext>
            </a:extLst>
          </p:cNvPr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因考虑问题不全面而导致漏解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1338"/>
          <p:cNvSpPr txBox="1"/>
          <p:nvPr/>
        </p:nvSpPr>
        <p:spPr>
          <a:xfrm>
            <a:off x="540000" y="140166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已知抛物线过点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c58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则这条抛物线的解析式为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7B2E48-5C49-A2E5-86C4-5427DD66A6E5}"/>
              </a:ext>
            </a:extLst>
          </p:cNvPr>
          <p:cNvSpPr txBox="1"/>
          <p:nvPr/>
        </p:nvSpPr>
        <p:spPr>
          <a:xfrm>
            <a:off x="6296752" y="1802598"/>
            <a:ext cx="4669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0" name="yt_shape_1134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39" name="yt_image_1133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42" name="yt_shape_1134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ab2c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46" name="yt_table_11346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5697478"/>
                  </p:ext>
                </p:extLst>
              </p:nvPr>
            </p:nvGraphicFramePr>
            <p:xfrm>
              <a:off x="540047" y="2441600"/>
              <a:ext cx="8299070" cy="521780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188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18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190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1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346" name="yt_table_11346_skip" descr="{&quot;rangeId&quot;:15,&quot;type&quot;:&quot;Option&quot;,&quot;drawing&quot;:[&quot;yt_shape_11343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5697478"/>
                  </p:ext>
                </p:extLst>
              </p:nvPr>
            </p:nvGraphicFramePr>
            <p:xfrm>
              <a:off x="540047" y="2441600"/>
              <a:ext cx="8299070" cy="462153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188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18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190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19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9744" t="-6494" r="-12773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30556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343" name="yt_shape_11343_skip" title="H_162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77014" y="2441600"/>
            <a:ext cx="1672837" cy="2057922"/>
            <a:chOff x="0" y="0"/>
            <a:chExt cx="1672837" cy="2057922"/>
          </a:xfrm>
        </p:grpSpPr>
        <p:pic>
          <p:nvPicPr>
            <p:cNvPr id="2" name="yt_image_11343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72837" cy="1661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45" name="yt_shape_11345"/>
            <p:cNvSpPr txBox="1"/>
            <p:nvPr/>
          </p:nvSpPr>
          <p:spPr>
            <a:xfrm>
              <a:off x="226954" y="169792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2440BD1-C22E-7E73-CB2B-2A96C5805D71}"/>
              </a:ext>
            </a:extLst>
          </p:cNvPr>
          <p:cNvSpPr txBox="1"/>
          <p:nvPr/>
        </p:nvSpPr>
        <p:spPr>
          <a:xfrm>
            <a:off x="10597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1169</Words>
  <Application>Microsoft Office PowerPoint</Application>
  <PresentationFormat>宽屏</PresentationFormat>
  <Paragraphs>130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52" baseType="lpstr">
      <vt:lpstr>,isEnd</vt:lpstr>
      <vt:lpstr>_⨹_1_1aa22</vt:lpstr>
      <vt:lpstr>_⨹_1_2e763</vt:lpstr>
      <vt:lpstr>_⨹_1_41516</vt:lpstr>
      <vt:lpstr>_⨹_1_4e245</vt:lpstr>
      <vt:lpstr>_⨹_1_61d09</vt:lpstr>
      <vt:lpstr>_⨹_1_6df83</vt:lpstr>
      <vt:lpstr>_⨹_1_744f9</vt:lpstr>
      <vt:lpstr>_⨹_1_7c570,isEnd</vt:lpstr>
      <vt:lpstr>_⨹_1_93960</vt:lpstr>
      <vt:lpstr>_⨹_1_953a7</vt:lpstr>
      <vt:lpstr>_⨹_1_9c581,isEnd</vt:lpstr>
      <vt:lpstr>_⨹_10_0c9ae,isEnd</vt:lpstr>
      <vt:lpstr>_⨹_11_05a61,isEnd</vt:lpstr>
      <vt:lpstr>_⨹_14_f9a67</vt:lpstr>
      <vt:lpstr>_⨹_2_beb53</vt:lpstr>
      <vt:lpstr>_⨹_3_3ab2c</vt:lpstr>
      <vt:lpstr>_⨹_4_48b2b</vt:lpstr>
      <vt:lpstr>_⨹_5_1a3f5</vt:lpstr>
      <vt:lpstr>Finished</vt:lpstr>
      <vt:lpstr>W:12.00504,H:37.44</vt:lpstr>
      <vt:lpstr>W:3.754961,H:37.44,isEnd</vt:lpstr>
      <vt:lpstr>W:3.754961,H:63.42504,isEnd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2024-04-28T06:28:57Z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