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0" r:id="rId5"/>
    <p:sldId id="314" r:id="rId6"/>
    <p:sldId id="326" r:id="rId7"/>
    <p:sldId id="316" r:id="rId8"/>
    <p:sldId id="318" r:id="rId9"/>
    <p:sldId id="320" r:id="rId10"/>
    <p:sldId id="321" r:id="rId11"/>
    <p:sldId id="327" r:id="rId12"/>
    <p:sldId id="322" r:id="rId13"/>
    <p:sldId id="328" r:id="rId14"/>
    <p:sldId id="323" r:id="rId15"/>
    <p:sldId id="329" r:id="rId16"/>
    <p:sldId id="330" r:id="rId17"/>
    <p:sldId id="325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2" autoAdjust="0"/>
    <p:restoredTop sz="94660"/>
  </p:normalViewPr>
  <p:slideViewPr>
    <p:cSldViewPr showGuides="1">
      <p:cViewPr varScale="1">
        <p:scale>
          <a:sx n="64" d="100"/>
          <a:sy n="64" d="100"/>
        </p:scale>
        <p:origin x="124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3" name="yt_shape_1023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232" name="yt_image_10232" title="H_41.85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35" name="yt_shape_10235"/>
          <p:cNvSpPr txBox="1"/>
          <p:nvPr/>
        </p:nvSpPr>
        <p:spPr>
          <a:xfrm>
            <a:off x="540000" y="1482165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一元二次方程的根的判别式</a:t>
            </a:r>
          </a:p>
        </p:txBody>
      </p:sp>
      <p:sp>
        <p:nvSpPr>
          <p:cNvPr id="10236" name="yt_shape_10236"/>
          <p:cNvSpPr txBox="1"/>
          <p:nvPr/>
        </p:nvSpPr>
        <p:spPr>
          <a:xfrm>
            <a:off x="540000" y="1971599"/>
            <a:ext cx="92060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滨州市中考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根的情况为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37" name="yt_table_1023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8776030"/>
              </p:ext>
            </p:extLst>
          </p:nvPr>
        </p:nvGraphicFramePr>
        <p:xfrm>
          <a:off x="540047" y="2450902"/>
          <a:ext cx="4005263" cy="1901952"/>
        </p:xfrm>
        <a:graphic>
          <a:graphicData uri="http://schemas.openxmlformats.org/drawingml/2006/table">
            <a:tbl>
              <a:tblPr/>
              <a:tblGrid>
                <a:gridCol w="4005263">
                  <a:extLst>
                    <a:ext uri="{9D8B030D-6E8A-4147-A177-3AD203B41FA5}">
                      <a16:colId xmlns:a16="http://schemas.microsoft.com/office/drawing/2014/main" val="100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有两个不相等的实数根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有两个相等的实数根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不能判定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6"/>
                  </a:ext>
                </a:extLst>
              </a:tr>
            </a:tbl>
          </a:graphicData>
        </a:graphic>
      </p:graphicFrame>
      <p:sp>
        <p:nvSpPr>
          <p:cNvPr id="10239" name="yt_shape_10239"/>
          <p:cNvSpPr txBox="1"/>
          <p:nvPr/>
        </p:nvSpPr>
        <p:spPr>
          <a:xfrm>
            <a:off x="540000" y="4403222"/>
            <a:ext cx="60529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下列一元二次方程无实数根的是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40" name="yt_table_1024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915142"/>
              </p:ext>
            </p:extLst>
          </p:nvPr>
        </p:nvGraphicFramePr>
        <p:xfrm>
          <a:off x="540047" y="4882525"/>
          <a:ext cx="6313806" cy="950976"/>
        </p:xfrm>
        <a:graphic>
          <a:graphicData uri="http://schemas.openxmlformats.org/drawingml/2006/table">
            <a:tbl>
              <a:tblPr/>
              <a:tblGrid>
                <a:gridCol w="3546793">
                  <a:extLst>
                    <a:ext uri="{9D8B030D-6E8A-4147-A177-3AD203B41FA5}">
                      <a16:colId xmlns:a16="http://schemas.microsoft.com/office/drawing/2014/main" val="10051"/>
                    </a:ext>
                  </a:extLst>
                </a:gridCol>
                <a:gridCol w="2767013">
                  <a:extLst>
                    <a:ext uri="{9D8B030D-6E8A-4147-A177-3AD203B41FA5}">
                      <a16:colId xmlns:a16="http://schemas.microsoft.com/office/drawing/2014/main" val="100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8"/>
                  </a:ext>
                </a:extLst>
              </a:tr>
            </a:tbl>
          </a:graphicData>
        </a:graphic>
      </p:graphicFrame>
      <p:pic>
        <p:nvPicPr>
          <p:cNvPr id="3" name="yt_shape_1714121563117" title="H_26.259764">
            <a:extLst>
              <a:ext uri="{FF2B5EF4-FFF2-40B4-BE49-F238E27FC236}">
                <a16:creationId xmlns:a16="http://schemas.microsoft.com/office/drawing/2014/main" id="{F4445117-034C-C396-A133-DE561AD23B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574543F-1D43-84EA-CF81-F680274E03B2}"/>
              </a:ext>
            </a:extLst>
          </p:cNvPr>
          <p:cNvSpPr txBox="1"/>
          <p:nvPr/>
        </p:nvSpPr>
        <p:spPr>
          <a:xfrm>
            <a:off x="873673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09616A-96B0-3109-5F7D-8E04CA9CE6F5}"/>
              </a:ext>
            </a:extLst>
          </p:cNvPr>
          <p:cNvSpPr txBox="1"/>
          <p:nvPr/>
        </p:nvSpPr>
        <p:spPr>
          <a:xfrm>
            <a:off x="5631589" y="43564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85" name="yt_shape_10285"/>
              <p:cNvSpPr txBox="1"/>
              <p:nvPr/>
            </p:nvSpPr>
            <p:spPr>
              <a:xfrm>
                <a:off x="540000" y="900000"/>
                <a:ext cx="5564024" cy="31522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解：方程可化为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2±2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85" name="yt_shape_10285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564024" cy="3152210"/>
              </a:xfrm>
              <a:prstGeom prst="rect">
                <a:avLst/>
              </a:prstGeom>
              <a:blipFill>
                <a:blip r:embed="rId2"/>
                <a:stretch>
                  <a:fillRect l="-3399" t="-1741" r="-2412" b="-48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373794A-B6B7-D6D9-9906-8850F93BA67F}"/>
              </a:ext>
            </a:extLst>
          </p:cNvPr>
          <p:cNvSpPr txBox="1"/>
          <p:nvPr/>
        </p:nvSpPr>
        <p:spPr>
          <a:xfrm>
            <a:off x="449989" y="1328682"/>
            <a:ext cx="4504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解：方程可化为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607AEEF-43B9-86EE-BD42-17DF4CECF343}"/>
              </a:ext>
            </a:extLst>
          </p:cNvPr>
          <p:cNvSpPr txBox="1"/>
          <p:nvPr/>
        </p:nvSpPr>
        <p:spPr>
          <a:xfrm>
            <a:off x="497614" y="1804170"/>
            <a:ext cx="3448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DF26DD-37E8-2900-5F91-866195DAEAD3}"/>
              </a:ext>
            </a:extLst>
          </p:cNvPr>
          <p:cNvSpPr txBox="1"/>
          <p:nvPr/>
        </p:nvSpPr>
        <p:spPr>
          <a:xfrm>
            <a:off x="449989" y="2279658"/>
            <a:ext cx="5690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B604F71-5E70-EA83-3642-0EBD9235FAD0}"/>
                  </a:ext>
                </a:extLst>
              </p:cNvPr>
              <p:cNvSpPr txBox="1"/>
              <p:nvPr/>
            </p:nvSpPr>
            <p:spPr>
              <a:xfrm>
                <a:off x="449989" y="2755146"/>
                <a:ext cx="4942840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2±2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9, 'mathAnswerShape': 1}">
                <a:extLst>
                  <a:ext uri="{FF2B5EF4-FFF2-40B4-BE49-F238E27FC236}">
                    <a16:creationId xmlns:a16="http://schemas.microsoft.com/office/drawing/2014/main" id="{FB604F71-5E70-EA83-3642-0EBD9235FA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146"/>
                <a:ext cx="4942840" cy="851231"/>
              </a:xfrm>
              <a:prstGeom prst="rect">
                <a:avLst/>
              </a:prstGeom>
              <a:blipFill>
                <a:blip r:embed="rId3"/>
                <a:stretch>
                  <a:fillRect l="-1973" r="-1850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D3A53DF-BE70-65D0-AF94-5E3821B85662}"/>
                  </a:ext>
                </a:extLst>
              </p:cNvPr>
              <p:cNvSpPr txBox="1"/>
              <p:nvPr/>
            </p:nvSpPr>
            <p:spPr>
              <a:xfrm>
                <a:off x="449989" y="3512765"/>
                <a:ext cx="4495165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9, 'mathAnswerShape': 1}">
                <a:extLst>
                  <a:ext uri="{FF2B5EF4-FFF2-40B4-BE49-F238E27FC236}">
                    <a16:creationId xmlns:a16="http://schemas.microsoft.com/office/drawing/2014/main" id="{9D3A53DF-BE70-65D0-AF94-5E3821B856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12765"/>
                <a:ext cx="4495165" cy="555765"/>
              </a:xfrm>
              <a:prstGeom prst="rect">
                <a:avLst/>
              </a:prstGeom>
              <a:blipFill>
                <a:blip r:embed="rId4"/>
                <a:stretch>
                  <a:fillRect l="-2171" r="-2035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7" name="yt_shape_1028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已知方程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有两个不相等的实数根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deaa"/>
              </a:rPr>
              <a:t>其中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一根为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10288" name="yt_shape_10288"/>
          <p:cNvSpPr txBox="1"/>
          <p:nvPr/>
        </p:nvSpPr>
        <p:spPr>
          <a:xfrm>
            <a:off x="540000" y="1863154"/>
            <a:ext cx="22329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289" name="yt_shape_10289"/>
          <p:cNvSpPr txBox="1"/>
          <p:nvPr/>
        </p:nvSpPr>
        <p:spPr>
          <a:xfrm>
            <a:off x="540000" y="2342457"/>
            <a:ext cx="598401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原方程有一个根为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代入原方程中，得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0290" name="yt_shape_10290"/>
          <p:cNvSpPr txBox="1"/>
          <p:nvPr/>
        </p:nvSpPr>
        <p:spPr>
          <a:xfrm>
            <a:off x="540000" y="3301892"/>
            <a:ext cx="616514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原方程有两个不相等的实数根，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]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0291" name="yt_shape_10291"/>
          <p:cNvSpPr txBox="1"/>
          <p:nvPr/>
        </p:nvSpPr>
        <p:spPr>
          <a:xfrm>
            <a:off x="540000" y="4741458"/>
            <a:ext cx="192520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  <p:sp>
        <p:nvSpPr>
          <p:cNvPr id="10293" name="yt_shape_10293"/>
          <p:cNvSpPr txBox="1"/>
          <p:nvPr/>
        </p:nvSpPr>
        <p:spPr>
          <a:xfrm>
            <a:off x="540000" y="6180196"/>
            <a:ext cx="62917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时，原方程化为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9AC202E-9B29-CE52-CAAD-6E0D0365C642}"/>
              </a:ext>
            </a:extLst>
          </p:cNvPr>
          <p:cNvSpPr txBox="1"/>
          <p:nvPr/>
        </p:nvSpPr>
        <p:spPr>
          <a:xfrm>
            <a:off x="449989" y="2295651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原方程有一个根为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856923B-54DB-DCF6-CC59-787145165DF3}"/>
              </a:ext>
            </a:extLst>
          </p:cNvPr>
          <p:cNvSpPr txBox="1"/>
          <p:nvPr/>
        </p:nvSpPr>
        <p:spPr>
          <a:xfrm>
            <a:off x="449989" y="2771139"/>
            <a:ext cx="6106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代入原方程中，得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1F00BE-707C-8F13-66DE-058FAABABF1C}"/>
              </a:ext>
            </a:extLst>
          </p:cNvPr>
          <p:cNvSpPr txBox="1"/>
          <p:nvPr/>
        </p:nvSpPr>
        <p:spPr>
          <a:xfrm>
            <a:off x="449989" y="3255086"/>
            <a:ext cx="295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8AE8A35-CE2F-013A-A765-768BEDBE24D3}"/>
              </a:ext>
            </a:extLst>
          </p:cNvPr>
          <p:cNvSpPr txBox="1"/>
          <p:nvPr/>
        </p:nvSpPr>
        <p:spPr>
          <a:xfrm>
            <a:off x="449989" y="3730574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原方程有两个不相等的实数根，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2831BB4-52DC-F2B3-2D58-83D02FCAF1F2}"/>
              </a:ext>
            </a:extLst>
          </p:cNvPr>
          <p:cNvSpPr txBox="1"/>
          <p:nvPr/>
        </p:nvSpPr>
        <p:spPr>
          <a:xfrm>
            <a:off x="449989" y="4206062"/>
            <a:ext cx="6285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1591268-95F8-20EC-19C1-DC071C5395DF}"/>
              </a:ext>
            </a:extLst>
          </p:cNvPr>
          <p:cNvSpPr txBox="1"/>
          <p:nvPr/>
        </p:nvSpPr>
        <p:spPr>
          <a:xfrm>
            <a:off x="449989" y="4694652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E084238-4A1E-3BE5-8AAA-116C533A522D}"/>
              </a:ext>
            </a:extLst>
          </p:cNvPr>
          <p:cNvSpPr txBox="1"/>
          <p:nvPr/>
        </p:nvSpPr>
        <p:spPr>
          <a:xfrm>
            <a:off x="449989" y="5170140"/>
            <a:ext cx="1248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4" name="yt_shape_10294"/>
          <p:cNvSpPr txBox="1"/>
          <p:nvPr/>
        </p:nvSpPr>
        <p:spPr>
          <a:xfrm>
            <a:off x="581288" y="1770921"/>
            <a:ext cx="272831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方程的另一根为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5B52ED4-B5B9-C274-02C1-544D3762BDCA}"/>
              </a:ext>
            </a:extLst>
          </p:cNvPr>
          <p:cNvSpPr txBox="1"/>
          <p:nvPr/>
        </p:nvSpPr>
        <p:spPr>
          <a:xfrm>
            <a:off x="491277" y="1724115"/>
            <a:ext cx="2882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872F6D2-7601-600F-3C4E-2322A723EE9A}"/>
              </a:ext>
            </a:extLst>
          </p:cNvPr>
          <p:cNvSpPr txBox="1"/>
          <p:nvPr/>
        </p:nvSpPr>
        <p:spPr>
          <a:xfrm>
            <a:off x="491277" y="2199603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方程的另一根为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0292"/>
          <p:cNvSpPr txBox="1"/>
          <p:nvPr/>
        </p:nvSpPr>
        <p:spPr>
          <a:xfrm>
            <a:off x="569387" y="836263"/>
            <a:ext cx="30008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求方程的另一根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47EE98B-2132-8943-D4D5-CD99158E6686}"/>
              </a:ext>
            </a:extLst>
          </p:cNvPr>
          <p:cNvSpPr txBox="1"/>
          <p:nvPr/>
        </p:nvSpPr>
        <p:spPr>
          <a:xfrm>
            <a:off x="479376" y="1268760"/>
            <a:ext cx="6411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时，原方程化为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6" name="yt_shape_1029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295" name="yt_image_10295" title="H_41.85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298" name="yt_shape_10298"/>
              <p:cNvSpPr txBox="1"/>
              <p:nvPr/>
            </p:nvSpPr>
            <p:spPr>
              <a:xfrm>
                <a:off x="540119" y="1482165"/>
                <a:ext cx="11492915" cy="35071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已知平行四边形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的长是关于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d4f9"/>
                  </a:rPr>
                  <a:t>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的两个实数根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取何值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方程总有两个实数根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无论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取何值，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无论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取何值，方程总有两个实数根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0298" name="yt_shape_102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3507179"/>
              </a:xfrm>
              <a:prstGeom prst="rect">
                <a:avLst/>
              </a:prstGeom>
              <a:blipFill>
                <a:blip r:embed="rId3"/>
                <a:stretch>
                  <a:fillRect l="-1645" t="-13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CF95A55-6988-0836-23DD-275CE9C817FD}"/>
              </a:ext>
            </a:extLst>
          </p:cNvPr>
          <p:cNvSpPr txBox="1"/>
          <p:nvPr/>
        </p:nvSpPr>
        <p:spPr>
          <a:xfrm>
            <a:off x="450108" y="3057784"/>
            <a:ext cx="5806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286769-2BA7-27B8-1332-39D0A8B6314C}"/>
              </a:ext>
            </a:extLst>
          </p:cNvPr>
          <p:cNvSpPr txBox="1"/>
          <p:nvPr/>
        </p:nvSpPr>
        <p:spPr>
          <a:xfrm>
            <a:off x="450108" y="3533272"/>
            <a:ext cx="5893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无论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取何值，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46F8E7-2FD0-4EA8-483A-8C4C87F84FEC}"/>
              </a:ext>
            </a:extLst>
          </p:cNvPr>
          <p:cNvSpPr txBox="1"/>
          <p:nvPr/>
        </p:nvSpPr>
        <p:spPr>
          <a:xfrm>
            <a:off x="450108" y="4008760"/>
            <a:ext cx="5448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无论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取何值，方程总有两个实数根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303" name="yt_shape_10303"/>
              <p:cNvSpPr txBox="1"/>
              <p:nvPr/>
            </p:nvSpPr>
            <p:spPr>
              <a:xfrm>
                <a:off x="569387" y="1408783"/>
                <a:ext cx="7833876" cy="39029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是菱形，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，即方程有两个相等的实数根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代入方程得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时，四边形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是菱形，这时菱形的边长为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0303" name="yt_shape_103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1408783"/>
                <a:ext cx="7833876" cy="3902928"/>
              </a:xfrm>
              <a:prstGeom prst="rect">
                <a:avLst/>
              </a:prstGeom>
              <a:blipFill>
                <a:blip r:embed="rId2"/>
                <a:stretch>
                  <a:fillRect l="-2335" t="-1250" r="-14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F9F5595-0044-C7A7-A641-05A51E60C293}"/>
              </a:ext>
            </a:extLst>
          </p:cNvPr>
          <p:cNvSpPr txBox="1"/>
          <p:nvPr/>
        </p:nvSpPr>
        <p:spPr>
          <a:xfrm>
            <a:off x="479376" y="1361977"/>
            <a:ext cx="488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FE5E6E-4328-AF76-B3BC-A6D9B62ADC7D}"/>
              </a:ext>
            </a:extLst>
          </p:cNvPr>
          <p:cNvSpPr txBox="1"/>
          <p:nvPr/>
        </p:nvSpPr>
        <p:spPr>
          <a:xfrm>
            <a:off x="479376" y="1837465"/>
            <a:ext cx="5779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，即方程有两个相等的实数根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CD7060-EC23-31F5-0A17-C345371ACDBD}"/>
              </a:ext>
            </a:extLst>
          </p:cNvPr>
          <p:cNvSpPr txBox="1"/>
          <p:nvPr/>
        </p:nvSpPr>
        <p:spPr>
          <a:xfrm>
            <a:off x="479376" y="2312953"/>
            <a:ext cx="3656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0B802E6-3977-A504-2F6E-0A74B221EDF9}"/>
                  </a:ext>
                </a:extLst>
              </p:cNvPr>
              <p:cNvSpPr txBox="1"/>
              <p:nvPr/>
            </p:nvSpPr>
            <p:spPr>
              <a:xfrm>
                <a:off x="479376" y="2788441"/>
                <a:ext cx="48917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将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代入方程得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0B802E6-3977-A504-2F6E-0A74B221ED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788441"/>
                <a:ext cx="4891786" cy="765061"/>
              </a:xfrm>
              <a:prstGeom prst="rect">
                <a:avLst/>
              </a:prstGeom>
              <a:blipFill>
                <a:blip r:embed="rId3"/>
                <a:stretch>
                  <a:fillRect l="-1995" r="-1995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209F076-FD8E-49F0-11F0-AD387C35EAD2}"/>
                  </a:ext>
                </a:extLst>
              </p:cNvPr>
              <p:cNvSpPr txBox="1"/>
              <p:nvPr/>
            </p:nvSpPr>
            <p:spPr>
              <a:xfrm>
                <a:off x="479376" y="3459890"/>
                <a:ext cx="21914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209F076-FD8E-49F0-11F0-AD387C35EA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459890"/>
                <a:ext cx="2191449" cy="765061"/>
              </a:xfrm>
              <a:prstGeom prst="rect">
                <a:avLst/>
              </a:prstGeom>
              <a:blipFill>
                <a:blip r:embed="rId4"/>
                <a:stretch>
                  <a:fillRect l="-4457" r="-4457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3A2DF50-B105-711C-0693-888D00B886BB}"/>
                  </a:ext>
                </a:extLst>
              </p:cNvPr>
              <p:cNvSpPr txBox="1"/>
              <p:nvPr/>
            </p:nvSpPr>
            <p:spPr>
              <a:xfrm>
                <a:off x="479376" y="4131339"/>
                <a:ext cx="79350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时，四边形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是菱形，这时菱形的边长为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3A2DF50-B105-711C-0693-888D00B886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131339"/>
                <a:ext cx="7935023" cy="765061"/>
              </a:xfrm>
              <a:prstGeom prst="rect">
                <a:avLst/>
              </a:prstGeom>
              <a:blipFill>
                <a:blip r:embed="rId5"/>
                <a:stretch>
                  <a:fillRect l="-1230" r="-1307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479376" y="836712"/>
            <a:ext cx="1146065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是菱形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？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求出这时菱形的边长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306" name="yt_shape_10306"/>
              <p:cNvSpPr txBox="1"/>
              <p:nvPr/>
            </p:nvSpPr>
            <p:spPr>
              <a:xfrm>
                <a:off x="572862" y="1235880"/>
                <a:ext cx="9673161" cy="13320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解：根据题意，将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0306" name="yt_shape_103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862" y="1235880"/>
                <a:ext cx="9673161" cy="1332096"/>
              </a:xfrm>
              <a:prstGeom prst="rect">
                <a:avLst/>
              </a:prstGeom>
              <a:blipFill>
                <a:blip r:embed="rId2"/>
                <a:stretch>
                  <a:fillRect l="-1953" r="-945" b="-68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308" name="yt_shape_10308"/>
              <p:cNvSpPr txBox="1"/>
              <p:nvPr/>
            </p:nvSpPr>
            <p:spPr>
              <a:xfrm>
                <a:off x="572862" y="2618764"/>
                <a:ext cx="4956485" cy="24625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故平行四边形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的周长为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</p:txBody>
          </p:sp>
        </mc:Choice>
        <mc:Fallback>
          <p:sp>
            <p:nvSpPr>
              <p:cNvPr id="10308" name="yt_shape_103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862" y="2618764"/>
                <a:ext cx="4956485" cy="2462534"/>
              </a:xfrm>
              <a:prstGeom prst="rect">
                <a:avLst/>
              </a:prstGeom>
              <a:blipFill>
                <a:blip r:embed="rId3"/>
                <a:stretch>
                  <a:fillRect l="-3813" r="-2829" b="-6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294EE13-13CA-A24E-1C2E-A22A7F27B31A}"/>
                  </a:ext>
                </a:extLst>
              </p:cNvPr>
              <p:cNvSpPr txBox="1"/>
              <p:nvPr/>
            </p:nvSpPr>
            <p:spPr>
              <a:xfrm>
                <a:off x="482851" y="1189074"/>
                <a:ext cx="9759697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解：根据题意，将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294EE13-13CA-A24E-1C2E-A22A7F27B3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851" y="1189074"/>
                <a:ext cx="9759697" cy="772808"/>
              </a:xfrm>
              <a:prstGeom prst="rect">
                <a:avLst/>
              </a:prstGeom>
              <a:blipFill>
                <a:blip r:embed="rId4"/>
                <a:stretch>
                  <a:fillRect l="-937" r="-1062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D5FF1A6-DCC1-ED2B-19F8-273B16D31A85}"/>
                  </a:ext>
                </a:extLst>
              </p:cNvPr>
              <p:cNvSpPr txBox="1"/>
              <p:nvPr/>
            </p:nvSpPr>
            <p:spPr>
              <a:xfrm>
                <a:off x="482851" y="1868270"/>
                <a:ext cx="5490908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将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D5FF1A6-DCC1-ED2B-19F8-273B16D31A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851" y="1868270"/>
                <a:ext cx="5490908" cy="733629"/>
              </a:xfrm>
              <a:prstGeom prst="rect">
                <a:avLst/>
              </a:prstGeom>
              <a:blipFill>
                <a:blip r:embed="rId5"/>
                <a:stretch>
                  <a:fillRect l="-1665" r="-1776" b="-4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5F33454-7D80-3FE6-7D9B-95917933EF87}"/>
                  </a:ext>
                </a:extLst>
              </p:cNvPr>
              <p:cNvSpPr txBox="1"/>
              <p:nvPr/>
            </p:nvSpPr>
            <p:spPr>
              <a:xfrm>
                <a:off x="482851" y="2571958"/>
                <a:ext cx="29534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5F33454-7D80-3FE6-7D9B-95917933EF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851" y="2571958"/>
                <a:ext cx="2953449" cy="765061"/>
              </a:xfrm>
              <a:prstGeom prst="rect">
                <a:avLst/>
              </a:prstGeom>
              <a:blipFill>
                <a:blip r:embed="rId6"/>
                <a:stretch>
                  <a:fillRect l="-3093" r="-3299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38548BA-C569-1593-F2EA-2A8D4387D719}"/>
                  </a:ext>
                </a:extLst>
              </p:cNvPr>
              <p:cNvSpPr txBox="1"/>
              <p:nvPr/>
            </p:nvSpPr>
            <p:spPr>
              <a:xfrm>
                <a:off x="482851" y="3243407"/>
                <a:ext cx="157391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38548BA-C569-1593-F2EA-2A8D4387D7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851" y="3243407"/>
                <a:ext cx="1573912" cy="765061"/>
              </a:xfrm>
              <a:prstGeom prst="rect">
                <a:avLst/>
              </a:prstGeom>
              <a:blipFill>
                <a:blip r:embed="rId7"/>
                <a:stretch>
                  <a:fillRect l="-5814" r="-658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D322CFB-6BC7-DD34-E36F-52DC84CBE314}"/>
                  </a:ext>
                </a:extLst>
              </p:cNvPr>
              <p:cNvSpPr txBox="1"/>
              <p:nvPr/>
            </p:nvSpPr>
            <p:spPr>
              <a:xfrm>
                <a:off x="482851" y="3914857"/>
                <a:ext cx="50886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D322CFB-6BC7-DD34-E36F-52DC84CBE3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851" y="3914857"/>
                <a:ext cx="5088636" cy="765061"/>
              </a:xfrm>
              <a:prstGeom prst="rect">
                <a:avLst/>
              </a:prstGeom>
              <a:blipFill>
                <a:blip r:embed="rId8"/>
                <a:stretch>
                  <a:fillRect l="-1796" r="-203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F2C08FD-0CDF-ADD9-91AF-017062954B3B}"/>
              </a:ext>
            </a:extLst>
          </p:cNvPr>
          <p:cNvSpPr txBox="1"/>
          <p:nvPr/>
        </p:nvSpPr>
        <p:spPr>
          <a:xfrm>
            <a:off x="482851" y="4586305"/>
            <a:ext cx="4347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故平行四边形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9376" y="764704"/>
            <a:ext cx="860400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的长为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则平行四边形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的周长是多少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？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0" name="yt_shape_10310"/>
          <p:cNvSpPr txBox="1"/>
          <p:nvPr/>
        </p:nvSpPr>
        <p:spPr>
          <a:xfrm>
            <a:off x="540000" y="900000"/>
            <a:ext cx="12375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0311" name="yt_shape_10311"/>
          <p:cNvSpPr txBox="1"/>
          <p:nvPr/>
        </p:nvSpPr>
        <p:spPr>
          <a:xfrm>
            <a:off x="839416" y="1484784"/>
            <a:ext cx="10956481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用公式法解一元二次方程时，要先计算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的值，再根据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0_9ede6"/>
              </a:rPr>
              <a:t>的值确定方程的根的情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况并求解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42" name="yt_shape_10242"/>
              <p:cNvSpPr txBox="1"/>
              <p:nvPr/>
            </p:nvSpPr>
            <p:spPr>
              <a:xfrm>
                <a:off x="540119" y="900000"/>
                <a:ext cx="11492915" cy="15977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郴州市中考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的一元二次方程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d4ddd,isEnd"/>
                  </a:rPr>
                  <a:t>有两个相等的实数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利用判别式判断下列方程的根的情况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42" name="yt_shape_102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597745"/>
              </a:xfrm>
              <a:prstGeom prst="rect">
                <a:avLst/>
              </a:prstGeom>
              <a:blipFill>
                <a:blip r:embed="rId2"/>
                <a:stretch>
                  <a:fillRect l="-1645" t="-3435" b="-10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B0713C3-61B1-000B-E79F-C50EC7EB5E1D}"/>
                  </a:ext>
                </a:extLst>
              </p:cNvPr>
              <p:cNvSpPr txBox="1"/>
              <p:nvPr/>
            </p:nvSpPr>
            <p:spPr>
              <a:xfrm>
                <a:off x="2207568" y="1124744"/>
                <a:ext cx="789685" cy="7760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B0713C3-61B1-000B-E79F-C50EC7EB5E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7568" y="1124744"/>
                <a:ext cx="789685" cy="77604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0245"/>
          <p:cNvSpPr txBox="1"/>
          <p:nvPr/>
        </p:nvSpPr>
        <p:spPr>
          <a:xfrm>
            <a:off x="540119" y="2513162"/>
            <a:ext cx="6822380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原方程有两个不相等的实数根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解：方程可化为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原方程没有实数根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BE9F3C-0E00-6CFE-A4EB-9C50C2DC9FC0}"/>
              </a:ext>
            </a:extLst>
          </p:cNvPr>
          <p:cNvSpPr txBox="1"/>
          <p:nvPr/>
        </p:nvSpPr>
        <p:spPr>
          <a:xfrm>
            <a:off x="450108" y="2941844"/>
            <a:ext cx="4410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3D76E9-AB35-C25E-8F00-0C621236BCC7}"/>
              </a:ext>
            </a:extLst>
          </p:cNvPr>
          <p:cNvSpPr txBox="1"/>
          <p:nvPr/>
        </p:nvSpPr>
        <p:spPr>
          <a:xfrm>
            <a:off x="450108" y="3417332"/>
            <a:ext cx="6936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2201F99-6FF0-5993-3EA8-9680757FFB08}"/>
              </a:ext>
            </a:extLst>
          </p:cNvPr>
          <p:cNvSpPr txBox="1"/>
          <p:nvPr/>
        </p:nvSpPr>
        <p:spPr>
          <a:xfrm>
            <a:off x="450108" y="3892820"/>
            <a:ext cx="452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原方程有两个不相等的实数根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C176815-F330-0BBC-D5F1-D85B4E56129F}"/>
              </a:ext>
            </a:extLst>
          </p:cNvPr>
          <p:cNvSpPr txBox="1"/>
          <p:nvPr/>
        </p:nvSpPr>
        <p:spPr>
          <a:xfrm>
            <a:off x="450108" y="4843796"/>
            <a:ext cx="4504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解：方程可化为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CDE573C-B394-0B9E-C680-097C11D7141E}"/>
              </a:ext>
            </a:extLst>
          </p:cNvPr>
          <p:cNvSpPr txBox="1"/>
          <p:nvPr/>
        </p:nvSpPr>
        <p:spPr>
          <a:xfrm>
            <a:off x="497733" y="5319284"/>
            <a:ext cx="3143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968CAD2-6BD9-ACDE-626D-4E86B511F072}"/>
              </a:ext>
            </a:extLst>
          </p:cNvPr>
          <p:cNvSpPr txBox="1"/>
          <p:nvPr/>
        </p:nvSpPr>
        <p:spPr>
          <a:xfrm>
            <a:off x="450108" y="5794772"/>
            <a:ext cx="541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ED2AD55-3792-99F2-0872-E952EDEEE45D}"/>
              </a:ext>
            </a:extLst>
          </p:cNvPr>
          <p:cNvSpPr txBox="1"/>
          <p:nvPr/>
        </p:nvSpPr>
        <p:spPr>
          <a:xfrm>
            <a:off x="450108" y="6270260"/>
            <a:ext cx="2999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原方程没有实数根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yt_shape_10249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用公式法解一元二次方程</a:t>
            </a:r>
          </a:p>
        </p:txBody>
      </p:sp>
      <p:sp>
        <p:nvSpPr>
          <p:cNvPr id="10250" name="yt_shape_10250"/>
          <p:cNvSpPr txBox="1"/>
          <p:nvPr/>
        </p:nvSpPr>
        <p:spPr>
          <a:xfrm>
            <a:off x="540000" y="1389434"/>
            <a:ext cx="88950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用公式法解方程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51" name="yt_table_1025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8542257"/>
              </p:ext>
            </p:extLst>
          </p:nvPr>
        </p:nvGraphicFramePr>
        <p:xfrm>
          <a:off x="540047" y="1868737"/>
          <a:ext cx="6164580" cy="950976"/>
        </p:xfrm>
        <a:graphic>
          <a:graphicData uri="http://schemas.openxmlformats.org/drawingml/2006/table">
            <a:tbl>
              <a:tblPr/>
              <a:tblGrid>
                <a:gridCol w="3548380">
                  <a:extLst>
                    <a:ext uri="{9D8B030D-6E8A-4147-A177-3AD203B41FA5}">
                      <a16:colId xmlns:a16="http://schemas.microsoft.com/office/drawing/2014/main" val="10053"/>
                    </a:ext>
                  </a:extLst>
                </a:gridCol>
                <a:gridCol w="2616200">
                  <a:extLst>
                    <a:ext uri="{9D8B030D-6E8A-4147-A177-3AD203B41FA5}">
                      <a16:colId xmlns:a16="http://schemas.microsoft.com/office/drawing/2014/main" val="100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253" name="yt_shape_10253"/>
              <p:cNvSpPr txBox="1"/>
              <p:nvPr/>
            </p:nvSpPr>
            <p:spPr>
              <a:xfrm>
                <a:off x="540119" y="2870291"/>
                <a:ext cx="11492915" cy="169963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用公式法解一元二次方程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e>
                              <m:sup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3_28e58,isEnd"/>
                  </a:rPr>
                  <a:t>则该一元二次方程的一般形式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</a:t>
                </a:r>
                <a:r>
                  <a:rPr sz="1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0253" name="yt_shape_102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70291"/>
                <a:ext cx="11492915" cy="1699632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563209" title="H_26.259764">
            <a:extLst>
              <a:ext uri="{FF2B5EF4-FFF2-40B4-BE49-F238E27FC236}">
                <a16:creationId xmlns:a16="http://schemas.microsoft.com/office/drawing/2014/main" id="{41202A0C-6861-B2CF-EDFD-15282FBCA7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57676F2-022B-6DCB-3332-F8BC732EA803}"/>
              </a:ext>
            </a:extLst>
          </p:cNvPr>
          <p:cNvSpPr txBox="1"/>
          <p:nvPr/>
        </p:nvSpPr>
        <p:spPr>
          <a:xfrm>
            <a:off x="8446226" y="134262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EF97E8-08F0-6E7A-2D30-CDB89BC5A702}"/>
              </a:ext>
            </a:extLst>
          </p:cNvPr>
          <p:cNvSpPr txBox="1"/>
          <p:nvPr/>
        </p:nvSpPr>
        <p:spPr>
          <a:xfrm>
            <a:off x="1059708" y="3606821"/>
            <a:ext cx="2523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257" name="yt_shape_10257"/>
              <p:cNvSpPr txBox="1"/>
              <p:nvPr/>
            </p:nvSpPr>
            <p:spPr>
              <a:xfrm>
                <a:off x="548008" y="1107294"/>
                <a:ext cx="6641242" cy="55419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48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4±4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257" name="yt_shape_102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008" y="1107294"/>
                <a:ext cx="6641242" cy="5541902"/>
              </a:xfrm>
              <a:prstGeom prst="rect">
                <a:avLst/>
              </a:prstGeom>
              <a:blipFill>
                <a:blip r:embed="rId2"/>
                <a:stretch>
                  <a:fillRect l="-2847" t="-990" r="-1837" b="-24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E942DEE-70E2-CC55-FE05-D0ADA69B9BFA}"/>
              </a:ext>
            </a:extLst>
          </p:cNvPr>
          <p:cNvSpPr txBox="1"/>
          <p:nvPr/>
        </p:nvSpPr>
        <p:spPr>
          <a:xfrm>
            <a:off x="457997" y="1535976"/>
            <a:ext cx="4410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7EF4E11-FFE4-D4A0-25BB-370E1902D295}"/>
              </a:ext>
            </a:extLst>
          </p:cNvPr>
          <p:cNvSpPr txBox="1"/>
          <p:nvPr/>
        </p:nvSpPr>
        <p:spPr>
          <a:xfrm>
            <a:off x="457997" y="2011464"/>
            <a:ext cx="6757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E48EFF0-3AC0-C144-9FF0-AE35FB48BF4C}"/>
                  </a:ext>
                </a:extLst>
              </p:cNvPr>
              <p:cNvSpPr txBox="1"/>
              <p:nvPr/>
            </p:nvSpPr>
            <p:spPr>
              <a:xfrm>
                <a:off x="457997" y="2486952"/>
                <a:ext cx="4595177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48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4±4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E48EFF0-3AC0-C144-9FF0-AE35FB48BF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997" y="2486952"/>
                <a:ext cx="4595177" cy="850024"/>
              </a:xfrm>
              <a:prstGeom prst="rect">
                <a:avLst/>
              </a:prstGeom>
              <a:blipFill>
                <a:blip r:embed="rId3"/>
                <a:stretch>
                  <a:fillRect l="-1989" r="-2255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CAE3654-0DF4-F3CC-33CD-C27C3AD3FE33}"/>
                  </a:ext>
                </a:extLst>
              </p:cNvPr>
              <p:cNvSpPr txBox="1"/>
              <p:nvPr/>
            </p:nvSpPr>
            <p:spPr>
              <a:xfrm>
                <a:off x="457997" y="3243364"/>
                <a:ext cx="4190365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CAE3654-0DF4-F3CC-33CD-C27C3AD3FE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997" y="3243364"/>
                <a:ext cx="4190365" cy="613931"/>
              </a:xfrm>
              <a:prstGeom prst="rect">
                <a:avLst/>
              </a:prstGeom>
              <a:blipFill>
                <a:blip r:embed="rId4"/>
                <a:stretch>
                  <a:fillRect l="-2180" r="-2180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77CB6DF-80F8-6236-0290-17C301CCCC02}"/>
                  </a:ext>
                </a:extLst>
              </p:cNvPr>
              <p:cNvSpPr txBox="1"/>
              <p:nvPr/>
            </p:nvSpPr>
            <p:spPr>
              <a:xfrm>
                <a:off x="457997" y="4285463"/>
                <a:ext cx="4569651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77CB6DF-80F8-6236-0290-17C301CCCC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997" y="4285463"/>
                <a:ext cx="4569651" cy="615391"/>
              </a:xfrm>
              <a:prstGeom prst="rect">
                <a:avLst/>
              </a:prstGeom>
              <a:blipFill>
                <a:blip r:embed="rId5"/>
                <a:stretch>
                  <a:fillRect l="-2000" r="-2133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9F7AA32-C343-F732-B858-3C29536E3EFE}"/>
                  </a:ext>
                </a:extLst>
              </p:cNvPr>
              <p:cNvSpPr txBox="1"/>
              <p:nvPr/>
            </p:nvSpPr>
            <p:spPr>
              <a:xfrm>
                <a:off x="457997" y="4807242"/>
                <a:ext cx="5696776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9F7AA32-C343-F732-B858-3C29536E3E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997" y="4807242"/>
                <a:ext cx="5696776" cy="615392"/>
              </a:xfrm>
              <a:prstGeom prst="rect">
                <a:avLst/>
              </a:prstGeom>
              <a:blipFill>
                <a:blip r:embed="rId6"/>
                <a:stretch>
                  <a:fillRect l="-1604" r="-1711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23D330B-4821-7B45-C9D2-3892D6B68E28}"/>
                  </a:ext>
                </a:extLst>
              </p:cNvPr>
              <p:cNvSpPr txBox="1"/>
              <p:nvPr/>
            </p:nvSpPr>
            <p:spPr>
              <a:xfrm>
                <a:off x="457997" y="5329022"/>
                <a:ext cx="3690302" cy="851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23D330B-4821-7B45-C9D2-3892D6B68E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997" y="5329022"/>
                <a:ext cx="3690302" cy="851230"/>
              </a:xfrm>
              <a:prstGeom prst="rect">
                <a:avLst/>
              </a:prstGeom>
              <a:blipFill>
                <a:blip r:embed="rId7"/>
                <a:stretch>
                  <a:fillRect l="-2479" r="-2810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D6A0E97-49A0-E5FA-E285-BB468DE913C7}"/>
                  </a:ext>
                </a:extLst>
              </p:cNvPr>
              <p:cNvSpPr txBox="1"/>
              <p:nvPr/>
            </p:nvSpPr>
            <p:spPr>
              <a:xfrm>
                <a:off x="457997" y="6086640"/>
                <a:ext cx="2202689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D6A0E97-49A0-E5FA-E285-BB468DE913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997" y="6086640"/>
                <a:ext cx="2202689" cy="555765"/>
              </a:xfrm>
              <a:prstGeom prst="rect">
                <a:avLst/>
              </a:prstGeom>
              <a:blipFill>
                <a:blip r:embed="rId8"/>
                <a:stretch>
                  <a:fillRect l="-4155" r="-4709" b="-1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/>
          <p:cNvSpPr/>
          <p:nvPr/>
        </p:nvSpPr>
        <p:spPr>
          <a:xfrm>
            <a:off x="551384" y="620688"/>
            <a:ext cx="3570208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用公式法解下列方程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64" name="yt_shape_10264"/>
              <p:cNvSpPr txBox="1"/>
              <p:nvPr/>
            </p:nvSpPr>
            <p:spPr>
              <a:xfrm>
                <a:off x="540000" y="900000"/>
                <a:ext cx="6641242" cy="34040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解：方程可化为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64" name="yt_shape_10264" descr="{&quot;rangeId&quot;:2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641242" cy="3404073"/>
              </a:xfrm>
              <a:prstGeom prst="rect">
                <a:avLst/>
              </a:prstGeom>
              <a:blipFill>
                <a:blip r:embed="rId2"/>
                <a:stretch>
                  <a:fillRect l="-2847" t="-1613" r="-1837" b="-21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01F7A9D-B2EF-9C54-65CA-B44E0F657638}"/>
              </a:ext>
            </a:extLst>
          </p:cNvPr>
          <p:cNvSpPr txBox="1"/>
          <p:nvPr/>
        </p:nvSpPr>
        <p:spPr>
          <a:xfrm>
            <a:off x="449989" y="1328682"/>
            <a:ext cx="4504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解：方程可化为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DBCAA47-1BB6-341F-21DD-6E3F69272657}"/>
              </a:ext>
            </a:extLst>
          </p:cNvPr>
          <p:cNvSpPr txBox="1"/>
          <p:nvPr/>
        </p:nvSpPr>
        <p:spPr>
          <a:xfrm>
            <a:off x="497614" y="1804170"/>
            <a:ext cx="3753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3A86C4-99AB-30B5-64EB-45D6282D1189}"/>
              </a:ext>
            </a:extLst>
          </p:cNvPr>
          <p:cNvSpPr txBox="1"/>
          <p:nvPr/>
        </p:nvSpPr>
        <p:spPr>
          <a:xfrm>
            <a:off x="449989" y="2279658"/>
            <a:ext cx="6757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0A75671-4914-A982-485C-06E8502CDB5F}"/>
                  </a:ext>
                </a:extLst>
              </p:cNvPr>
              <p:cNvSpPr txBox="1"/>
              <p:nvPr/>
            </p:nvSpPr>
            <p:spPr>
              <a:xfrm>
                <a:off x="449989" y="2755146"/>
                <a:ext cx="3217101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8, 'mathAnswerShape': 1}">
                <a:extLst>
                  <a:ext uri="{FF2B5EF4-FFF2-40B4-BE49-F238E27FC236}">
                    <a16:creationId xmlns:a16="http://schemas.microsoft.com/office/drawing/2014/main" id="{E0A75671-4914-A982-485C-06E8502CDB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146"/>
                <a:ext cx="3217101" cy="850024"/>
              </a:xfrm>
              <a:prstGeom prst="rect">
                <a:avLst/>
              </a:prstGeom>
              <a:blipFill>
                <a:blip r:embed="rId3"/>
                <a:stretch>
                  <a:fillRect l="-3030" r="-3030"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7CC45F0-0C89-07FA-01C4-918DE2196741}"/>
                  </a:ext>
                </a:extLst>
              </p:cNvPr>
              <p:cNvSpPr txBox="1"/>
              <p:nvPr/>
            </p:nvSpPr>
            <p:spPr>
              <a:xfrm>
                <a:off x="449989" y="3511558"/>
                <a:ext cx="3621913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8, 'mathAnswerShape': 1}">
                <a:extLst>
                  <a:ext uri="{FF2B5EF4-FFF2-40B4-BE49-F238E27FC236}">
                    <a16:creationId xmlns:a16="http://schemas.microsoft.com/office/drawing/2014/main" id="{17CC45F0-0C89-07FA-01C4-918DE21967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11558"/>
                <a:ext cx="3621913" cy="806400"/>
              </a:xfrm>
              <a:prstGeom prst="rect">
                <a:avLst/>
              </a:prstGeom>
              <a:blipFill>
                <a:blip r:embed="rId4"/>
                <a:stretch>
                  <a:fillRect l="-2694" r="-2694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6" name="yt_shape_10266"/>
          <p:cNvSpPr txBox="1"/>
          <p:nvPr/>
        </p:nvSpPr>
        <p:spPr>
          <a:xfrm>
            <a:off x="540000" y="900000"/>
            <a:ext cx="96949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用一元二次方程根的判别式时忽视二次项系数不为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致错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00929CF-EA2E-1203-BB00-3F6E20A650B6}"/>
              </a:ext>
            </a:extLst>
          </p:cNvPr>
          <p:cNvSpPr txBox="1"/>
          <p:nvPr/>
        </p:nvSpPr>
        <p:spPr>
          <a:xfrm>
            <a:off x="449989" y="853194"/>
            <a:ext cx="9781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用一元二次方程根的判别式时忽视二次项系数不为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致错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0267"/>
          <p:cNvSpPr txBox="1"/>
          <p:nvPr/>
        </p:nvSpPr>
        <p:spPr>
          <a:xfrm>
            <a:off x="540000" y="141798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东营市中考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bb982,isEnd"/>
              </a:rPr>
              <a:t>有两个不相等的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F404F9-1F77-7580-2938-31F3CCA517BC}"/>
              </a:ext>
            </a:extLst>
          </p:cNvPr>
          <p:cNvSpPr txBox="1"/>
          <p:nvPr/>
        </p:nvSpPr>
        <p:spPr>
          <a:xfrm>
            <a:off x="4385402" y="1846665"/>
            <a:ext cx="2116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DAE3CE3-B7FD-DEE8-54E6-CD0CBA9EE31C}"/>
              </a:ext>
            </a:extLst>
          </p:cNvPr>
          <p:cNvSpPr txBox="1"/>
          <p:nvPr/>
        </p:nvSpPr>
        <p:spPr>
          <a:xfrm>
            <a:off x="10024202" y="2322153"/>
            <a:ext cx="1446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0" name="yt_shape_1027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269" name="yt_image_10269" title="H_41.85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2" name="yt_shape_10272"/>
          <p:cNvSpPr txBox="1"/>
          <p:nvPr/>
        </p:nvSpPr>
        <p:spPr>
          <a:xfrm>
            <a:off x="540120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小刚在解关于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只抄对了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3b81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解出其中一个根是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他核对时发现所抄的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比原方程的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2_cfb7b"/>
              </a:rPr>
              <a:t>2.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则原方程的根的情况是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73" name="yt_table_1027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851168"/>
              </p:ext>
            </p:extLst>
          </p:nvPr>
        </p:nvGraphicFramePr>
        <p:xfrm>
          <a:off x="540047" y="2921731"/>
          <a:ext cx="3987800" cy="1901952"/>
        </p:xfrm>
        <a:graphic>
          <a:graphicData uri="http://schemas.openxmlformats.org/drawingml/2006/table">
            <a:tbl>
              <a:tblPr/>
              <a:tblGrid>
                <a:gridCol w="3987800">
                  <a:extLst>
                    <a:ext uri="{9D8B030D-6E8A-4147-A177-3AD203B41FA5}">
                      <a16:colId xmlns:a16="http://schemas.microsoft.com/office/drawing/2014/main" val="100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不存在实数根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有两个不相等的实数根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有一个根是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有两个相等的实数根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1F50F5B-6AC2-8E74-AA61-8F2AE8E2B198}"/>
              </a:ext>
            </a:extLst>
          </p:cNvPr>
          <p:cNvSpPr txBox="1"/>
          <p:nvPr/>
        </p:nvSpPr>
        <p:spPr>
          <a:xfrm>
            <a:off x="4107709" y="23863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75" name="yt_shape_10275"/>
              <p:cNvSpPr txBox="1"/>
              <p:nvPr/>
            </p:nvSpPr>
            <p:spPr>
              <a:xfrm>
                <a:off x="540119" y="900000"/>
                <a:ext cx="11492915" cy="16727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在数轴的负半轴上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在数轴的正半轴上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55ae4,isEnd"/>
                  </a:rPr>
                  <a:t>对应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的数是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对应的数是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1_74c2f,isEnd"/>
                  </a:rPr>
                  <a:t>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拨：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的值要满足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75" name="yt_shape_102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672766"/>
              </a:xfrm>
              <a:prstGeom prst="rect">
                <a:avLst/>
              </a:prstGeom>
              <a:blipFill>
                <a:blip r:embed="rId2"/>
                <a:stretch>
                  <a:fillRect l="-1645" t="-3285" b="-10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77" name="yt_image_10277" title="H_20.2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4999" y="2775918"/>
            <a:ext cx="3102001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5D1BEB0-8305-3C70-A56D-79FBDBA4CE59}"/>
                  </a:ext>
                </a:extLst>
              </p:cNvPr>
              <p:cNvSpPr txBox="1"/>
              <p:nvPr/>
            </p:nvSpPr>
            <p:spPr>
              <a:xfrm>
                <a:off x="9336360" y="1124744"/>
                <a:ext cx="1226312" cy="8503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5D1BEB0-8305-3C70-A56D-79FBDBA4CE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36360" y="1124744"/>
                <a:ext cx="1226312" cy="85034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80" name="yt_shape_10280"/>
              <p:cNvSpPr txBox="1"/>
              <p:nvPr/>
            </p:nvSpPr>
            <p:spPr>
              <a:xfrm>
                <a:off x="540000" y="900000"/>
                <a:ext cx="7423764" cy="38473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用公式法解下列方程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解：方程可化为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48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4±4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80" name="yt_shape_10280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423764" cy="3847335"/>
              </a:xfrm>
              <a:prstGeom prst="rect">
                <a:avLst/>
              </a:prstGeom>
              <a:blipFill>
                <a:blip r:embed="rId2"/>
                <a:stretch>
                  <a:fillRect l="-2547" t="-1426" r="-1479" b="-38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98A7C87-B599-204D-795F-C1A7AC73AE9F}"/>
                  </a:ext>
                </a:extLst>
              </p:cNvPr>
              <p:cNvSpPr txBox="1"/>
              <p:nvPr/>
            </p:nvSpPr>
            <p:spPr>
              <a:xfrm>
                <a:off x="449989" y="1850462"/>
                <a:ext cx="5555615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解：方程可化为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}">
                <a:extLst>
                  <a:ext uri="{FF2B5EF4-FFF2-40B4-BE49-F238E27FC236}">
                    <a16:creationId xmlns:a16="http://schemas.microsoft.com/office/drawing/2014/main" id="{998A7C87-B599-204D-795F-C1A7AC73AE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50462"/>
                <a:ext cx="5555615" cy="615391"/>
              </a:xfrm>
              <a:prstGeom prst="rect">
                <a:avLst/>
              </a:prstGeom>
              <a:blipFill>
                <a:blip r:embed="rId3"/>
                <a:stretch>
                  <a:fillRect l="-1756" r="-1647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93D74CE-D5DA-4FF8-EB29-83EBF0314DE7}"/>
                  </a:ext>
                </a:extLst>
              </p:cNvPr>
              <p:cNvSpPr txBox="1"/>
              <p:nvPr/>
            </p:nvSpPr>
            <p:spPr>
              <a:xfrm>
                <a:off x="497614" y="2372241"/>
                <a:ext cx="4528502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}">
                <a:extLst>
                  <a:ext uri="{FF2B5EF4-FFF2-40B4-BE49-F238E27FC236}">
                    <a16:creationId xmlns:a16="http://schemas.microsoft.com/office/drawing/2014/main" id="{F93D74CE-D5DA-4FF8-EB29-83EBF0314D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372241"/>
                <a:ext cx="4528502" cy="615392"/>
              </a:xfrm>
              <a:prstGeom prst="rect">
                <a:avLst/>
              </a:prstGeom>
              <a:blipFill>
                <a:blip r:embed="rId4"/>
                <a:stretch>
                  <a:fillRect l="-2156" r="-202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A6821B9-0471-4C7C-A07A-0FA61303FC14}"/>
                  </a:ext>
                </a:extLst>
              </p:cNvPr>
              <p:cNvSpPr txBox="1"/>
              <p:nvPr/>
            </p:nvSpPr>
            <p:spPr>
              <a:xfrm>
                <a:off x="449989" y="2894021"/>
                <a:ext cx="7532053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}">
                <a:extLst>
                  <a:ext uri="{FF2B5EF4-FFF2-40B4-BE49-F238E27FC236}">
                    <a16:creationId xmlns:a16="http://schemas.microsoft.com/office/drawing/2014/main" id="{5A6821B9-0471-4C7C-A07A-0FA61303FC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94021"/>
                <a:ext cx="7532053" cy="615391"/>
              </a:xfrm>
              <a:prstGeom prst="rect">
                <a:avLst/>
              </a:prstGeom>
              <a:blipFill>
                <a:blip r:embed="rId5"/>
                <a:stretch>
                  <a:fillRect l="-1296" r="-121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7C62328-C5C5-F179-65ED-E541C9381A0A}"/>
                  </a:ext>
                </a:extLst>
              </p:cNvPr>
              <p:cNvSpPr txBox="1"/>
              <p:nvPr/>
            </p:nvSpPr>
            <p:spPr>
              <a:xfrm>
                <a:off x="449989" y="3415800"/>
                <a:ext cx="4754054" cy="8789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48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4±4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8}">
                <a:extLst>
                  <a:ext uri="{FF2B5EF4-FFF2-40B4-BE49-F238E27FC236}">
                    <a16:creationId xmlns:a16="http://schemas.microsoft.com/office/drawing/2014/main" id="{C7C62328-C5C5-F179-65ED-E541C9381A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15800"/>
                <a:ext cx="4754054" cy="878980"/>
              </a:xfrm>
              <a:prstGeom prst="rect">
                <a:avLst/>
              </a:prstGeom>
              <a:blipFill>
                <a:blip r:embed="rId6"/>
                <a:stretch>
                  <a:fillRect l="-2051" r="-1923" b="-13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59525BB-E0D7-C1EF-5F53-34884B9DF3ED}"/>
                  </a:ext>
                </a:extLst>
              </p:cNvPr>
              <p:cNvSpPr txBox="1"/>
              <p:nvPr/>
            </p:nvSpPr>
            <p:spPr>
              <a:xfrm>
                <a:off x="449989" y="4201168"/>
                <a:ext cx="4508119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8}">
                <a:extLst>
                  <a:ext uri="{FF2B5EF4-FFF2-40B4-BE49-F238E27FC236}">
                    <a16:creationId xmlns:a16="http://schemas.microsoft.com/office/drawing/2014/main" id="{859525BB-E0D7-C1EF-5F53-34884B9DF3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01168"/>
                <a:ext cx="4508119" cy="555765"/>
              </a:xfrm>
              <a:prstGeom prst="rect">
                <a:avLst/>
              </a:prstGeom>
              <a:blipFill>
                <a:blip r:embed="rId7"/>
                <a:stretch>
                  <a:fillRect l="-2165" r="-2030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1716</Words>
  <Application>Microsoft Office PowerPoint</Application>
  <PresentationFormat>宽屏</PresentationFormat>
  <Paragraphs>176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41" baseType="lpstr">
      <vt:lpstr>,isEnd</vt:lpstr>
      <vt:lpstr>_⨹_1_33b81</vt:lpstr>
      <vt:lpstr>_⨹_1_74c2f,isEnd</vt:lpstr>
      <vt:lpstr>_⨹_1_bd4f9</vt:lpstr>
      <vt:lpstr>_⨹_10_9ede6</vt:lpstr>
      <vt:lpstr>_⨹_13_28e58,isEnd</vt:lpstr>
      <vt:lpstr>_⨹_2_55ae4,isEnd</vt:lpstr>
      <vt:lpstr>_⨹_2_9deaa</vt:lpstr>
      <vt:lpstr>_⨹_2_cfb7b</vt:lpstr>
      <vt:lpstr>_⨹_7_bb982,isEnd</vt:lpstr>
      <vt:lpstr>_⨹_8_d4ddd,isEnd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2024-04-26T08:51:16Z</dcterms:created>
  <dcterms:modified xsi:type="dcterms:W3CDTF">2024-04-28T05:48:52Z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