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09" r:id="rId8"/>
    <p:sldId id="320" r:id="rId9"/>
    <p:sldId id="310" r:id="rId10"/>
    <p:sldId id="312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bin"/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7" name="yt_shape_13357"/>
          <p:cNvSpPr txBox="1"/>
          <p:nvPr/>
        </p:nvSpPr>
        <p:spPr>
          <a:xfrm>
            <a:off x="521997" y="663415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连半径，证垂直</a:t>
            </a:r>
          </a:p>
        </p:txBody>
      </p:sp>
      <p:sp>
        <p:nvSpPr>
          <p:cNvPr id="13358" name="yt_shape_13358"/>
          <p:cNvSpPr txBox="1"/>
          <p:nvPr/>
        </p:nvSpPr>
        <p:spPr>
          <a:xfrm>
            <a:off x="522116" y="115284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利用特殊角或一般角之间的转化证垂直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ee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60" name="yt_image_13360" title="H_128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0365" y="2607222"/>
            <a:ext cx="134797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970997" title="H_25.973701">
            <a:extLst>
              <a:ext uri="{FF2B5EF4-FFF2-40B4-BE49-F238E27FC236}">
                <a16:creationId xmlns:a16="http://schemas.microsoft.com/office/drawing/2014/main" id="{DFC5783A-058D-B2AC-1A70-330F6496E6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97" y="715684"/>
            <a:ext cx="979677" cy="329866"/>
          </a:xfrm>
          <a:prstGeom prst="rect">
            <a:avLst/>
          </a:prstGeom>
        </p:spPr>
      </p:pic>
      <p:sp>
        <p:nvSpPr>
          <p:cNvPr id="6" name="yt_shape_13362"/>
          <p:cNvSpPr txBox="1"/>
          <p:nvPr/>
        </p:nvSpPr>
        <p:spPr>
          <a:xfrm>
            <a:off x="479376" y="2588433"/>
            <a:ext cx="579485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1A3926-326A-523E-E079-8264A49D103F}"/>
              </a:ext>
            </a:extLst>
          </p:cNvPr>
          <p:cNvSpPr txBox="1"/>
          <p:nvPr/>
        </p:nvSpPr>
        <p:spPr>
          <a:xfrm>
            <a:off x="389365" y="2541627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CB8341-AE64-12A8-D0B3-8A6EDD3CCCA2}"/>
              </a:ext>
            </a:extLst>
          </p:cNvPr>
          <p:cNvSpPr txBox="1"/>
          <p:nvPr/>
        </p:nvSpPr>
        <p:spPr>
          <a:xfrm>
            <a:off x="389365" y="3017115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278867-6D5E-29F6-37D1-05227F724079}"/>
              </a:ext>
            </a:extLst>
          </p:cNvPr>
          <p:cNvSpPr txBox="1"/>
          <p:nvPr/>
        </p:nvSpPr>
        <p:spPr>
          <a:xfrm>
            <a:off x="389365" y="3492603"/>
            <a:ext cx="431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04090CC-FBB1-3592-4773-7C8233D23E32}"/>
              </a:ext>
            </a:extLst>
          </p:cNvPr>
          <p:cNvSpPr txBox="1"/>
          <p:nvPr/>
        </p:nvSpPr>
        <p:spPr>
          <a:xfrm>
            <a:off x="389365" y="3968091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71AFBB-8D69-A1F2-5158-304039B39988}"/>
              </a:ext>
            </a:extLst>
          </p:cNvPr>
          <p:cNvSpPr txBox="1"/>
          <p:nvPr/>
        </p:nvSpPr>
        <p:spPr>
          <a:xfrm>
            <a:off x="389365" y="4443579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8672EC-BBCF-BA8C-E5BB-62DA760F499C}"/>
              </a:ext>
            </a:extLst>
          </p:cNvPr>
          <p:cNvSpPr txBox="1"/>
          <p:nvPr/>
        </p:nvSpPr>
        <p:spPr>
          <a:xfrm>
            <a:off x="389365" y="4919067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83EFE0-D211-951F-0B72-A9C7D11F6220}"/>
              </a:ext>
            </a:extLst>
          </p:cNvPr>
          <p:cNvSpPr txBox="1"/>
          <p:nvPr/>
        </p:nvSpPr>
        <p:spPr>
          <a:xfrm>
            <a:off x="389365" y="5394555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E307FC-C050-241D-3650-1CD09A12DD5F}"/>
              </a:ext>
            </a:extLst>
          </p:cNvPr>
          <p:cNvSpPr txBox="1"/>
          <p:nvPr/>
        </p:nvSpPr>
        <p:spPr>
          <a:xfrm>
            <a:off x="389365" y="5870043"/>
            <a:ext cx="487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125A19-6C42-E8DE-2D1E-92661F2CFAF5}"/>
              </a:ext>
            </a:extLst>
          </p:cNvPr>
          <p:cNvSpPr txBox="1"/>
          <p:nvPr/>
        </p:nvSpPr>
        <p:spPr>
          <a:xfrm>
            <a:off x="389365" y="6345531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" name="yt_shape_1336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上异于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a0f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64" name="yt_image_13364" title="H_244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960895"/>
            <a:ext cx="2547929" cy="183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7" name="yt_shape_13367"/>
          <p:cNvSpPr txBox="1"/>
          <p:nvPr/>
        </p:nvSpPr>
        <p:spPr>
          <a:xfrm>
            <a:off x="540000" y="5317512"/>
            <a:ext cx="1990738" cy="12516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6950" b="0" i="0" u="none" spc="13786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3366" name="yt_image_13366" title="H_109.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1755" y="3926868"/>
            <a:ext cx="1969408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69"/>
          <p:cNvSpPr txBox="1"/>
          <p:nvPr/>
        </p:nvSpPr>
        <p:spPr>
          <a:xfrm>
            <a:off x="454415" y="1883242"/>
            <a:ext cx="901048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的半径，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的半径，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042EEA-AAFC-828C-4B89-C3B586E78C6E}"/>
              </a:ext>
            </a:extLst>
          </p:cNvPr>
          <p:cNvSpPr txBox="1"/>
          <p:nvPr/>
        </p:nvSpPr>
        <p:spPr>
          <a:xfrm>
            <a:off x="364404" y="1836436"/>
            <a:ext cx="237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B380C5-63B5-6842-99F9-9630FDC190A4}"/>
              </a:ext>
            </a:extLst>
          </p:cNvPr>
          <p:cNvSpPr txBox="1"/>
          <p:nvPr/>
        </p:nvSpPr>
        <p:spPr>
          <a:xfrm>
            <a:off x="364404" y="2311924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5AADF0-57FB-B7FA-2112-A2A1BA1F30A8}"/>
              </a:ext>
            </a:extLst>
          </p:cNvPr>
          <p:cNvSpPr txBox="1"/>
          <p:nvPr/>
        </p:nvSpPr>
        <p:spPr>
          <a:xfrm>
            <a:off x="364404" y="2787412"/>
            <a:ext cx="390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2CCAAF-842D-4A5B-5954-972D257A6631}"/>
              </a:ext>
            </a:extLst>
          </p:cNvPr>
          <p:cNvSpPr txBox="1"/>
          <p:nvPr/>
        </p:nvSpPr>
        <p:spPr>
          <a:xfrm>
            <a:off x="364404" y="3262900"/>
            <a:ext cx="486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EAE60F-6EAD-6ABA-5064-6B182EF8357C}"/>
              </a:ext>
            </a:extLst>
          </p:cNvPr>
          <p:cNvSpPr txBox="1"/>
          <p:nvPr/>
        </p:nvSpPr>
        <p:spPr>
          <a:xfrm>
            <a:off x="364404" y="3738388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ADB59B-8748-88E9-8EAD-0CE17E4253BC}"/>
              </a:ext>
            </a:extLst>
          </p:cNvPr>
          <p:cNvSpPr txBox="1"/>
          <p:nvPr/>
        </p:nvSpPr>
        <p:spPr>
          <a:xfrm>
            <a:off x="364404" y="4213876"/>
            <a:ext cx="910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E6529C-F89A-E4BC-879E-D4DFF2FF82F1}"/>
              </a:ext>
            </a:extLst>
          </p:cNvPr>
          <p:cNvSpPr txBox="1"/>
          <p:nvPr/>
        </p:nvSpPr>
        <p:spPr>
          <a:xfrm>
            <a:off x="364404" y="4689364"/>
            <a:ext cx="520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114486-0145-2D86-2685-D50564B3E4FB}"/>
              </a:ext>
            </a:extLst>
          </p:cNvPr>
          <p:cNvSpPr txBox="1"/>
          <p:nvPr/>
        </p:nvSpPr>
        <p:spPr>
          <a:xfrm>
            <a:off x="364404" y="5164852"/>
            <a:ext cx="287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0" name="yt_shape_13370"/>
          <p:cNvSpPr txBox="1"/>
          <p:nvPr/>
        </p:nvSpPr>
        <p:spPr>
          <a:xfrm>
            <a:off x="479376" y="69269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利用三角形全等转化证垂直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衢州市中考节选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954"/>
              </a:rPr>
              <a:t>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aa6e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72" name="yt_image_13372" title="H_238.9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633" y="2429608"/>
            <a:ext cx="2201663" cy="207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374" title="H_116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9430" y="4589848"/>
            <a:ext cx="140206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3377"/>
              <p:cNvSpPr txBox="1"/>
              <p:nvPr/>
            </p:nvSpPr>
            <p:spPr>
              <a:xfrm>
                <a:off x="479376" y="2060848"/>
                <a:ext cx="7704032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3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60848"/>
                <a:ext cx="7704032" cy="5322291"/>
              </a:xfrm>
              <a:prstGeom prst="rect">
                <a:avLst/>
              </a:prstGeom>
              <a:blipFill>
                <a:blip r:embed="rId4"/>
                <a:stretch>
                  <a:fillRect l="-2454" t="-916" r="-1425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C1B77A4-E1D3-C2C3-B563-89E6AD0A22AB}"/>
              </a:ext>
            </a:extLst>
          </p:cNvPr>
          <p:cNvSpPr txBox="1"/>
          <p:nvPr/>
        </p:nvSpPr>
        <p:spPr>
          <a:xfrm>
            <a:off x="389365" y="2014042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225E5A-CB4F-8E65-E258-42A795397100}"/>
              </a:ext>
            </a:extLst>
          </p:cNvPr>
          <p:cNvSpPr txBox="1"/>
          <p:nvPr/>
        </p:nvSpPr>
        <p:spPr>
          <a:xfrm>
            <a:off x="389365" y="2489530"/>
            <a:ext cx="477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425CABC-4C29-F8F2-3806-50C281220AEB}"/>
              </a:ext>
            </a:extLst>
          </p:cNvPr>
          <p:cNvSpPr txBox="1"/>
          <p:nvPr/>
        </p:nvSpPr>
        <p:spPr>
          <a:xfrm>
            <a:off x="389365" y="2965018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77176F-7BE4-883D-2EDF-C80A98A2B545}"/>
              </a:ext>
            </a:extLst>
          </p:cNvPr>
          <p:cNvSpPr txBox="1"/>
          <p:nvPr/>
        </p:nvSpPr>
        <p:spPr>
          <a:xfrm>
            <a:off x="389365" y="3440506"/>
            <a:ext cx="365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FDA421-A17F-941A-53BF-4519928825A1}"/>
              </a:ext>
            </a:extLst>
          </p:cNvPr>
          <p:cNvSpPr txBox="1"/>
          <p:nvPr/>
        </p:nvSpPr>
        <p:spPr>
          <a:xfrm>
            <a:off x="389365" y="3915994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884FE1-D052-931A-1FB8-5AE58CE6922E}"/>
              </a:ext>
            </a:extLst>
          </p:cNvPr>
          <p:cNvSpPr txBox="1"/>
          <p:nvPr/>
        </p:nvSpPr>
        <p:spPr>
          <a:xfrm>
            <a:off x="389365" y="4391482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A9E6B42-80EE-24D1-9BCB-05CDEDBF96FF}"/>
                  </a:ext>
                </a:extLst>
              </p:cNvPr>
              <p:cNvSpPr txBox="1"/>
              <p:nvPr/>
            </p:nvSpPr>
            <p:spPr>
              <a:xfrm>
                <a:off x="416543" y="4224635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A9E6B42-80EE-24D1-9BCB-05CDEDBF9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43" y="4224635"/>
                <a:ext cx="5728716" cy="1611643"/>
              </a:xfrm>
              <a:prstGeom prst="rect">
                <a:avLst/>
              </a:prstGeom>
              <a:blipFill>
                <a:blip r:embed="rId5"/>
                <a:stretch>
                  <a:fillRect l="-1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D4C64502-BE18-A1A7-BB7C-119CBEC8FBC9}"/>
              </a:ext>
            </a:extLst>
          </p:cNvPr>
          <p:cNvSpPr txBox="1"/>
          <p:nvPr/>
        </p:nvSpPr>
        <p:spPr>
          <a:xfrm>
            <a:off x="439959" y="5802446"/>
            <a:ext cx="780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6E0D5DF-8E57-2503-C9B9-B60FC24E8593}"/>
              </a:ext>
            </a:extLst>
          </p:cNvPr>
          <p:cNvSpPr txBox="1"/>
          <p:nvPr/>
        </p:nvSpPr>
        <p:spPr>
          <a:xfrm>
            <a:off x="439959" y="6277934"/>
            <a:ext cx="2785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9" name="yt_shape_1337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利用平行证垂直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01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81" name="yt_image_13381" title="H_247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564904"/>
            <a:ext cx="2395421" cy="176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384"/>
          <p:cNvSpPr txBox="1"/>
          <p:nvPr/>
        </p:nvSpPr>
        <p:spPr>
          <a:xfrm>
            <a:off x="540000" y="1015232"/>
            <a:ext cx="2136867" cy="11886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600" b="0" i="0" u="none" spc="15013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5" name="yt_image_13383" title="H_104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4198" y="4358017"/>
            <a:ext cx="2115727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86"/>
          <p:cNvSpPr txBox="1"/>
          <p:nvPr/>
        </p:nvSpPr>
        <p:spPr>
          <a:xfrm>
            <a:off x="540000" y="2387036"/>
            <a:ext cx="486832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A11C29-2F2A-67CA-EB9A-909081A8156D}"/>
              </a:ext>
            </a:extLst>
          </p:cNvPr>
          <p:cNvSpPr txBox="1"/>
          <p:nvPr/>
        </p:nvSpPr>
        <p:spPr>
          <a:xfrm>
            <a:off x="449989" y="2340230"/>
            <a:ext cx="239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56036D-33F7-1E39-B898-6AF75B43A7BC}"/>
              </a:ext>
            </a:extLst>
          </p:cNvPr>
          <p:cNvSpPr txBox="1"/>
          <p:nvPr/>
        </p:nvSpPr>
        <p:spPr>
          <a:xfrm>
            <a:off x="449989" y="2815718"/>
            <a:ext cx="500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020FF7-D095-926F-CCA2-36FFF10BF680}"/>
              </a:ext>
            </a:extLst>
          </p:cNvPr>
          <p:cNvSpPr txBox="1"/>
          <p:nvPr/>
        </p:nvSpPr>
        <p:spPr>
          <a:xfrm>
            <a:off x="449989" y="3291206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07514D-CB1D-B606-F71E-FB91E39E427F}"/>
              </a:ext>
            </a:extLst>
          </p:cNvPr>
          <p:cNvSpPr txBox="1"/>
          <p:nvPr/>
        </p:nvSpPr>
        <p:spPr>
          <a:xfrm>
            <a:off x="449989" y="3766694"/>
            <a:ext cx="449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7DAB42-A318-BD39-86AE-B148647A07DD}"/>
              </a:ext>
            </a:extLst>
          </p:cNvPr>
          <p:cNvSpPr txBox="1"/>
          <p:nvPr/>
        </p:nvSpPr>
        <p:spPr>
          <a:xfrm>
            <a:off x="449989" y="4242182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12A7D7-A46D-4010-2A89-97B5958350A3}"/>
              </a:ext>
            </a:extLst>
          </p:cNvPr>
          <p:cNvSpPr txBox="1"/>
          <p:nvPr/>
        </p:nvSpPr>
        <p:spPr>
          <a:xfrm>
            <a:off x="449989" y="4717670"/>
            <a:ext cx="285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7" name="yt_shape_13387"/>
              <p:cNvSpPr txBox="1"/>
              <p:nvPr/>
            </p:nvSpPr>
            <p:spPr>
              <a:xfrm>
                <a:off x="540119" y="900000"/>
                <a:ext cx="11492915" cy="10424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d3e8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7" name="yt_shape_13387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2465"/>
              </a:xfrm>
              <a:prstGeom prst="rect">
                <a:avLst/>
              </a:prstGeom>
              <a:blipFill>
                <a:blip r:embed="rId2"/>
                <a:stretch>
                  <a:fillRect l="-1701" b="-16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9" name="yt_image_13389" title="H_251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1700808"/>
            <a:ext cx="1725898" cy="16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392"/>
          <p:cNvSpPr txBox="1"/>
          <p:nvPr/>
        </p:nvSpPr>
        <p:spPr>
          <a:xfrm>
            <a:off x="540119" y="532437"/>
            <a:ext cx="1575688" cy="1440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00" b="0" i="0" u="none" spc="10287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5" name="yt_image_13391" title="H_125.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7297" y="3827793"/>
            <a:ext cx="156016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394"/>
              <p:cNvSpPr txBox="1"/>
              <p:nvPr/>
            </p:nvSpPr>
            <p:spPr>
              <a:xfrm>
                <a:off x="540119" y="2178501"/>
                <a:ext cx="5690340" cy="2423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78501"/>
                <a:ext cx="5690340" cy="2423740"/>
              </a:xfrm>
              <a:prstGeom prst="rect">
                <a:avLst/>
              </a:prstGeom>
              <a:blipFill>
                <a:blip r:embed="rId5"/>
                <a:stretch>
                  <a:fillRect l="-3323" t="-2010" r="-965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B09B6B9-C40E-B498-2727-057196796476}"/>
              </a:ext>
            </a:extLst>
          </p:cNvPr>
          <p:cNvSpPr txBox="1"/>
          <p:nvPr/>
        </p:nvSpPr>
        <p:spPr>
          <a:xfrm>
            <a:off x="450108" y="2131695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29FE02-C430-994C-0C1D-0956E5807D3A}"/>
              </a:ext>
            </a:extLst>
          </p:cNvPr>
          <p:cNvSpPr txBox="1"/>
          <p:nvPr/>
        </p:nvSpPr>
        <p:spPr>
          <a:xfrm>
            <a:off x="450108" y="2607183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172785-31B8-7B67-6D06-CA265E6CD50C}"/>
                  </a:ext>
                </a:extLst>
              </p:cNvPr>
              <p:cNvSpPr txBox="1"/>
              <p:nvPr/>
            </p:nvSpPr>
            <p:spPr>
              <a:xfrm>
                <a:off x="450108" y="3082671"/>
                <a:ext cx="5815393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172785-31B8-7B67-6D06-CA265E6CD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82671"/>
                <a:ext cx="5815393" cy="643078"/>
              </a:xfrm>
              <a:prstGeom prst="rect">
                <a:avLst/>
              </a:prstGeom>
              <a:blipFill>
                <a:blip r:embed="rId6"/>
                <a:stretch>
                  <a:fillRect l="-1677" r="-31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3D3D818-9635-4A82-8C5E-5EA6333EC2C1}"/>
              </a:ext>
            </a:extLst>
          </p:cNvPr>
          <p:cNvSpPr txBox="1"/>
          <p:nvPr/>
        </p:nvSpPr>
        <p:spPr>
          <a:xfrm>
            <a:off x="450108" y="3632137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8DD35A-EC6C-EAA9-2D6A-E3D58EF14FD3}"/>
              </a:ext>
            </a:extLst>
          </p:cNvPr>
          <p:cNvSpPr txBox="1"/>
          <p:nvPr/>
        </p:nvSpPr>
        <p:spPr>
          <a:xfrm>
            <a:off x="450108" y="4107625"/>
            <a:ext cx="287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97" name="yt_shape_13397"/>
              <p:cNvSpPr txBox="1"/>
              <p:nvPr/>
            </p:nvSpPr>
            <p:spPr>
              <a:xfrm>
                <a:off x="540119" y="900000"/>
                <a:ext cx="11492915" cy="2074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利用勾股定理的逆定理证垂直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为半径的圆分别交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99f6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正半轴于点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轴正半轴于点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轴负半轴于点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19d0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97" name="yt_shape_13397" descr="{&quot;rangeId&quot;:3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74607"/>
              </a:xfrm>
              <a:prstGeom prst="rect">
                <a:avLst/>
              </a:prstGeom>
              <a:blipFill>
                <a:blip r:embed="rId2"/>
                <a:stretch>
                  <a:fillRect l="-1701" t="-2647" r="-1098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99" name="yt_image_13399" title="H_2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852936"/>
            <a:ext cx="2434557" cy="182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401"/>
          <p:cNvSpPr txBox="1"/>
          <p:nvPr/>
        </p:nvSpPr>
        <p:spPr>
          <a:xfrm>
            <a:off x="540119" y="3140968"/>
            <a:ext cx="37991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3403"/>
          <p:cNvSpPr txBox="1"/>
          <p:nvPr/>
        </p:nvSpPr>
        <p:spPr>
          <a:xfrm>
            <a:off x="540119" y="2007076"/>
            <a:ext cx="2057166" cy="14678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150" b="0" i="0" u="none" spc="14004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6" name="yt_image_13402" title="H_128.2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4820650"/>
            <a:ext cx="203528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05"/>
              <p:cNvSpPr txBox="1"/>
              <p:nvPr/>
            </p:nvSpPr>
            <p:spPr>
              <a:xfrm>
                <a:off x="540119" y="3686280"/>
                <a:ext cx="6764672" cy="29199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为圆心，圆的半径为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86280"/>
                <a:ext cx="6764672" cy="2919902"/>
              </a:xfrm>
              <a:prstGeom prst="rect">
                <a:avLst/>
              </a:prstGeom>
              <a:blipFill>
                <a:blip r:embed="rId5"/>
                <a:stretch>
                  <a:fillRect l="-2795" t="-1879" r="-1803" b="-5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94B3133-7FD2-6EFE-DB51-BFEC8F608289}"/>
              </a:ext>
            </a:extLst>
          </p:cNvPr>
          <p:cNvSpPr txBox="1"/>
          <p:nvPr/>
        </p:nvSpPr>
        <p:spPr>
          <a:xfrm>
            <a:off x="450108" y="3639474"/>
            <a:ext cx="6879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为圆心，圆的半径为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8AF9E3-FEA9-53E4-D0E3-34E47B0B27D4}"/>
              </a:ext>
            </a:extLst>
          </p:cNvPr>
          <p:cNvSpPr txBox="1"/>
          <p:nvPr/>
        </p:nvSpPr>
        <p:spPr>
          <a:xfrm>
            <a:off x="450108" y="4114962"/>
            <a:ext cx="573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920C33-882D-DC02-F434-AF0DB63D44C8}"/>
              </a:ext>
            </a:extLst>
          </p:cNvPr>
          <p:cNvSpPr txBox="1"/>
          <p:nvPr/>
        </p:nvSpPr>
        <p:spPr>
          <a:xfrm>
            <a:off x="450108" y="4590450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B050A1-FA7B-E7CD-D374-A9F43A6A7972}"/>
              </a:ext>
            </a:extLst>
          </p:cNvPr>
          <p:cNvSpPr txBox="1"/>
          <p:nvPr/>
        </p:nvSpPr>
        <p:spPr>
          <a:xfrm>
            <a:off x="450108" y="5065938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F0D741F-B611-97F3-252A-0824817AB921}"/>
                  </a:ext>
                </a:extLst>
              </p:cNvPr>
              <p:cNvSpPr txBox="1"/>
              <p:nvPr/>
            </p:nvSpPr>
            <p:spPr>
              <a:xfrm>
                <a:off x="450108" y="5541427"/>
                <a:ext cx="48919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F0D741F-B611-97F3-252A-0824817AB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41427"/>
                <a:ext cx="4891913" cy="618694"/>
              </a:xfrm>
              <a:prstGeom prst="rect">
                <a:avLst/>
              </a:prstGeom>
              <a:blipFill>
                <a:blip r:embed="rId6"/>
                <a:stretch>
                  <a:fillRect l="-1995" r="-1870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59ECEB-2B09-EA88-7844-3951E3789864}"/>
                  </a:ext>
                </a:extLst>
              </p:cNvPr>
              <p:cNvSpPr txBox="1"/>
              <p:nvPr/>
            </p:nvSpPr>
            <p:spPr>
              <a:xfrm>
                <a:off x="450108" y="6066508"/>
                <a:ext cx="2372551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59ECEB-2B09-EA88-7844-3951E3789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66508"/>
                <a:ext cx="2372551" cy="558241"/>
              </a:xfrm>
              <a:prstGeom prst="rect">
                <a:avLst/>
              </a:prstGeom>
              <a:blipFill>
                <a:blip r:embed="rId7"/>
                <a:stretch>
                  <a:fillRect l="-4113" r="-4113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8" name="yt_shape_13408"/>
              <p:cNvSpPr txBox="1"/>
              <p:nvPr/>
            </p:nvSpPr>
            <p:spPr>
              <a:xfrm>
                <a:off x="540000" y="900198"/>
                <a:ext cx="6006452" cy="50855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中，由勾股定理可知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8" name="yt_shape_13408" descr="{&quot;rangeId&quot;:3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006452" cy="5085559"/>
              </a:xfrm>
              <a:prstGeom prst="rect">
                <a:avLst/>
              </a:prstGeom>
              <a:blipFill>
                <a:blip r:embed="rId2"/>
                <a:stretch>
                  <a:fillRect l="-3147" t="-1079" r="-2132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8369D2-4EBC-2A10-7916-DEB6C6936ABA}"/>
                  </a:ext>
                </a:extLst>
              </p:cNvPr>
              <p:cNvSpPr txBox="1"/>
              <p:nvPr/>
            </p:nvSpPr>
            <p:spPr>
              <a:xfrm>
                <a:off x="449989" y="1328880"/>
                <a:ext cx="61284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9, 'mathAnswerShape': 1}">
                <a:extLst>
                  <a:ext uri="{FF2B5EF4-FFF2-40B4-BE49-F238E27FC236}">
                    <a16:creationId xmlns:a16="http://schemas.microsoft.com/office/drawing/2014/main" id="{4C8369D2-4EBC-2A10-7916-DEB6C6936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880"/>
                <a:ext cx="6128448" cy="772808"/>
              </a:xfrm>
              <a:prstGeom prst="rect">
                <a:avLst/>
              </a:prstGeom>
              <a:blipFill>
                <a:blip r:embed="rId3"/>
                <a:stretch>
                  <a:fillRect l="-1592" r="-15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D726E8F-9759-8C89-29BC-C1AC911C8932}"/>
              </a:ext>
            </a:extLst>
          </p:cNvPr>
          <p:cNvSpPr txBox="1"/>
          <p:nvPr/>
        </p:nvSpPr>
        <p:spPr>
          <a:xfrm>
            <a:off x="449989" y="2008076"/>
            <a:ext cx="454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中，由勾股定理可知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F73CC1-9225-1F39-626B-350D501D30A3}"/>
                  </a:ext>
                </a:extLst>
              </p:cNvPr>
              <p:cNvSpPr txBox="1"/>
              <p:nvPr/>
            </p:nvSpPr>
            <p:spPr>
              <a:xfrm>
                <a:off x="497614" y="2483564"/>
                <a:ext cx="42917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9, 'mathAnswerShape': 1}">
                <a:extLst>
                  <a:ext uri="{FF2B5EF4-FFF2-40B4-BE49-F238E27FC236}">
                    <a16:creationId xmlns:a16="http://schemas.microsoft.com/office/drawing/2014/main" id="{A6F73CC1-9225-1F39-626B-350D501D30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83564"/>
                <a:ext cx="4291711" cy="772808"/>
              </a:xfrm>
              <a:prstGeom prst="rect">
                <a:avLst/>
              </a:prstGeom>
              <a:blipFill>
                <a:blip r:embed="rId4"/>
                <a:stretch>
                  <a:fillRect l="-2273" r="-227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015111-4D3B-698F-87BB-82A2942BC959}"/>
                  </a:ext>
                </a:extLst>
              </p:cNvPr>
              <p:cNvSpPr txBox="1"/>
              <p:nvPr/>
            </p:nvSpPr>
            <p:spPr>
              <a:xfrm>
                <a:off x="449989" y="3162760"/>
                <a:ext cx="47489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9, 'mathAnswerShape': 1}">
                <a:extLst>
                  <a:ext uri="{FF2B5EF4-FFF2-40B4-BE49-F238E27FC236}">
                    <a16:creationId xmlns:a16="http://schemas.microsoft.com/office/drawing/2014/main" id="{88015111-4D3B-698F-87BB-82A2942BC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2760"/>
                <a:ext cx="4748911" cy="766077"/>
              </a:xfrm>
              <a:prstGeom prst="rect">
                <a:avLst/>
              </a:prstGeom>
              <a:blipFill>
                <a:blip r:embed="rId5"/>
                <a:stretch>
                  <a:fillRect l="-2054" r="-192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0B9BEA-98E5-A5E5-1415-3F7418F0394E}"/>
                  </a:ext>
                </a:extLst>
              </p:cNvPr>
              <p:cNvSpPr txBox="1"/>
              <p:nvPr/>
            </p:nvSpPr>
            <p:spPr>
              <a:xfrm>
                <a:off x="449989" y="3835225"/>
                <a:ext cx="46092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9, 'mathAnswerShape': 1}">
                <a:extLst>
                  <a:ext uri="{FF2B5EF4-FFF2-40B4-BE49-F238E27FC236}">
                    <a16:creationId xmlns:a16="http://schemas.microsoft.com/office/drawing/2014/main" id="{4B0B9BEA-98E5-A5E5-1415-3F7418F03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5225"/>
                <a:ext cx="4609211" cy="772808"/>
              </a:xfrm>
              <a:prstGeom prst="rect">
                <a:avLst/>
              </a:prstGeom>
              <a:blipFill>
                <a:blip r:embed="rId6"/>
                <a:stretch>
                  <a:fillRect l="-2116" r="-198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8C525E-EA9A-90FD-2A3A-DE48C50B9C85}"/>
              </a:ext>
            </a:extLst>
          </p:cNvPr>
          <p:cNvSpPr txBox="1"/>
          <p:nvPr/>
        </p:nvSpPr>
        <p:spPr>
          <a:xfrm>
            <a:off x="449989" y="4514421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1C9B2E-5979-9E5F-8448-DFCA1F37EA5D}"/>
              </a:ext>
            </a:extLst>
          </p:cNvPr>
          <p:cNvSpPr txBox="1"/>
          <p:nvPr/>
        </p:nvSpPr>
        <p:spPr>
          <a:xfrm>
            <a:off x="449989" y="4989909"/>
            <a:ext cx="479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4F2E06-10FB-36D5-8000-E2118FADD748}"/>
              </a:ext>
            </a:extLst>
          </p:cNvPr>
          <p:cNvSpPr txBox="1"/>
          <p:nvPr/>
        </p:nvSpPr>
        <p:spPr>
          <a:xfrm>
            <a:off x="449989" y="5465397"/>
            <a:ext cx="344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399" title="H_2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76320" y="1570605"/>
            <a:ext cx="2434557" cy="182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3402" title="H_128.2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76320" y="3538319"/>
            <a:ext cx="203528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0" name="yt_shape_13410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作垂直，证半径</a:t>
            </a:r>
          </a:p>
        </p:txBody>
      </p:sp>
      <p:sp>
        <p:nvSpPr>
          <p:cNvPr id="13411" name="yt_shape_13411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相切于点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5b93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12" name="yt_image_13412" title="H_28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060848"/>
            <a:ext cx="1951015" cy="191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971161" title="H_25.973701">
            <a:extLst>
              <a:ext uri="{FF2B5EF4-FFF2-40B4-BE49-F238E27FC236}">
                <a16:creationId xmlns:a16="http://schemas.microsoft.com/office/drawing/2014/main" id="{BB34EEBD-A1C4-026F-87F4-1F18D5E4A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6" name="yt_shape_13415"/>
          <p:cNvSpPr txBox="1"/>
          <p:nvPr/>
        </p:nvSpPr>
        <p:spPr>
          <a:xfrm>
            <a:off x="467992" y="747928"/>
            <a:ext cx="1941622" cy="13957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750" b="0" i="0" u="none" spc="1320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7" name="yt_image_13414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4421524"/>
            <a:ext cx="1920803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417"/>
          <p:cNvSpPr txBox="1"/>
          <p:nvPr/>
        </p:nvSpPr>
        <p:spPr>
          <a:xfrm>
            <a:off x="467992" y="2344854"/>
            <a:ext cx="786112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由旋转的性质可得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相切于点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838473-3B23-EE08-86C3-F9263A89585F}"/>
              </a:ext>
            </a:extLst>
          </p:cNvPr>
          <p:cNvSpPr txBox="1"/>
          <p:nvPr/>
        </p:nvSpPr>
        <p:spPr>
          <a:xfrm>
            <a:off x="377981" y="2298048"/>
            <a:ext cx="620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7EC771-A38F-E06E-0A3E-FC9953F84A60}"/>
              </a:ext>
            </a:extLst>
          </p:cNvPr>
          <p:cNvSpPr txBox="1"/>
          <p:nvPr/>
        </p:nvSpPr>
        <p:spPr>
          <a:xfrm>
            <a:off x="377981" y="2773536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由旋转的性质可得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E5E283-B5F5-F569-DDA9-4B8F906E22ED}"/>
              </a:ext>
            </a:extLst>
          </p:cNvPr>
          <p:cNvSpPr txBox="1"/>
          <p:nvPr/>
        </p:nvSpPr>
        <p:spPr>
          <a:xfrm>
            <a:off x="377981" y="3249024"/>
            <a:ext cx="592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6B7588-B86C-4DFB-C415-3F22EC6D3D1A}"/>
              </a:ext>
            </a:extLst>
          </p:cNvPr>
          <p:cNvSpPr txBox="1"/>
          <p:nvPr/>
        </p:nvSpPr>
        <p:spPr>
          <a:xfrm>
            <a:off x="377981" y="3724512"/>
            <a:ext cx="796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2A0D8E-FEB1-73E2-75F8-CCCF2CF65827}"/>
              </a:ext>
            </a:extLst>
          </p:cNvPr>
          <p:cNvSpPr txBox="1"/>
          <p:nvPr/>
        </p:nvSpPr>
        <p:spPr>
          <a:xfrm>
            <a:off x="377981" y="4200000"/>
            <a:ext cx="4737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09259" y="74594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9e2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3809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19" name="yt_image_13419" title="H_236.2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5138" y="2492896"/>
            <a:ext cx="2060569" cy="199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421" title="H_115.7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4653136"/>
            <a:ext cx="1472625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24"/>
              <p:cNvSpPr txBox="1"/>
              <p:nvPr/>
            </p:nvSpPr>
            <p:spPr>
              <a:xfrm>
                <a:off x="497379" y="1798881"/>
                <a:ext cx="6025689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，垂足为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相切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798881"/>
                <a:ext cx="6025689" cy="5322291"/>
              </a:xfrm>
              <a:prstGeom prst="rect">
                <a:avLst/>
              </a:prstGeom>
              <a:blipFill>
                <a:blip r:embed="rId4"/>
                <a:stretch>
                  <a:fillRect l="-3138" t="-916" r="-2126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B6C463B-E5AF-3ED1-8F76-5D63498A08AE}"/>
              </a:ext>
            </a:extLst>
          </p:cNvPr>
          <p:cNvSpPr txBox="1"/>
          <p:nvPr/>
        </p:nvSpPr>
        <p:spPr>
          <a:xfrm>
            <a:off x="407368" y="1752075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69680A-9748-3F8A-3A67-DABDFCFC126C}"/>
              </a:ext>
            </a:extLst>
          </p:cNvPr>
          <p:cNvSpPr txBox="1"/>
          <p:nvPr/>
        </p:nvSpPr>
        <p:spPr>
          <a:xfrm>
            <a:off x="407368" y="2227563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B337E2-0A68-BB4E-BB6A-6BCD5667B038}"/>
              </a:ext>
            </a:extLst>
          </p:cNvPr>
          <p:cNvSpPr txBox="1"/>
          <p:nvPr/>
        </p:nvSpPr>
        <p:spPr>
          <a:xfrm>
            <a:off x="407368" y="2703051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E4B130-389A-F6E5-BA76-DEC68C82FCF3}"/>
              </a:ext>
            </a:extLst>
          </p:cNvPr>
          <p:cNvSpPr txBox="1"/>
          <p:nvPr/>
        </p:nvSpPr>
        <p:spPr>
          <a:xfrm>
            <a:off x="407368" y="3178539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A0CB2B-242C-23BB-AFD5-8838C6199B04}"/>
              </a:ext>
            </a:extLst>
          </p:cNvPr>
          <p:cNvSpPr txBox="1"/>
          <p:nvPr/>
        </p:nvSpPr>
        <p:spPr>
          <a:xfrm>
            <a:off x="407368" y="3654027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9234FE-A2AA-0517-27A2-A8C1FC7B10F9}"/>
              </a:ext>
            </a:extLst>
          </p:cNvPr>
          <p:cNvSpPr txBox="1"/>
          <p:nvPr/>
        </p:nvSpPr>
        <p:spPr>
          <a:xfrm>
            <a:off x="407368" y="4129515"/>
            <a:ext cx="587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2AB9488-0613-6B08-A12D-0F4D82244A54}"/>
                  </a:ext>
                </a:extLst>
              </p:cNvPr>
              <p:cNvSpPr txBox="1"/>
              <p:nvPr/>
            </p:nvSpPr>
            <p:spPr>
              <a:xfrm>
                <a:off x="426497" y="4277003"/>
                <a:ext cx="57763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2AB9488-0613-6B08-A12D-0F4D82244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97" y="4277003"/>
                <a:ext cx="5776341" cy="1611643"/>
              </a:xfrm>
              <a:prstGeom prst="rect">
                <a:avLst/>
              </a:prstGeom>
              <a:blipFill>
                <a:blip r:embed="rId5"/>
                <a:stretch>
                  <a:fillRect l="-1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CE22BE8-EAA2-401C-A934-E384B0D873FB}"/>
              </a:ext>
            </a:extLst>
          </p:cNvPr>
          <p:cNvSpPr txBox="1"/>
          <p:nvPr/>
        </p:nvSpPr>
        <p:spPr>
          <a:xfrm>
            <a:off x="426497" y="5742430"/>
            <a:ext cx="614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91DA05-7D27-144C-44B1-1C3590C7E5D0}"/>
              </a:ext>
            </a:extLst>
          </p:cNvPr>
          <p:cNvSpPr txBox="1"/>
          <p:nvPr/>
        </p:nvSpPr>
        <p:spPr>
          <a:xfrm>
            <a:off x="426497" y="6217918"/>
            <a:ext cx="5366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1678</Words>
  <Application>Microsoft Office PowerPoint</Application>
  <PresentationFormat>宽屏</PresentationFormat>
  <Paragraphs>157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4" baseType="lpstr">
      <vt:lpstr>_⨹_1_199f6</vt:lpstr>
      <vt:lpstr>_⨹_1_2601a</vt:lpstr>
      <vt:lpstr>_⨹_1_619d0</vt:lpstr>
      <vt:lpstr>_⨹_1_69e27</vt:lpstr>
      <vt:lpstr>_⨹_1_73809</vt:lpstr>
      <vt:lpstr>_⨹_1_9a954</vt:lpstr>
      <vt:lpstr>_⨹_1_bd3e8</vt:lpstr>
      <vt:lpstr>_⨹_1_d8eec</vt:lpstr>
      <vt:lpstr>_⨹_1_da0f0</vt:lpstr>
      <vt:lpstr>_⨹_1_e5b93</vt:lpstr>
      <vt:lpstr>_⨹_1_eaa6e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2024-04-28T08:06:24Z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