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9" r:id="rId6"/>
    <p:sldId id="310" r:id="rId7"/>
    <p:sldId id="311" r:id="rId8"/>
    <p:sldId id="312" r:id="rId9"/>
    <p:sldId id="314" r:id="rId10"/>
    <p:sldId id="316" r:id="rId11"/>
    <p:sldId id="317" r:id="rId12"/>
    <p:sldId id="318" r:id="rId13"/>
    <p:sldId id="319" r:id="rId14"/>
    <p:sldId id="325" r:id="rId15"/>
    <p:sldId id="320" r:id="rId16"/>
    <p:sldId id="327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8.png"/><Relationship Id="rId2" Type="http://schemas.openxmlformats.org/officeDocument/2006/relationships/image" Target="../media/image34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0" name="yt_shape_1352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519" name="yt_image_13519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22" name="yt_shape_13522"/>
          <p:cNvSpPr txBox="1"/>
          <p:nvPr/>
        </p:nvSpPr>
        <p:spPr>
          <a:xfrm>
            <a:off x="540000" y="1482165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正多边形的有关概念及画法</a:t>
            </a:r>
          </a:p>
        </p:txBody>
      </p:sp>
      <p:sp>
        <p:nvSpPr>
          <p:cNvPr id="13523" name="yt_shape_13523"/>
          <p:cNvSpPr txBox="1"/>
          <p:nvPr/>
        </p:nvSpPr>
        <p:spPr>
          <a:xfrm>
            <a:off x="540000" y="1971599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24" name="yt_table_1352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353783"/>
              </p:ext>
            </p:extLst>
          </p:nvPr>
        </p:nvGraphicFramePr>
        <p:xfrm>
          <a:off x="540047" y="2450902"/>
          <a:ext cx="5834063" cy="1901952"/>
        </p:xfrm>
        <a:graphic>
          <a:graphicData uri="http://schemas.openxmlformats.org/drawingml/2006/table">
            <a:tbl>
              <a:tblPr/>
              <a:tblGrid>
                <a:gridCol w="5834063">
                  <a:extLst>
                    <a:ext uri="{9D8B030D-6E8A-4147-A177-3AD203B41FA5}">
                      <a16:colId xmlns:a16="http://schemas.microsoft.com/office/drawing/2014/main" val="103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各边相等的多边形是正多边形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各角相等的多边形是正多边形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各边相等的圆内接多边形是正多边形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各角相等的圆内接多边形是正多边形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"/>
                  </a:ext>
                </a:extLst>
              </a:tr>
            </a:tbl>
          </a:graphicData>
        </a:graphic>
      </p:graphicFrame>
      <p:pic>
        <p:nvPicPr>
          <p:cNvPr id="3" name="yt_shape_1714121994896" title="H_26.259764">
            <a:extLst>
              <a:ext uri="{FF2B5EF4-FFF2-40B4-BE49-F238E27FC236}">
                <a16:creationId xmlns:a16="http://schemas.microsoft.com/office/drawing/2014/main" id="{2A9EC120-EA02-CE05-3EAA-A8D77E5D92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17D053-5F3D-7DC7-A392-DB07381EB455}"/>
              </a:ext>
            </a:extLst>
          </p:cNvPr>
          <p:cNvSpPr txBox="1"/>
          <p:nvPr/>
        </p:nvSpPr>
        <p:spPr>
          <a:xfrm>
            <a:off x="3802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2" name="yt_shape_1358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正六边形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23c8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轴的距离的最大值为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586" name="yt_shape_13586"/>
          <p:cNvSpPr txBox="1"/>
          <p:nvPr/>
        </p:nvSpPr>
        <p:spPr>
          <a:xfrm>
            <a:off x="540000" y="385150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83" name="yt_shape_13583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1042" y="2011799"/>
            <a:ext cx="1529915" cy="1789317"/>
            <a:chOff x="0" y="0"/>
            <a:chExt cx="1529915" cy="1789317"/>
          </a:xfrm>
        </p:grpSpPr>
        <p:pic>
          <p:nvPicPr>
            <p:cNvPr id="2" name="yt_image_1358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9915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85" name="yt_shape_13585"/>
            <p:cNvSpPr txBox="1"/>
            <p:nvPr/>
          </p:nvSpPr>
          <p:spPr>
            <a:xfrm>
              <a:off x="155493" y="142931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0CDC24A-A821-9B7F-A43A-25D60490775D}"/>
              </a:ext>
            </a:extLst>
          </p:cNvPr>
          <p:cNvSpPr txBox="1"/>
          <p:nvPr/>
        </p:nvSpPr>
        <p:spPr>
          <a:xfrm>
            <a:off x="52634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7" name="yt_shape_1358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外切于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b793"/>
              </a:rPr>
              <a:t>若等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588" name="yt_image_13588" title="H_267.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5726" y="1628800"/>
            <a:ext cx="2137308" cy="1977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3590" title="H_143.3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38944" y="3861048"/>
            <a:ext cx="1850871" cy="182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593"/>
              <p:cNvSpPr txBox="1"/>
              <p:nvPr/>
            </p:nvSpPr>
            <p:spPr>
              <a:xfrm>
                <a:off x="569387" y="1855453"/>
                <a:ext cx="6577122" cy="48331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相切于点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是等边三角形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的内切圆，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后，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由正方形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35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855453"/>
                <a:ext cx="6577122" cy="4833118"/>
              </a:xfrm>
              <a:prstGeom prst="rect">
                <a:avLst/>
              </a:prstGeom>
              <a:blipFill>
                <a:blip r:embed="rId4"/>
                <a:stretch>
                  <a:fillRect l="-2780" t="-1009" r="-1946" b="-30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95C61FF-A688-4667-72FF-6CDD37066439}"/>
              </a:ext>
            </a:extLst>
          </p:cNvPr>
          <p:cNvSpPr txBox="1"/>
          <p:nvPr/>
        </p:nvSpPr>
        <p:spPr>
          <a:xfrm>
            <a:off x="479376" y="1808647"/>
            <a:ext cx="4329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相切于点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49991C-DCF7-326E-ED29-C84ADBB07DB8}"/>
              </a:ext>
            </a:extLst>
          </p:cNvPr>
          <p:cNvSpPr txBox="1"/>
          <p:nvPr/>
        </p:nvSpPr>
        <p:spPr>
          <a:xfrm>
            <a:off x="479376" y="2284135"/>
            <a:ext cx="4304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832669-F308-5F4E-EC68-50B23FF163B6}"/>
              </a:ext>
            </a:extLst>
          </p:cNvPr>
          <p:cNvSpPr txBox="1"/>
          <p:nvPr/>
        </p:nvSpPr>
        <p:spPr>
          <a:xfrm>
            <a:off x="479376" y="2759623"/>
            <a:ext cx="5080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的内切圆，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29E70DD-6AE1-235C-F738-DDBD40A8E281}"/>
              </a:ext>
            </a:extLst>
          </p:cNvPr>
          <p:cNvSpPr txBox="1"/>
          <p:nvPr/>
        </p:nvSpPr>
        <p:spPr>
          <a:xfrm>
            <a:off x="479376" y="3235111"/>
            <a:ext cx="5312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515F0F1-885A-2C99-69E2-3B4A0659AB43}"/>
              </a:ext>
            </a:extLst>
          </p:cNvPr>
          <p:cNvSpPr txBox="1"/>
          <p:nvPr/>
        </p:nvSpPr>
        <p:spPr>
          <a:xfrm>
            <a:off x="479376" y="3710599"/>
            <a:ext cx="6618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F03C09F-F2FC-7BEC-2B99-FCBACB1A42FA}"/>
              </a:ext>
            </a:extLst>
          </p:cNvPr>
          <p:cNvSpPr txBox="1"/>
          <p:nvPr/>
        </p:nvSpPr>
        <p:spPr>
          <a:xfrm>
            <a:off x="479376" y="4186087"/>
            <a:ext cx="6693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59B5401-D8E3-5FF8-BE51-316B2A936163}"/>
              </a:ext>
            </a:extLst>
          </p:cNvPr>
          <p:cNvSpPr txBox="1"/>
          <p:nvPr/>
        </p:nvSpPr>
        <p:spPr>
          <a:xfrm>
            <a:off x="479376" y="4661575"/>
            <a:ext cx="3655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E54F668-3F77-0BB6-13D4-70081A8FBE47}"/>
                  </a:ext>
                </a:extLst>
              </p:cNvPr>
              <p:cNvSpPr txBox="1"/>
              <p:nvPr/>
            </p:nvSpPr>
            <p:spPr>
              <a:xfrm>
                <a:off x="479376" y="5137063"/>
                <a:ext cx="58571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连接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后，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E54F668-3F77-0BB6-13D4-70081A8FBE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137063"/>
                <a:ext cx="5857113" cy="613931"/>
              </a:xfrm>
              <a:prstGeom prst="rect">
                <a:avLst/>
              </a:prstGeom>
              <a:blipFill>
                <a:blip r:embed="rId5"/>
                <a:stretch>
                  <a:fillRect l="-1667" r="-1667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F8ACD397-1AF9-72FF-1210-ECC4578B42DF}"/>
              </a:ext>
            </a:extLst>
          </p:cNvPr>
          <p:cNvSpPr txBox="1"/>
          <p:nvPr/>
        </p:nvSpPr>
        <p:spPr>
          <a:xfrm>
            <a:off x="479376" y="5657382"/>
            <a:ext cx="5015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由正方形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153F59C-A201-B002-2E5D-1A12DD775BDA}"/>
                  </a:ext>
                </a:extLst>
              </p:cNvPr>
              <p:cNvSpPr txBox="1"/>
              <p:nvPr/>
            </p:nvSpPr>
            <p:spPr>
              <a:xfrm>
                <a:off x="479376" y="6132870"/>
                <a:ext cx="668458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DG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153F59C-A201-B002-2E5D-1A12DD775B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6132870"/>
                <a:ext cx="6684581" cy="555765"/>
              </a:xfrm>
              <a:prstGeom prst="rect">
                <a:avLst/>
              </a:prstGeom>
              <a:blipFill>
                <a:blip r:embed="rId6"/>
                <a:stretch>
                  <a:fillRect l="-1460" t="-1099" r="-136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96" name="yt_shape_13596"/>
              <p:cNvSpPr txBox="1"/>
              <p:nvPr/>
            </p:nvSpPr>
            <p:spPr>
              <a:xfrm>
                <a:off x="540000" y="900000"/>
                <a:ext cx="9140451" cy="9467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与正六边形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AEFCGH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的外接圆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与正六边形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AEFCGH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的边长之比为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96" name="yt_shape_135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140451" cy="946798"/>
              </a:xfrm>
              <a:prstGeom prst="rect">
                <a:avLst/>
              </a:prstGeom>
              <a:blipFill>
                <a:blip r:embed="rId2"/>
                <a:stretch>
                  <a:fillRect l="-2068" t="-5806" r="-1001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99" name="yt_image_13599" title="H_251.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1864" y="2151229"/>
            <a:ext cx="3343275" cy="3188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B1E4FDC-1E92-E56E-479B-19C5798596BA}"/>
                  </a:ext>
                </a:extLst>
              </p:cNvPr>
              <p:cNvSpPr txBox="1"/>
              <p:nvPr/>
            </p:nvSpPr>
            <p:spPr>
              <a:xfrm>
                <a:off x="8019189" y="1247732"/>
                <a:ext cx="1358139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7, 'mathAnswerShape': 1}">
                <a:extLst>
                  <a:ext uri="{FF2B5EF4-FFF2-40B4-BE49-F238E27FC236}">
                    <a16:creationId xmlns:a16="http://schemas.microsoft.com/office/drawing/2014/main" id="{CB1E4FDC-1E92-E56E-479B-19C5798596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19189" y="1247732"/>
                <a:ext cx="1358139" cy="555765"/>
              </a:xfrm>
              <a:prstGeom prst="rect">
                <a:avLst/>
              </a:prstGeom>
              <a:blipFill>
                <a:blip r:embed="rId4"/>
                <a:stretch>
                  <a:fillRect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1" name="yt_shape_13601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的内接正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边形的一边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d2ea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603" name="yt_shape_13603"/>
          <p:cNvSpPr txBox="1"/>
          <p:nvPr/>
        </p:nvSpPr>
        <p:spPr>
          <a:xfrm>
            <a:off x="540000" y="2011799"/>
            <a:ext cx="1628907" cy="14587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100" b="0" i="0" u="none" spc="-8100">
                <a:solidFill>
                  <a:srgbClr val="1EE3CF"/>
                </a:solidFill>
                <a:effectLst/>
                <a:latin typeface="Times New Roman" pitchFamily="81"/>
                <a:ea typeface="宋体" pitchFamily="81"/>
              </a:rPr>
              <a:t> </a:t>
            </a:r>
            <a:r>
              <a:rPr lang="en-US" altLang="zh-CN" sz="8100" b="0" i="0" u="none" spc="10677">
                <a:solidFill>
                  <a:srgbClr val="1EE3CF"/>
                </a:solidFill>
                <a:effectLst/>
                <a:latin typeface="Times New Roman" pitchFamily="81"/>
                <a:ea typeface="宋体" pitchFamily="81"/>
              </a:rPr>
              <a:t> </a:t>
            </a:r>
          </a:p>
        </p:txBody>
      </p:sp>
      <p:pic>
        <p:nvPicPr>
          <p:cNvPr id="13602" name="yt_image_13602" title="H_126.9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00456" y="3573016"/>
            <a:ext cx="1612773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3599" title="H_251.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92257" y="1535080"/>
            <a:ext cx="2029170" cy="1935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605"/>
              <p:cNvSpPr txBox="1"/>
              <p:nvPr/>
            </p:nvSpPr>
            <p:spPr>
              <a:xfrm>
                <a:off x="540000" y="1870870"/>
                <a:ext cx="8113640" cy="47368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4_c26a5"/>
                  </a:rPr>
                  <a:t>的内接正十二边形的一边，理由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连接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在正方形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在正六边形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AEFCGH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AOE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BOE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AOE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1500" b="0" i="1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的内接正十二边形的一边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36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0870"/>
                <a:ext cx="8113640" cy="4736810"/>
              </a:xfrm>
              <a:prstGeom prst="rect">
                <a:avLst/>
              </a:prstGeom>
              <a:blipFill>
                <a:blip r:embed="rId4"/>
                <a:stretch>
                  <a:fillRect l="-2329" t="-1158" b="-29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C7D34E47-92AE-DDF7-90E1-46DE7EE8F466}"/>
              </a:ext>
            </a:extLst>
          </p:cNvPr>
          <p:cNvSpPr txBox="1"/>
          <p:nvPr/>
        </p:nvSpPr>
        <p:spPr>
          <a:xfrm>
            <a:off x="449989" y="1824064"/>
            <a:ext cx="779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4_c26a5"/>
              </a:rPr>
              <a:t>的内接正十二边形的一边，理由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F2B5C59-3161-C54C-4061-E97C267E7CFC}"/>
              </a:ext>
            </a:extLst>
          </p:cNvPr>
          <p:cNvSpPr txBox="1"/>
          <p:nvPr/>
        </p:nvSpPr>
        <p:spPr>
          <a:xfrm>
            <a:off x="449989" y="2299552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0B4A60B-C67F-7F34-F9ED-70661D9A8300}"/>
              </a:ext>
            </a:extLst>
          </p:cNvPr>
          <p:cNvSpPr txBox="1"/>
          <p:nvPr/>
        </p:nvSpPr>
        <p:spPr>
          <a:xfrm>
            <a:off x="449989" y="2775040"/>
            <a:ext cx="3399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D64989C-3ABD-20F9-FCAA-334A1FCD6CDB}"/>
                  </a:ext>
                </a:extLst>
              </p:cNvPr>
              <p:cNvSpPr txBox="1"/>
              <p:nvPr/>
            </p:nvSpPr>
            <p:spPr>
              <a:xfrm>
                <a:off x="449989" y="3250528"/>
                <a:ext cx="6346380" cy="874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在正方形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D64989C-3ABD-20F9-FCAA-334A1FCD6C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50528"/>
                <a:ext cx="6346380" cy="874154"/>
              </a:xfrm>
              <a:prstGeom prst="rect">
                <a:avLst/>
              </a:prstGeom>
              <a:blipFill>
                <a:blip r:embed="rId5"/>
                <a:stretch>
                  <a:fillRect l="-1537" r="-1345" b="-1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689226A-1064-0E36-2C9D-76E2777AF0CB}"/>
                  </a:ext>
                </a:extLst>
              </p:cNvPr>
              <p:cNvSpPr txBox="1"/>
              <p:nvPr/>
            </p:nvSpPr>
            <p:spPr>
              <a:xfrm>
                <a:off x="449989" y="4031070"/>
                <a:ext cx="7114730" cy="8770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在正六边形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AEFCGH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AOE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689226A-1064-0E36-2C9D-76E2777AF0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31070"/>
                <a:ext cx="7114730" cy="877075"/>
              </a:xfrm>
              <a:prstGeom prst="rect">
                <a:avLst/>
              </a:prstGeom>
              <a:blipFill>
                <a:blip r:embed="rId6"/>
                <a:stretch>
                  <a:fillRect l="-1371" r="-1200" b="-1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F2ACC40F-9C52-39CF-6CB2-AD1DE623B651}"/>
              </a:ext>
            </a:extLst>
          </p:cNvPr>
          <p:cNvSpPr txBox="1"/>
          <p:nvPr/>
        </p:nvSpPr>
        <p:spPr>
          <a:xfrm>
            <a:off x="449989" y="4814533"/>
            <a:ext cx="5374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736E331-9E62-81A4-7F2F-F2616ED596AF}"/>
                  </a:ext>
                </a:extLst>
              </p:cNvPr>
              <p:cNvSpPr txBox="1"/>
              <p:nvPr/>
            </p:nvSpPr>
            <p:spPr>
              <a:xfrm>
                <a:off x="449989" y="5290021"/>
                <a:ext cx="2379219" cy="8942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736E331-9E62-81A4-7F2F-F2616ED596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90021"/>
                <a:ext cx="2379219" cy="894284"/>
              </a:xfrm>
              <a:prstGeom prst="rect">
                <a:avLst/>
              </a:prstGeom>
              <a:blipFill>
                <a:blip r:embed="rId7"/>
                <a:stretch>
                  <a:fillRect l="-4103" r="-3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A7970AFC-A1A1-DD1E-F468-50045625D98A}"/>
              </a:ext>
            </a:extLst>
          </p:cNvPr>
          <p:cNvSpPr txBox="1"/>
          <p:nvPr/>
        </p:nvSpPr>
        <p:spPr>
          <a:xfrm>
            <a:off x="449989" y="6090693"/>
            <a:ext cx="56775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的内接正十二边形的一边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0" name="yt_shape_1361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09" name="yt_image_1360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2" name="yt_shape_13612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抽象能力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将该圆周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de93"/>
              </a:rPr>
              <a:t>等分后得到表盘模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其中整钟点为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的切线交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6f14"/>
              </a:rPr>
              <a:t>的延长线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613" name="yt_image_1361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2224" y="3834926"/>
            <a:ext cx="3820247" cy="185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3F8FD39-7D29-A0BA-90DF-A4109031FF7E}"/>
              </a:ext>
            </a:extLst>
          </p:cNvPr>
          <p:cNvSpPr txBox="1"/>
          <p:nvPr/>
        </p:nvSpPr>
        <p:spPr>
          <a:xfrm>
            <a:off x="529925" y="3717032"/>
            <a:ext cx="493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DC8D777-57A4-A18F-E586-7BDE7CA15D3F}"/>
              </a:ext>
            </a:extLst>
          </p:cNvPr>
          <p:cNvSpPr txBox="1"/>
          <p:nvPr/>
        </p:nvSpPr>
        <p:spPr>
          <a:xfrm>
            <a:off x="529925" y="4192520"/>
            <a:ext cx="544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2F75391-A4EB-6E43-74F8-E4688DDBDF0F}"/>
              </a:ext>
            </a:extLst>
          </p:cNvPr>
          <p:cNvSpPr txBox="1"/>
          <p:nvPr/>
        </p:nvSpPr>
        <p:spPr>
          <a:xfrm>
            <a:off x="529925" y="4668008"/>
            <a:ext cx="292525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83BF425-F5D7-E740-F0CD-38E7AC7B007C}"/>
              </a:ext>
            </a:extLst>
          </p:cNvPr>
          <p:cNvSpPr txBox="1"/>
          <p:nvPr/>
        </p:nvSpPr>
        <p:spPr>
          <a:xfrm>
            <a:off x="529925" y="5143496"/>
            <a:ext cx="2111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615"/>
          <p:cNvSpPr txBox="1"/>
          <p:nvPr/>
        </p:nvSpPr>
        <p:spPr>
          <a:xfrm>
            <a:off x="407368" y="3132173"/>
            <a:ext cx="98772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有什么特殊位置关系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请简要说明理由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6" name="yt_shape_13616"/>
          <p:cNvSpPr txBox="1"/>
          <p:nvPr/>
        </p:nvSpPr>
        <p:spPr>
          <a:xfrm>
            <a:off x="854775" y="-316926"/>
            <a:ext cx="531716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连接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的直径，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617" name="yt_shape_13617"/>
          <p:cNvSpPr txBox="1"/>
          <p:nvPr/>
        </p:nvSpPr>
        <p:spPr>
          <a:xfrm>
            <a:off x="565246" y="992009"/>
            <a:ext cx="31791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求切线长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619" name="yt_shape_13619"/>
          <p:cNvSpPr txBox="1"/>
          <p:nvPr/>
        </p:nvSpPr>
        <p:spPr>
          <a:xfrm>
            <a:off x="850800" y="2069568"/>
            <a:ext cx="3300712" cy="161191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950" b="0" i="0" u="none" spc="-8950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</a:rPr>
              <a:t> </a:t>
            </a:r>
            <a:r>
              <a:rPr lang="en-US" altLang="zh-CN" sz="8950" b="0" i="0" u="none" spc="23501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</a:rPr>
              <a:t> </a:t>
            </a:r>
          </a:p>
        </p:txBody>
      </p:sp>
      <p:pic>
        <p:nvPicPr>
          <p:cNvPr id="13618" name="yt_image_1361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2224" y="3933056"/>
            <a:ext cx="3266429" cy="178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FA1A7E8E-C6F9-A010-9F59-7BF591020087}"/>
              </a:ext>
            </a:extLst>
          </p:cNvPr>
          <p:cNvSpPr txBox="1"/>
          <p:nvPr/>
        </p:nvSpPr>
        <p:spPr>
          <a:xfrm>
            <a:off x="533381" y="1365970"/>
            <a:ext cx="321100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F72FBFB-C342-7779-5796-98943920A269}"/>
              </a:ext>
            </a:extLst>
          </p:cNvPr>
          <p:cNvSpPr txBox="1"/>
          <p:nvPr/>
        </p:nvSpPr>
        <p:spPr>
          <a:xfrm>
            <a:off x="533381" y="1841458"/>
            <a:ext cx="524935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圆周被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等分，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2BD4850-0FF3-C035-29D5-80C3D763B1A8}"/>
              </a:ext>
            </a:extLst>
          </p:cNvPr>
          <p:cNvSpPr txBox="1"/>
          <p:nvPr/>
        </p:nvSpPr>
        <p:spPr>
          <a:xfrm>
            <a:off x="533381" y="2316946"/>
            <a:ext cx="633241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BBEEEC4-DE35-0644-80A4-CC8E3B509FE1}"/>
              </a:ext>
            </a:extLst>
          </p:cNvPr>
          <p:cNvSpPr txBox="1"/>
          <p:nvPr/>
        </p:nvSpPr>
        <p:spPr>
          <a:xfrm>
            <a:off x="533381" y="2792434"/>
            <a:ext cx="290620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5CB9334-849B-5E89-863F-7F3139FFECFD}"/>
              </a:ext>
            </a:extLst>
          </p:cNvPr>
          <p:cNvSpPr txBox="1"/>
          <p:nvPr/>
        </p:nvSpPr>
        <p:spPr>
          <a:xfrm>
            <a:off x="533381" y="3267922"/>
            <a:ext cx="30633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648C01F-EFA0-39A7-B50C-B43ABCDECCAC}"/>
              </a:ext>
            </a:extLst>
          </p:cNvPr>
          <p:cNvSpPr txBox="1"/>
          <p:nvPr/>
        </p:nvSpPr>
        <p:spPr>
          <a:xfrm>
            <a:off x="533381" y="3743410"/>
            <a:ext cx="264268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7D121FDE-8B6A-AC10-BC38-A38D3BC9EF41}"/>
                  </a:ext>
                </a:extLst>
              </p:cNvPr>
              <p:cNvSpPr txBox="1"/>
              <p:nvPr/>
            </p:nvSpPr>
            <p:spPr>
              <a:xfrm>
                <a:off x="533381" y="4218898"/>
                <a:ext cx="442093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切线长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7D121FDE-8B6A-AC10-BC38-A38D3BC9EF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4218898"/>
                <a:ext cx="4420933" cy="554686"/>
              </a:xfrm>
              <a:prstGeom prst="rect">
                <a:avLst/>
              </a:prstGeom>
              <a:blipFill>
                <a:blip r:embed="rId3"/>
                <a:stretch>
                  <a:fillRect l="-2066" t="-1099" r="-2066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yt_image_1361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80176" y="1935070"/>
            <a:ext cx="3820247" cy="185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6" name="yt_shape_13526"/>
          <p:cNvSpPr txBox="1"/>
          <p:nvPr/>
        </p:nvSpPr>
        <p:spPr>
          <a:xfrm>
            <a:off x="540120" y="900000"/>
            <a:ext cx="11492915" cy="91236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的内接正方形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和内接正六边形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036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AEFCGH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527" name="yt_image_13527" title="H_264.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78756" y="1496827"/>
            <a:ext cx="2195198" cy="2001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530"/>
          <p:cNvSpPr txBox="1"/>
          <p:nvPr/>
        </p:nvSpPr>
        <p:spPr>
          <a:xfrm>
            <a:off x="479257" y="-157096"/>
            <a:ext cx="1879169" cy="17379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650" b="0" i="0" u="none" spc="-9650">
                <a:solidFill>
                  <a:srgbClr val="1EE3CF"/>
                </a:solidFill>
                <a:effectLst/>
                <a:latin typeface="Times New Roman" pitchFamily="96"/>
                <a:ea typeface="宋体" pitchFamily="96"/>
              </a:rPr>
              <a:t> </a:t>
            </a:r>
            <a:r>
              <a:rPr lang="en-US" altLang="zh-CN" sz="9650" b="0" i="0" u="none" spc="12241">
                <a:solidFill>
                  <a:srgbClr val="1EE3CF"/>
                </a:solidFill>
                <a:effectLst/>
                <a:latin typeface="Times New Roman" pitchFamily="96"/>
                <a:ea typeface="宋体" pitchFamily="96"/>
              </a:rPr>
              <a:t> </a:t>
            </a:r>
          </a:p>
        </p:txBody>
      </p:sp>
      <p:pic>
        <p:nvPicPr>
          <p:cNvPr id="5" name="yt_image_13529" title="H_151.1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15001" y="4848144"/>
            <a:ext cx="1858953" cy="19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532"/>
          <p:cNvSpPr txBox="1"/>
          <p:nvPr/>
        </p:nvSpPr>
        <p:spPr>
          <a:xfrm>
            <a:off x="479376" y="1812366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解：作法：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的直径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作直径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依次连接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四点，则四边形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的内接正方形；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为圆心，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长为半径作弧，交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顺次连接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，则六边形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AEFCGH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3_046f9"/>
              </a:rPr>
              <a:t>的内接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正六边形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CA7E949-6C81-50F8-3FB7-BF56F5753CF2}"/>
              </a:ext>
            </a:extLst>
          </p:cNvPr>
          <p:cNvSpPr txBox="1"/>
          <p:nvPr/>
        </p:nvSpPr>
        <p:spPr>
          <a:xfrm>
            <a:off x="389365" y="176556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解：作法：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7036F43-33C7-7372-AF40-2AB23BF2A7B9}"/>
              </a:ext>
            </a:extLst>
          </p:cNvPr>
          <p:cNvSpPr txBox="1"/>
          <p:nvPr/>
        </p:nvSpPr>
        <p:spPr>
          <a:xfrm>
            <a:off x="389365" y="2241048"/>
            <a:ext cx="306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的直径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D774A32-DD7B-858E-C9BB-9EEC49877AB3}"/>
              </a:ext>
            </a:extLst>
          </p:cNvPr>
          <p:cNvSpPr txBox="1"/>
          <p:nvPr/>
        </p:nvSpPr>
        <p:spPr>
          <a:xfrm>
            <a:off x="389365" y="2716536"/>
            <a:ext cx="2994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作直径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A873A3C-C40B-4EF5-C736-6A4ADA54A7A9}"/>
              </a:ext>
            </a:extLst>
          </p:cNvPr>
          <p:cNvSpPr txBox="1"/>
          <p:nvPr/>
        </p:nvSpPr>
        <p:spPr>
          <a:xfrm>
            <a:off x="389365" y="3192024"/>
            <a:ext cx="10135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依次连接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四点，则四边形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的内接正方形；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0CDC3A7-0DE8-FA50-AC48-67EC7CCDAC2A}"/>
              </a:ext>
            </a:extLst>
          </p:cNvPr>
          <p:cNvSpPr txBox="1"/>
          <p:nvPr/>
        </p:nvSpPr>
        <p:spPr>
          <a:xfrm>
            <a:off x="389365" y="3667513"/>
            <a:ext cx="10038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为圆心，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长为半径作弧，交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E262C4D-0B26-3615-586A-DCFC56342F15}"/>
              </a:ext>
            </a:extLst>
          </p:cNvPr>
          <p:cNvSpPr txBox="1"/>
          <p:nvPr/>
        </p:nvSpPr>
        <p:spPr>
          <a:xfrm>
            <a:off x="389365" y="4143000"/>
            <a:ext cx="111972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顺次连接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，则六边形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AEFCGH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046f9"/>
              </a:rPr>
              <a:t>的内接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AEA2EB1-9B62-25D1-6AAB-1C58A5322CB9}"/>
              </a:ext>
            </a:extLst>
          </p:cNvPr>
          <p:cNvSpPr txBox="1"/>
          <p:nvPr/>
        </p:nvSpPr>
        <p:spPr>
          <a:xfrm>
            <a:off x="389365" y="4618488"/>
            <a:ext cx="1475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正六边形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8" name="yt_shape_13538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正多边形与圆的有关计算</a:t>
            </a:r>
          </a:p>
        </p:txBody>
      </p:sp>
      <p:sp>
        <p:nvSpPr>
          <p:cNvPr id="13539" name="yt_shape_13539"/>
          <p:cNvSpPr txBox="1"/>
          <p:nvPr/>
        </p:nvSpPr>
        <p:spPr>
          <a:xfrm>
            <a:off x="540000" y="1389434"/>
            <a:ext cx="101950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如果一个正多边形的中心角是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那么这个正多边形的边数是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40" name="yt_table_1354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346000"/>
              </p:ext>
            </p:extLst>
          </p:nvPr>
        </p:nvGraphicFramePr>
        <p:xfrm>
          <a:off x="540047" y="1868737"/>
          <a:ext cx="8024179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99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00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0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4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6"/>
                  </a:ext>
                </a:extLst>
              </a:tr>
            </a:tbl>
          </a:graphicData>
        </a:graphic>
      </p:graphicFrame>
      <p:sp>
        <p:nvSpPr>
          <p:cNvPr id="13542" name="yt_shape_13542"/>
          <p:cNvSpPr txBox="1"/>
          <p:nvPr/>
        </p:nvSpPr>
        <p:spPr>
          <a:xfrm>
            <a:off x="540000" y="2394908"/>
            <a:ext cx="99514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是正五边形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的外接圆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46" name="yt_table_1354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798065"/>
              </p:ext>
            </p:extLst>
          </p:nvPr>
        </p:nvGraphicFramePr>
        <p:xfrm>
          <a:off x="540047" y="2874211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403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04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05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7"/>
                  </a:ext>
                </a:extLst>
              </a:tr>
            </a:tbl>
          </a:graphicData>
        </a:graphic>
      </p:graphicFrame>
      <p:grpSp>
        <p:nvGrpSpPr>
          <p:cNvPr id="13543" name="yt_shape_13543_skip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91325" y="2874211"/>
            <a:ext cx="1458480" cy="1805319"/>
            <a:chOff x="0" y="0"/>
            <a:chExt cx="1458480" cy="1805319"/>
          </a:xfrm>
        </p:grpSpPr>
        <p:pic>
          <p:nvPicPr>
            <p:cNvPr id="2" name="yt_image_1354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58480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45" name="yt_shape_13545"/>
            <p:cNvSpPr txBox="1"/>
            <p:nvPr/>
          </p:nvSpPr>
          <p:spPr>
            <a:xfrm>
              <a:off x="195959" y="144531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995002">
            <a:extLst>
              <a:ext uri="{FF2B5EF4-FFF2-40B4-BE49-F238E27FC236}">
                <a16:creationId xmlns:a16="http://schemas.microsoft.com/office/drawing/2014/main" id="{45642DB0-D321-5A86-876B-4F8CFAEA61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CDE63B6-F427-9190-7306-1EDE388BC255}"/>
              </a:ext>
            </a:extLst>
          </p:cNvPr>
          <p:cNvSpPr txBox="1"/>
          <p:nvPr/>
        </p:nvSpPr>
        <p:spPr>
          <a:xfrm>
            <a:off x="9716226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6A82B1-E46A-7B3F-103C-4A7A363A8283}"/>
              </a:ext>
            </a:extLst>
          </p:cNvPr>
          <p:cNvSpPr txBox="1"/>
          <p:nvPr/>
        </p:nvSpPr>
        <p:spPr>
          <a:xfrm>
            <a:off x="9492389" y="23481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8" name="yt_shape_1354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正六边形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b4ef"/>
              </a:rPr>
              <a:t>则正六边形的边长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52" name="yt_table_13552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58490482"/>
                  </p:ext>
                </p:extLst>
              </p:nvPr>
            </p:nvGraphicFramePr>
            <p:xfrm>
              <a:off x="540047" y="1859435"/>
              <a:ext cx="7635368" cy="521780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407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40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09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4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552" name="yt_table_13552_skip" descr="{&quot;rangeId&quot;:7,&quot;type&quot;:&quot;Option&quot;,&quot;drawing&quot;:[&quot;yt_shape_13549&quot;]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58490482"/>
                  </p:ext>
                </p:extLst>
              </p:nvPr>
            </p:nvGraphicFramePr>
            <p:xfrm>
              <a:off x="540047" y="1859435"/>
              <a:ext cx="7635368" cy="4621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407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40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09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410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82921" t="-2632" r="-127475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549" name="yt_shape_13549_skip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6302" y="1859435"/>
            <a:ext cx="1523516" cy="1728738"/>
            <a:chOff x="0" y="0"/>
            <a:chExt cx="1523516" cy="1728738"/>
          </a:xfrm>
        </p:grpSpPr>
        <p:pic>
          <p:nvPicPr>
            <p:cNvPr id="2" name="yt_image_13549">
              <a:extLst>
                <a:ext uri="">
  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23516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51" name="yt_shape_13551"/>
            <p:cNvSpPr txBox="1"/>
            <p:nvPr/>
          </p:nvSpPr>
          <p:spPr>
            <a:xfrm>
              <a:off x="228477" y="136873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332ED74-D5E8-3972-7BDA-07BD967986BC}"/>
              </a:ext>
            </a:extLst>
          </p:cNvPr>
          <p:cNvSpPr txBox="1"/>
          <p:nvPr/>
        </p:nvSpPr>
        <p:spPr>
          <a:xfrm>
            <a:off x="13645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53" name="yt_shape_13553"/>
              <p:cNvSpPr txBox="1"/>
              <p:nvPr/>
            </p:nvSpPr>
            <p:spPr>
              <a:xfrm>
                <a:off x="540119" y="900000"/>
                <a:ext cx="11492915" cy="11947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在拧开一个边长为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1217a,isEnd"/>
                  </a:rPr>
                  <a:t>的正六角形螺帽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则扳手张开的开口为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mm.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53" name="yt_shape_135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94751"/>
              </a:xfrm>
              <a:prstGeom prst="rect">
                <a:avLst/>
              </a:prstGeom>
              <a:blipFill>
                <a:blip r:embed="rId2"/>
                <a:stretch>
                  <a:fillRect l="-1645" b="-14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58" name="yt_shape_13558"/>
          <p:cNvSpPr txBox="1"/>
          <p:nvPr/>
        </p:nvSpPr>
        <p:spPr>
          <a:xfrm>
            <a:off x="540000" y="364394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55" name="yt_shape_13555" title="H_102.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15891" y="2297903"/>
            <a:ext cx="1360216" cy="1295541"/>
            <a:chOff x="0" y="0"/>
            <a:chExt cx="1360216" cy="1295541"/>
          </a:xfrm>
        </p:grpSpPr>
        <p:pic>
          <p:nvPicPr>
            <p:cNvPr id="2" name="yt_image_13555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60216" cy="8995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57" name="yt_shape_13557"/>
            <p:cNvSpPr txBox="1"/>
            <p:nvPr/>
          </p:nvSpPr>
          <p:spPr>
            <a:xfrm>
              <a:off x="146827" y="93554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D00E4B8-9715-7B8A-F204-F24BB632ACC5}"/>
              </a:ext>
            </a:extLst>
          </p:cNvPr>
          <p:cNvSpPr txBox="1"/>
          <p:nvPr/>
        </p:nvSpPr>
        <p:spPr>
          <a:xfrm>
            <a:off x="4660158" y="161201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59" name="yt_shape_13559"/>
              <p:cNvSpPr txBox="1"/>
              <p:nvPr/>
            </p:nvSpPr>
            <p:spPr>
              <a:xfrm>
                <a:off x="540000" y="900000"/>
                <a:ext cx="937769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的边长是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求此三角形的半径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边心距和面积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59" name="yt_shape_13559" descr="{&quot;rangeId&quot;:27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377695" cy="465577"/>
              </a:xfrm>
              <a:prstGeom prst="rect">
                <a:avLst/>
              </a:prstGeom>
              <a:blipFill>
                <a:blip r:embed="rId2"/>
                <a:stretch>
                  <a:fillRect l="-2016" t="-5263" r="-1040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61" name="yt_image_13561" title="H_238.9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7695" y="1836099"/>
            <a:ext cx="1545691" cy="167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64" name="yt_shape_13564"/>
          <p:cNvSpPr txBox="1"/>
          <p:nvPr/>
        </p:nvSpPr>
        <p:spPr>
          <a:xfrm>
            <a:off x="540000" y="4805877"/>
            <a:ext cx="1335750" cy="126066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00" b="0" i="0" u="none" spc="-700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</a:rPr>
              <a:t> </a:t>
            </a:r>
            <a:r>
              <a:rPr lang="en-US" altLang="zh-CN" sz="7000" b="0" i="0" u="none" spc="8666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</a:rPr>
              <a:t> </a:t>
            </a:r>
          </a:p>
        </p:txBody>
      </p:sp>
      <p:pic>
        <p:nvPicPr>
          <p:cNvPr id="13563" name="yt_image_13563" title="H_110.1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17695" y="3717032"/>
            <a:ext cx="1322521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566"/>
              <p:cNvSpPr txBox="1"/>
              <p:nvPr/>
            </p:nvSpPr>
            <p:spPr>
              <a:xfrm>
                <a:off x="630011" y="1386957"/>
                <a:ext cx="6642844" cy="53639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的中心，连接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>
                  <a:lnSpc>
                    <a:spcPct val="110000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半径是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，边心距是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，面积是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/>
              </a:p>
            </p:txBody>
          </p:sp>
        </mc:Choice>
        <mc:Fallback>
          <p:sp>
            <p:nvSpPr>
              <p:cNvPr id="6" name="yt_shape_135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1386957"/>
                <a:ext cx="6642844" cy="5363969"/>
              </a:xfrm>
              <a:prstGeom prst="rect">
                <a:avLst/>
              </a:prstGeom>
              <a:blipFill>
                <a:blip r:embed="rId5"/>
                <a:stretch>
                  <a:fillRect l="-2752" t="-2048" r="-1835" b="-26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F6AE444-2F06-ECB8-EAA8-9301516C36BF}"/>
              </a:ext>
            </a:extLst>
          </p:cNvPr>
          <p:cNvSpPr txBox="1"/>
          <p:nvPr/>
        </p:nvSpPr>
        <p:spPr>
          <a:xfrm>
            <a:off x="540000" y="1340151"/>
            <a:ext cx="6758687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的中心，连接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D756A8C-4520-9ACA-27C9-190D9D341FA6}"/>
              </a:ext>
            </a:extLst>
          </p:cNvPr>
          <p:cNvSpPr txBox="1"/>
          <p:nvPr/>
        </p:nvSpPr>
        <p:spPr>
          <a:xfrm>
            <a:off x="540000" y="1742487"/>
            <a:ext cx="36614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AC306AC-DD9E-7568-D61F-6852D742E3CA}"/>
                  </a:ext>
                </a:extLst>
              </p:cNvPr>
              <p:cNvSpPr txBox="1"/>
              <p:nvPr/>
            </p:nvSpPr>
            <p:spPr>
              <a:xfrm>
                <a:off x="540000" y="2144823"/>
                <a:ext cx="5912676" cy="6617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AC306AC-DD9E-7568-D61F-6852D742E3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44823"/>
                <a:ext cx="5912676" cy="661747"/>
              </a:xfrm>
              <a:prstGeom prst="rect">
                <a:avLst/>
              </a:prstGeom>
              <a:blipFill>
                <a:blip r:embed="rId6"/>
                <a:stretch>
                  <a:fillRect l="-1649" r="-1546" b="-9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928E1FE-C57E-3685-A60E-F06004F6597C}"/>
                  </a:ext>
                </a:extLst>
              </p:cNvPr>
              <p:cNvSpPr txBox="1"/>
              <p:nvPr/>
            </p:nvSpPr>
            <p:spPr>
              <a:xfrm>
                <a:off x="540000" y="2712958"/>
                <a:ext cx="5404548" cy="75604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928E1FE-C57E-3685-A60E-F06004F659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12958"/>
                <a:ext cx="5404548" cy="756044"/>
              </a:xfrm>
              <a:prstGeom prst="rect">
                <a:avLst/>
              </a:prstGeom>
              <a:blipFill>
                <a:blip r:embed="rId7"/>
                <a:stretch>
                  <a:fillRect l="-1806" r="-1806" b="-5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790B1BD-5B9D-998C-E763-D9F5123F7AC7}"/>
                  </a:ext>
                </a:extLst>
              </p:cNvPr>
              <p:cNvSpPr txBox="1"/>
              <p:nvPr/>
            </p:nvSpPr>
            <p:spPr>
              <a:xfrm>
                <a:off x="540000" y="3375390"/>
                <a:ext cx="5560123" cy="7540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790B1BD-5B9D-998C-E763-D9F5123F7A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75390"/>
                <a:ext cx="5560123" cy="754075"/>
              </a:xfrm>
              <a:prstGeom prst="rect">
                <a:avLst/>
              </a:prstGeom>
              <a:blipFill>
                <a:blip r:embed="rId8"/>
                <a:stretch>
                  <a:fillRect l="-1754" r="-1645" b="-65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C07DD5FA-985D-E570-7F52-8AA8E40A0294}"/>
              </a:ext>
            </a:extLst>
          </p:cNvPr>
          <p:cNvSpPr txBox="1"/>
          <p:nvPr/>
        </p:nvSpPr>
        <p:spPr>
          <a:xfrm>
            <a:off x="540000" y="4035853"/>
            <a:ext cx="445522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5B02BB7-C48A-52D2-EC2E-9716E12C05D0}"/>
              </a:ext>
            </a:extLst>
          </p:cNvPr>
          <p:cNvSpPr txBox="1"/>
          <p:nvPr/>
        </p:nvSpPr>
        <p:spPr>
          <a:xfrm>
            <a:off x="540000" y="4438190"/>
            <a:ext cx="50537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0F12E49-CC4B-4EA2-683A-9AD5765E144F}"/>
                  </a:ext>
                </a:extLst>
              </p:cNvPr>
              <p:cNvSpPr txBox="1"/>
              <p:nvPr/>
            </p:nvSpPr>
            <p:spPr>
              <a:xfrm>
                <a:off x="540000" y="4840525"/>
                <a:ext cx="4564888" cy="5338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0F12E49-CC4B-4EA2-683A-9AD5765E14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40525"/>
                <a:ext cx="4564888" cy="533858"/>
              </a:xfrm>
              <a:prstGeom prst="rect">
                <a:avLst/>
              </a:prstGeom>
              <a:blipFill>
                <a:blip r:embed="rId9"/>
                <a:stretch>
                  <a:fillRect l="-2139" t="-6818" r="-2139" b="-18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B544B549-A540-5B51-CF00-7308F3377C53}"/>
              </a:ext>
            </a:extLst>
          </p:cNvPr>
          <p:cNvSpPr txBox="1"/>
          <p:nvPr/>
        </p:nvSpPr>
        <p:spPr>
          <a:xfrm>
            <a:off x="540000" y="5280771"/>
            <a:ext cx="43456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0C3B6759-2FA1-F12C-4A4E-D36A60E6C531}"/>
                  </a:ext>
                </a:extLst>
              </p:cNvPr>
              <p:cNvSpPr txBox="1"/>
              <p:nvPr/>
            </p:nvSpPr>
            <p:spPr>
              <a:xfrm>
                <a:off x="540000" y="5683107"/>
                <a:ext cx="6755765" cy="6617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0C3B6759-2FA1-F12C-4A4E-D36A60E6C5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83107"/>
                <a:ext cx="6755765" cy="661746"/>
              </a:xfrm>
              <a:prstGeom prst="rect">
                <a:avLst/>
              </a:prstGeom>
              <a:blipFill>
                <a:blip r:embed="rId10"/>
                <a:stretch>
                  <a:fillRect l="-1444" r="-1354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3DEA1334-8A87-4A85-0C35-659D71086428}"/>
                  </a:ext>
                </a:extLst>
              </p:cNvPr>
              <p:cNvSpPr txBox="1"/>
              <p:nvPr/>
            </p:nvSpPr>
            <p:spPr>
              <a:xfrm>
                <a:off x="540000" y="6251241"/>
                <a:ext cx="5139563" cy="4946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半径是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，边心距是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，面积是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3DEA1334-8A87-4A85-0C35-659D710864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251241"/>
                <a:ext cx="5139563" cy="494615"/>
              </a:xfrm>
              <a:prstGeom prst="rect">
                <a:avLst/>
              </a:prstGeom>
              <a:blipFill>
                <a:blip r:embed="rId11"/>
                <a:stretch>
                  <a:fillRect l="-1898" t="-10976" r="-1898" b="-23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8" name="yt_shape_13568"/>
          <p:cNvSpPr txBox="1"/>
          <p:nvPr/>
        </p:nvSpPr>
        <p:spPr>
          <a:xfrm>
            <a:off x="540000" y="900000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考虑问题不全面导致漏解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231D3C-9838-32DC-AFDA-02E372226EB5}"/>
              </a:ext>
            </a:extLst>
          </p:cNvPr>
          <p:cNvSpPr txBox="1"/>
          <p:nvPr/>
        </p:nvSpPr>
        <p:spPr>
          <a:xfrm>
            <a:off x="449989" y="853194"/>
            <a:ext cx="5666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考虑问题不全面导致漏解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3569"/>
          <p:cNvSpPr txBox="1"/>
          <p:nvPr/>
        </p:nvSpPr>
        <p:spPr>
          <a:xfrm>
            <a:off x="547978" y="141708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是正六边形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的外接圆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4638,isEnd"/>
              </a:rPr>
              <a:t>上的任意一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269FA7-159D-F56A-8C62-0F3555545096}"/>
              </a:ext>
            </a:extLst>
          </p:cNvPr>
          <p:cNvSpPr txBox="1"/>
          <p:nvPr/>
        </p:nvSpPr>
        <p:spPr>
          <a:xfrm>
            <a:off x="3906017" y="1845762"/>
            <a:ext cx="1796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1" name="yt_shape_1357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570" name="yt_image_13570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73" name="yt_shape_13573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是正五边形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的内切圆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a6e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MFN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75" name="yt_table_1357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885781"/>
              </p:ext>
            </p:extLst>
          </p:nvPr>
        </p:nvGraphicFramePr>
        <p:xfrm>
          <a:off x="540047" y="2441600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411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12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13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4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9"/>
                  </a:ext>
                </a:extLst>
              </a:tr>
            </a:tbl>
          </a:graphicData>
        </a:graphic>
      </p:graphicFrame>
      <p:pic>
        <p:nvPicPr>
          <p:cNvPr id="13574" name="yt_image_13574_skip" title="H_126.0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45766" y="2441600"/>
            <a:ext cx="1604070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44D913-77C3-F203-271E-B096BA865348}"/>
              </a:ext>
            </a:extLst>
          </p:cNvPr>
          <p:cNvSpPr txBox="1"/>
          <p:nvPr/>
        </p:nvSpPr>
        <p:spPr>
          <a:xfrm>
            <a:off x="6966796" y="19108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7" name="yt_shape_13577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刘徽是我国魏晋时期卓越的数学家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dc63,isEnd"/>
              </a:rPr>
              <a:t>中提出了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割圆术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利用圆的内接正多边形逐步逼近圆来近似计算圆的面积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dcc5,isEnd"/>
              </a:rPr>
              <a:t>若用圆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的内接正十二边形的面积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来近似估计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5556,isEnd"/>
              </a:rPr>
              <a:t>1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3581" name="yt_shape_13581"/>
          <p:cNvSpPr txBox="1"/>
          <p:nvPr/>
        </p:nvSpPr>
        <p:spPr>
          <a:xfrm>
            <a:off x="540000" y="505860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78" name="yt_shape_13578" title="H_160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5897" y="2972062"/>
            <a:ext cx="1640205" cy="2036205"/>
            <a:chOff x="0" y="0"/>
            <a:chExt cx="1640205" cy="2036205"/>
          </a:xfrm>
        </p:grpSpPr>
        <p:pic>
          <p:nvPicPr>
            <p:cNvPr id="2" name="yt_image_1357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40205" cy="1640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80" name="yt_shape_13580"/>
            <p:cNvSpPr txBox="1"/>
            <p:nvPr/>
          </p:nvSpPr>
          <p:spPr>
            <a:xfrm>
              <a:off x="210638" y="167620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4DB2F17-DF6B-BACE-95DF-732F7AD723A7}"/>
              </a:ext>
            </a:extLst>
          </p:cNvPr>
          <p:cNvSpPr txBox="1"/>
          <p:nvPr/>
        </p:nvSpPr>
        <p:spPr>
          <a:xfrm>
            <a:off x="1059708" y="2279658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1456</Words>
  <Application>Microsoft Office PowerPoint</Application>
  <PresentationFormat>宽屏</PresentationFormat>
  <Paragraphs>155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5" baseType="lpstr">
      <vt:lpstr>,isEnd</vt:lpstr>
      <vt:lpstr>_⨹_1_0a6e4</vt:lpstr>
      <vt:lpstr>_⨹_1_35556,isEnd</vt:lpstr>
      <vt:lpstr>_⨹_1_a23c8,isEnd</vt:lpstr>
      <vt:lpstr>_⨹_1_e0360</vt:lpstr>
      <vt:lpstr>_⨹_14_c26a5</vt:lpstr>
      <vt:lpstr>_⨹_2_cb793</vt:lpstr>
      <vt:lpstr>_⨹_2_fd2ea</vt:lpstr>
      <vt:lpstr>_⨹_3_046f9</vt:lpstr>
      <vt:lpstr>_⨹_3_4dcc5,isEnd</vt:lpstr>
      <vt:lpstr>_⨹_4_56f14</vt:lpstr>
      <vt:lpstr>_⨹_4_edc63,isEnd</vt:lpstr>
      <vt:lpstr>_⨹_5_34638,isEnd</vt:lpstr>
      <vt:lpstr>_⨹_7_1217a,isEnd</vt:lpstr>
      <vt:lpstr>_⨹_8_8de93</vt:lpstr>
      <vt:lpstr>_⨹_8_fb4ef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2024-04-26T08:51:16Z</dcterms:created>
  <dcterms:modified xsi:type="dcterms:W3CDTF">2024-04-28T08:12:26Z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