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3" r:id="rId6"/>
    <p:sldId id="315" r:id="rId7"/>
    <p:sldId id="317" r:id="rId8"/>
    <p:sldId id="319" r:id="rId9"/>
    <p:sldId id="322" r:id="rId10"/>
    <p:sldId id="324" r:id="rId11"/>
    <p:sldId id="327" r:id="rId12"/>
    <p:sldId id="325" r:id="rId13"/>
    <p:sldId id="328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6" name="yt_shape_107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85" name="yt_image_1078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8" name="yt_shape_10788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二次函数的概念</a:t>
            </a:r>
          </a:p>
        </p:txBody>
      </p:sp>
      <p:sp>
        <p:nvSpPr>
          <p:cNvPr id="10789" name="yt_shape_10789"/>
          <p:cNvSpPr txBox="1"/>
          <p:nvPr/>
        </p:nvSpPr>
        <p:spPr>
          <a:xfrm>
            <a:off x="540000" y="1971599"/>
            <a:ext cx="65178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90" name="yt_table_10790" title="H_87.3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6988172"/>
                  </p:ext>
                </p:extLst>
              </p:nvPr>
            </p:nvGraphicFramePr>
            <p:xfrm>
              <a:off x="540047" y="2450902"/>
              <a:ext cx="5902262" cy="1109219"/>
            </p:xfrm>
            <a:graphic>
              <a:graphicData uri="http://schemas.openxmlformats.org/drawingml/2006/table">
                <a:tbl>
                  <a:tblPr/>
                  <a:tblGrid>
                    <a:gridCol w="3224530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  <a:gridCol w="2677732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90" name="yt_table_10790" descr="{&quot;rangeId&quot;:2,&quot;type&quot;:&quot;Option&quot;}" title="H_87.3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6988172"/>
                  </p:ext>
                </p:extLst>
              </p:nvPr>
            </p:nvGraphicFramePr>
            <p:xfrm>
              <a:off x="540047" y="2450902"/>
              <a:ext cx="5902262" cy="1109219"/>
            </p:xfrm>
            <a:graphic>
              <a:graphicData uri="http://schemas.openxmlformats.org/drawingml/2006/table">
                <a:tbl>
                  <a:tblPr/>
                  <a:tblGrid>
                    <a:gridCol w="3224530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  <a:gridCol w="2677732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3176" b="-10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227" b="-10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227" t="-134615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91" name="yt_shape_10791"/>
              <p:cNvSpPr txBox="1"/>
              <p:nvPr/>
            </p:nvSpPr>
            <p:spPr>
              <a:xfrm>
                <a:off x="540000" y="3610664"/>
                <a:ext cx="7059048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791" name="yt_shape_1079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0664"/>
                <a:ext cx="7059048" cy="481029"/>
              </a:xfrm>
              <a:prstGeom prst="rect">
                <a:avLst/>
              </a:prstGeom>
              <a:blipFill>
                <a:blip r:embed="rId4"/>
                <a:stretch>
                  <a:fillRect l="-2677" r="-1641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93" name="yt_table_107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656022"/>
              </p:ext>
            </p:extLst>
          </p:nvPr>
        </p:nvGraphicFramePr>
        <p:xfrm>
          <a:off x="540047" y="4142481"/>
          <a:ext cx="5400993" cy="950976"/>
        </p:xfrm>
        <a:graphic>
          <a:graphicData uri="http://schemas.openxmlformats.org/drawingml/2006/table">
            <a:tbl>
              <a:tblPr/>
              <a:tblGrid>
                <a:gridCol w="322453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p:sp>
        <p:nvSpPr>
          <p:cNvPr id="10795" name="yt_shape_10795"/>
          <p:cNvSpPr txBox="1"/>
          <p:nvPr/>
        </p:nvSpPr>
        <p:spPr>
          <a:xfrm>
            <a:off x="540120" y="51440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其中二次项系数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一次项系数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2a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常数项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43150" title="H_26.259764">
            <a:extLst>
              <a:ext uri="{FF2B5EF4-FFF2-40B4-BE49-F238E27FC236}">
                <a16:creationId xmlns:a16="http://schemas.microsoft.com/office/drawing/2014/main" id="{FD3EC4D2-69F1-892E-AC70-FC5D6C265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BCAF88-12EE-BB60-EB22-7EF19B8B6E73}"/>
              </a:ext>
            </a:extLst>
          </p:cNvPr>
          <p:cNvSpPr txBox="1"/>
          <p:nvPr/>
        </p:nvSpPr>
        <p:spPr>
          <a:xfrm>
            <a:off x="60919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47C4C2-CDF0-5574-5DEA-AC27936CD70A}"/>
              </a:ext>
            </a:extLst>
          </p:cNvPr>
          <p:cNvSpPr txBox="1"/>
          <p:nvPr/>
        </p:nvSpPr>
        <p:spPr>
          <a:xfrm>
            <a:off x="6627968" y="3563858"/>
            <a:ext cx="383285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606804-B145-095D-2C35-5CEFFD6B515A}"/>
              </a:ext>
            </a:extLst>
          </p:cNvPr>
          <p:cNvSpPr txBox="1"/>
          <p:nvPr/>
        </p:nvSpPr>
        <p:spPr>
          <a:xfrm>
            <a:off x="7843096" y="509722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503B90-CD3E-0D97-4EFC-24AEA9F2E7A6}"/>
              </a:ext>
            </a:extLst>
          </p:cNvPr>
          <p:cNvSpPr txBox="1"/>
          <p:nvPr/>
        </p:nvSpPr>
        <p:spPr>
          <a:xfrm>
            <a:off x="1059709" y="557271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FD5B91-DFDE-C6F5-4A0F-509C79607901}"/>
              </a:ext>
            </a:extLst>
          </p:cNvPr>
          <p:cNvSpPr txBox="1"/>
          <p:nvPr/>
        </p:nvSpPr>
        <p:spPr>
          <a:xfrm>
            <a:off x="3880697" y="557271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" name="yt_shape_10844"/>
          <p:cNvSpPr txBox="1"/>
          <p:nvPr/>
        </p:nvSpPr>
        <p:spPr>
          <a:xfrm>
            <a:off x="540000" y="900000"/>
            <a:ext cx="984885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个图中有多少个圆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则此图是第几个图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若图中有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个圆，则此图是第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91C876-CB54-A50A-FAAD-F180AC96EC28}"/>
              </a:ext>
            </a:extLst>
          </p:cNvPr>
          <p:cNvSpPr txBox="1"/>
          <p:nvPr/>
        </p:nvSpPr>
        <p:spPr>
          <a:xfrm>
            <a:off x="449989" y="1328682"/>
            <a:ext cx="702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4791D9-19A0-C7C0-C514-2DFCCE4DC27B}"/>
              </a:ext>
            </a:extLst>
          </p:cNvPr>
          <p:cNvSpPr txBox="1"/>
          <p:nvPr/>
        </p:nvSpPr>
        <p:spPr>
          <a:xfrm>
            <a:off x="449989" y="1804170"/>
            <a:ext cx="392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01A408-831C-C449-8A21-2F137960D01E}"/>
              </a:ext>
            </a:extLst>
          </p:cNvPr>
          <p:cNvSpPr txBox="1"/>
          <p:nvPr/>
        </p:nvSpPr>
        <p:spPr>
          <a:xfrm>
            <a:off x="449989" y="2279658"/>
            <a:ext cx="185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0C1B79-B55A-9C5F-F87C-039AA968780C}"/>
              </a:ext>
            </a:extLst>
          </p:cNvPr>
          <p:cNvSpPr txBox="1"/>
          <p:nvPr/>
        </p:nvSpPr>
        <p:spPr>
          <a:xfrm>
            <a:off x="449989" y="2755146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8C1FBC-410C-20FE-6485-4596EA843CAD}"/>
              </a:ext>
            </a:extLst>
          </p:cNvPr>
          <p:cNvSpPr txBox="1"/>
          <p:nvPr/>
        </p:nvSpPr>
        <p:spPr>
          <a:xfrm>
            <a:off x="449989" y="32306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个圆；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08F43E-20DA-1E7A-8C49-0AC855D8ACAE}"/>
              </a:ext>
            </a:extLst>
          </p:cNvPr>
          <p:cNvSpPr txBox="1"/>
          <p:nvPr/>
        </p:nvSpPr>
        <p:spPr>
          <a:xfrm>
            <a:off x="449989" y="3706122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若图中有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个圆，则此图是第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7" name="yt_shape_108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46" name="yt_image_10846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9" name="yt_shape_10849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59d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开始沿边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d2b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开始沿边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771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50" name="yt_image_10850" title="H_88.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9524" y="3573016"/>
            <a:ext cx="189410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2" name="yt_shape_10852"/>
              <p:cNvSpPr txBox="1"/>
              <p:nvPr/>
            </p:nvSpPr>
            <p:spPr>
              <a:xfrm>
                <a:off x="540000" y="900000"/>
                <a:ext cx="8572860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由运动可知，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2" name="yt_shape_10852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72860" cy="3987310"/>
              </a:xfrm>
              <a:prstGeom prst="rect">
                <a:avLst/>
              </a:prstGeom>
              <a:blipFill>
                <a:blip r:embed="rId2"/>
                <a:stretch>
                  <a:fillRect l="-2205" t="-1376" r="-1138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CB4234-BD66-763B-A44C-AFC6B66351D4}"/>
              </a:ext>
            </a:extLst>
          </p:cNvPr>
          <p:cNvSpPr txBox="1"/>
          <p:nvPr/>
        </p:nvSpPr>
        <p:spPr>
          <a:xfrm>
            <a:off x="449989" y="132868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由运动可知，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6011A8-0399-A37E-570E-D7D1C574B24D}"/>
              </a:ext>
            </a:extLst>
          </p:cNvPr>
          <p:cNvSpPr txBox="1"/>
          <p:nvPr/>
        </p:nvSpPr>
        <p:spPr>
          <a:xfrm>
            <a:off x="497614" y="1804170"/>
            <a:ext cx="308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5C995D-FEE7-588B-3B36-52F4B0438A0A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86700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6E5C995D-FEE7-588B-3B36-52F4B0438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8670037" cy="765061"/>
              </a:xfrm>
              <a:prstGeom prst="rect">
                <a:avLst/>
              </a:prstGeom>
              <a:blipFill>
                <a:blip r:embed="rId3"/>
                <a:stretch>
                  <a:fillRect l="-1125" r="-10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3D3419-2FD9-4E55-41CF-61B4020DC5A0}"/>
              </a:ext>
            </a:extLst>
          </p:cNvPr>
          <p:cNvSpPr txBox="1"/>
          <p:nvPr/>
        </p:nvSpPr>
        <p:spPr>
          <a:xfrm>
            <a:off x="449989" y="2951107"/>
            <a:ext cx="313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266D93-DEE8-1453-CCA7-003489C9EBE1}"/>
              </a:ext>
            </a:extLst>
          </p:cNvPr>
          <p:cNvSpPr txBox="1"/>
          <p:nvPr/>
        </p:nvSpPr>
        <p:spPr>
          <a:xfrm>
            <a:off x="449989" y="3902083"/>
            <a:ext cx="590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81F7F9-E4D6-CC7A-45B9-74C118601A71}"/>
              </a:ext>
            </a:extLst>
          </p:cNvPr>
          <p:cNvSpPr txBox="1"/>
          <p:nvPr/>
        </p:nvSpPr>
        <p:spPr>
          <a:xfrm>
            <a:off x="449989" y="4377571"/>
            <a:ext cx="2010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0850" title="H_88.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3067636"/>
            <a:ext cx="189410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" name="yt_shape_108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的面积能否等于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172mm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求出运动的时间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9e7"/>
              </a:rPr>
              <a:t>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58" name="yt_shape_10858"/>
          <p:cNvSpPr txBox="1"/>
          <p:nvPr/>
        </p:nvSpPr>
        <p:spPr>
          <a:xfrm>
            <a:off x="540000" y="1859435"/>
            <a:ext cx="506068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859" name="yt_shape_10859"/>
          <p:cNvSpPr txBox="1"/>
          <p:nvPr/>
        </p:nvSpPr>
        <p:spPr>
          <a:xfrm>
            <a:off x="540000" y="2818870"/>
            <a:ext cx="540372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的面积不能等于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172mm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2ADC44-71A0-0406-F7BF-1F656C5C8E06}"/>
              </a:ext>
            </a:extLst>
          </p:cNvPr>
          <p:cNvSpPr txBox="1"/>
          <p:nvPr/>
        </p:nvSpPr>
        <p:spPr>
          <a:xfrm>
            <a:off x="449989" y="1812629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56C358-8EA2-EE64-C026-CE2758D65251}"/>
              </a:ext>
            </a:extLst>
          </p:cNvPr>
          <p:cNvSpPr txBox="1"/>
          <p:nvPr/>
        </p:nvSpPr>
        <p:spPr>
          <a:xfrm>
            <a:off x="449989" y="2288117"/>
            <a:ext cx="519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9F595A-69E5-46D3-B9AB-FFD3E8CBFB92}"/>
              </a:ext>
            </a:extLst>
          </p:cNvPr>
          <p:cNvSpPr txBox="1"/>
          <p:nvPr/>
        </p:nvSpPr>
        <p:spPr>
          <a:xfrm>
            <a:off x="449989" y="2772064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648374-A48D-FDEB-F9CD-287BFF9988DB}"/>
              </a:ext>
            </a:extLst>
          </p:cNvPr>
          <p:cNvSpPr txBox="1"/>
          <p:nvPr/>
        </p:nvSpPr>
        <p:spPr>
          <a:xfrm>
            <a:off x="449989" y="324755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661A55-1E04-22B0-249A-6CA0E978B995}"/>
              </a:ext>
            </a:extLst>
          </p:cNvPr>
          <p:cNvSpPr txBox="1"/>
          <p:nvPr/>
        </p:nvSpPr>
        <p:spPr>
          <a:xfrm>
            <a:off x="449989" y="3723040"/>
            <a:ext cx="553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的面积不能等于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172mm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850" title="H_88.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245800"/>
            <a:ext cx="189410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5790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列结论成立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为任意实数；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为任意实数；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它是正比例函数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A7E872-8F0D-C957-4D4C-7247F13E425B}"/>
              </a:ext>
            </a:extLst>
          </p:cNvPr>
          <p:cNvSpPr txBox="1"/>
          <p:nvPr/>
        </p:nvSpPr>
        <p:spPr>
          <a:xfrm>
            <a:off x="450108" y="2279658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为任意实数；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20AABB-21C4-4993-876E-AF8E8DABA1A3}"/>
              </a:ext>
            </a:extLst>
          </p:cNvPr>
          <p:cNvSpPr txBox="1"/>
          <p:nvPr/>
        </p:nvSpPr>
        <p:spPr>
          <a:xfrm>
            <a:off x="450108" y="3230634"/>
            <a:ext cx="562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为任意实数；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3231C8-146C-2B9E-C109-6A006CCF74FB}"/>
              </a:ext>
            </a:extLst>
          </p:cNvPr>
          <p:cNvSpPr txBox="1"/>
          <p:nvPr/>
        </p:nvSpPr>
        <p:spPr>
          <a:xfrm>
            <a:off x="450108" y="4181610"/>
            <a:ext cx="4334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" name="yt_shape_10803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实际问题中的二次函数关系式</a:t>
            </a:r>
          </a:p>
        </p:txBody>
      </p:sp>
      <p:sp>
        <p:nvSpPr>
          <p:cNvPr id="10804" name="yt_shape_10804"/>
          <p:cNvSpPr txBox="1"/>
          <p:nvPr/>
        </p:nvSpPr>
        <p:spPr>
          <a:xfrm>
            <a:off x="540000" y="1389434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5" name="yt_table_108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67370"/>
              </p:ext>
            </p:extLst>
          </p:nvPr>
        </p:nvGraphicFramePr>
        <p:xfrm>
          <a:off x="540047" y="1868737"/>
          <a:ext cx="7361239" cy="1901952"/>
        </p:xfrm>
        <a:graphic>
          <a:graphicData uri="http://schemas.openxmlformats.org/drawingml/2006/table">
            <a:tbl>
              <a:tblPr/>
              <a:tblGrid>
                <a:gridCol w="7361239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大米每千克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购买数量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千克与所付钱数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圆的面积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与半径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矩形的面积为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两邻边长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随时间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sp>
        <p:nvSpPr>
          <p:cNvPr id="10807" name="yt_shape_10807"/>
          <p:cNvSpPr txBox="1"/>
          <p:nvPr/>
        </p:nvSpPr>
        <p:spPr>
          <a:xfrm>
            <a:off x="540120" y="3821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国家决定对某药品价格分两次降价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若设平均每次降价的百分率为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efaa"/>
              </a:rPr>
              <a:t>该药品原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两次降价后的价格为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8" name="yt_table_108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998179"/>
              </p:ext>
            </p:extLst>
          </p:nvPr>
        </p:nvGraphicFramePr>
        <p:xfrm>
          <a:off x="540047" y="4780492"/>
          <a:ext cx="7174231" cy="950976"/>
        </p:xfrm>
        <a:graphic>
          <a:graphicData uri="http://schemas.openxmlformats.org/drawingml/2006/table">
            <a:tbl>
              <a:tblPr/>
              <a:tblGrid>
                <a:gridCol w="4026218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314801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pic>
        <p:nvPicPr>
          <p:cNvPr id="3" name="yt_shape_1714121643247" title="H_26.259764">
            <a:extLst>
              <a:ext uri="{FF2B5EF4-FFF2-40B4-BE49-F238E27FC236}">
                <a16:creationId xmlns:a16="http://schemas.microsoft.com/office/drawing/2014/main" id="{85DE8FF3-C963-0171-5C2F-1A3993491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350D54-A716-30F9-2BD7-75590895392C}"/>
              </a:ext>
            </a:extLst>
          </p:cNvPr>
          <p:cNvSpPr txBox="1"/>
          <p:nvPr/>
        </p:nvSpPr>
        <p:spPr>
          <a:xfrm>
            <a:off x="5326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AE702B-B60B-F470-062B-4EF7E504C41E}"/>
              </a:ext>
            </a:extLst>
          </p:cNvPr>
          <p:cNvSpPr txBox="1"/>
          <p:nvPr/>
        </p:nvSpPr>
        <p:spPr>
          <a:xfrm>
            <a:off x="9370271" y="42497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0" name="yt_shape_10810"/>
          <p:cNvSpPr txBox="1"/>
          <p:nvPr/>
        </p:nvSpPr>
        <p:spPr>
          <a:xfrm>
            <a:off x="540119" y="900000"/>
            <a:ext cx="11492915" cy="25469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班共有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在毕业典礼上每两名同学都握一次手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共握手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b17a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d5db,isEnd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93D730-0660-7980-A056-6EDA5B32FD91}"/>
                  </a:ext>
                </a:extLst>
              </p:cNvPr>
              <p:cNvSpPr txBox="1"/>
              <p:nvPr/>
            </p:nvSpPr>
            <p:spPr>
              <a:xfrm>
                <a:off x="6369896" y="1247732"/>
                <a:ext cx="16088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}">
                <a:extLst>
                  <a:ext uri="{FF2B5EF4-FFF2-40B4-BE49-F238E27FC236}">
                    <a16:creationId xmlns:a16="http://schemas.microsoft.com/office/drawing/2014/main" id="{0493D730-0660-7980-A056-6EDA5B32F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896" y="1247732"/>
                <a:ext cx="1608836" cy="765061"/>
              </a:xfrm>
              <a:prstGeom prst="rect">
                <a:avLst/>
              </a:prstGeom>
              <a:blipFill>
                <a:blip r:embed="rId3"/>
                <a:stretch>
                  <a:fillRect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D5C7FA9-F194-4597-8D2E-48B821B77E70}"/>
              </a:ext>
            </a:extLst>
          </p:cNvPr>
          <p:cNvSpPr txBox="1"/>
          <p:nvPr/>
        </p:nvSpPr>
        <p:spPr>
          <a:xfrm>
            <a:off x="8713046" y="1328682"/>
            <a:ext cx="7896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13" name="yt_shape_10813"/>
              <p:cNvSpPr txBox="1"/>
              <p:nvPr/>
            </p:nvSpPr>
            <p:spPr>
              <a:xfrm>
                <a:off x="552281" y="1817300"/>
                <a:ext cx="10057369" cy="39678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由题可知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当矩形每边长都增加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矩形的面积各增加多少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故当矩形每边长都增加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矩形的面积各增加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13" name="yt_shape_10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81" y="1817300"/>
                <a:ext cx="10057369" cy="3967817"/>
              </a:xfrm>
              <a:prstGeom prst="rect">
                <a:avLst/>
              </a:prstGeom>
              <a:blipFill>
                <a:blip r:embed="rId2"/>
                <a:stretch>
                  <a:fillRect l="-1880" t="-1229" r="-667" b="-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036EB8-146D-8888-947B-33E3A3C2F5F8}"/>
              </a:ext>
            </a:extLst>
          </p:cNvPr>
          <p:cNvSpPr txBox="1"/>
          <p:nvPr/>
        </p:nvSpPr>
        <p:spPr>
          <a:xfrm>
            <a:off x="462270" y="2245982"/>
            <a:ext cx="816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131CC1-252C-5519-538E-5045983C6A76}"/>
              </a:ext>
            </a:extLst>
          </p:cNvPr>
          <p:cNvSpPr txBox="1"/>
          <p:nvPr/>
        </p:nvSpPr>
        <p:spPr>
          <a:xfrm>
            <a:off x="462270" y="324325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EA7351-0CC4-3984-1A5E-BAF900A6C943}"/>
                  </a:ext>
                </a:extLst>
              </p:cNvPr>
              <p:cNvSpPr txBox="1"/>
              <p:nvPr/>
            </p:nvSpPr>
            <p:spPr>
              <a:xfrm>
                <a:off x="462270" y="3718738"/>
                <a:ext cx="400621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EA7351-0CC4-3984-1A5E-BAF900A6C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270" y="3718738"/>
                <a:ext cx="4006215" cy="615391"/>
              </a:xfrm>
              <a:prstGeom prst="rect">
                <a:avLst/>
              </a:prstGeom>
              <a:blipFill>
                <a:blip r:embed="rId3"/>
                <a:stretch>
                  <a:fillRect l="-2435" r="-228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793CF8C-9F50-6FD6-4CE9-F5D02735635B}"/>
              </a:ext>
            </a:extLst>
          </p:cNvPr>
          <p:cNvSpPr txBox="1"/>
          <p:nvPr/>
        </p:nvSpPr>
        <p:spPr>
          <a:xfrm>
            <a:off x="462270" y="4240517"/>
            <a:ext cx="269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4AEFCD7-0ADC-34D6-0354-C5F29E23045A}"/>
                  </a:ext>
                </a:extLst>
              </p:cNvPr>
              <p:cNvSpPr txBox="1"/>
              <p:nvPr/>
            </p:nvSpPr>
            <p:spPr>
              <a:xfrm>
                <a:off x="462270" y="4716005"/>
                <a:ext cx="63301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故当矩形每边长都增加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4AEFCD7-0ADC-34D6-0354-C5F29E230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270" y="4716005"/>
                <a:ext cx="6330188" cy="615392"/>
              </a:xfrm>
              <a:prstGeom prst="rect">
                <a:avLst/>
              </a:prstGeom>
              <a:blipFill>
                <a:blip r:embed="rId4"/>
                <a:stretch>
                  <a:fillRect l="-1541" r="-115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7A17A8-16A0-8758-D3CA-B2386CBB5D83}"/>
                  </a:ext>
                </a:extLst>
              </p:cNvPr>
              <p:cNvSpPr txBox="1"/>
              <p:nvPr/>
            </p:nvSpPr>
            <p:spPr>
              <a:xfrm>
                <a:off x="462270" y="5237786"/>
                <a:ext cx="686358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矩形的面积各增加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7A17A8-16A0-8758-D3CA-B2386CBB5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270" y="5237786"/>
                <a:ext cx="6863588" cy="555765"/>
              </a:xfrm>
              <a:prstGeom prst="rect">
                <a:avLst/>
              </a:prstGeom>
              <a:blipFill>
                <a:blip r:embed="rId5"/>
                <a:stretch>
                  <a:fillRect l="-1421" r="-106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79376" y="764704"/>
            <a:ext cx="1156860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29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某矩形的两邻边长分别为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7_7835b,isEnd"/>
              </a:rPr>
              <a:t>假设每边长都增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矩形的面积增加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9" name="yt_shape_10819"/>
          <p:cNvSpPr txBox="1"/>
          <p:nvPr/>
        </p:nvSpPr>
        <p:spPr>
          <a:xfrm>
            <a:off x="540000" y="900000"/>
            <a:ext cx="861774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忽视二次函数解析式中二次项系数不为零而出错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7ACFB0-1EF7-6EDD-97CB-B8495026D318}"/>
              </a:ext>
            </a:extLst>
          </p:cNvPr>
          <p:cNvSpPr txBox="1"/>
          <p:nvPr/>
        </p:nvSpPr>
        <p:spPr>
          <a:xfrm>
            <a:off x="449989" y="853194"/>
            <a:ext cx="871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忽视二次函数解析式中二次项系数不为零而出错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820"/>
              <p:cNvSpPr txBox="1"/>
              <p:nvPr/>
            </p:nvSpPr>
            <p:spPr>
              <a:xfrm>
                <a:off x="543516" y="1380214"/>
                <a:ext cx="10143867" cy="1454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常数项为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4" name="yt_shape_108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16" y="1380214"/>
                <a:ext cx="10143867" cy="1454629"/>
              </a:xfrm>
              <a:prstGeom prst="rect">
                <a:avLst/>
              </a:prstGeom>
              <a:blipFill>
                <a:blip r:embed="rId2"/>
                <a:stretch>
                  <a:fillRect l="-1803" r="-962" b="-13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4F66577-5069-B76E-FAC1-0946F5F3F332}"/>
              </a:ext>
            </a:extLst>
          </p:cNvPr>
          <p:cNvSpPr txBox="1"/>
          <p:nvPr/>
        </p:nvSpPr>
        <p:spPr>
          <a:xfrm>
            <a:off x="9661068" y="1333408"/>
            <a:ext cx="9420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5712BD-C1A7-E8B8-688F-38B74B68FC63}"/>
              </a:ext>
            </a:extLst>
          </p:cNvPr>
          <p:cNvSpPr txBox="1"/>
          <p:nvPr/>
        </p:nvSpPr>
        <p:spPr>
          <a:xfrm>
            <a:off x="758305" y="2349599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5" name="yt_shape_108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24" name="yt_image_1082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27" name="yt_shape_10827"/>
          <p:cNvSpPr txBox="1"/>
          <p:nvPr/>
        </p:nvSpPr>
        <p:spPr>
          <a:xfrm>
            <a:off x="540000" y="1482165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28" name="yt_table_108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70352"/>
              </p:ext>
            </p:extLst>
          </p:nvPr>
        </p:nvGraphicFramePr>
        <p:xfrm>
          <a:off x="540047" y="1961468"/>
          <a:ext cx="8867775" cy="1901952"/>
        </p:xfrm>
        <a:graphic>
          <a:graphicData uri="http://schemas.openxmlformats.org/drawingml/2006/table">
            <a:tbl>
              <a:tblPr/>
              <a:tblGrid>
                <a:gridCol w="8867775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成正比例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的二次函数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是常数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是二次函数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在函数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为何值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的值总是正数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是二次函数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sp>
        <p:nvSpPr>
          <p:cNvPr id="10830" name="yt_shape_10830"/>
          <p:cNvSpPr txBox="1"/>
          <p:nvPr/>
        </p:nvSpPr>
        <p:spPr>
          <a:xfrm>
            <a:off x="540120" y="3913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已知矩形的周长为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矩形绕着它的一条边旋转形成一个圆柱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9ebb"/>
              </a:rPr>
              <a:t>设矩形的该条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圆柱的侧面积为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1" name="yt_table_108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23332"/>
              </p:ext>
            </p:extLst>
          </p:nvPr>
        </p:nvGraphicFramePr>
        <p:xfrm>
          <a:off x="540047" y="4873223"/>
          <a:ext cx="7180580" cy="950976"/>
        </p:xfrm>
        <a:graphic>
          <a:graphicData uri="http://schemas.openxmlformats.org/drawingml/2006/table">
            <a:tbl>
              <a:tblPr/>
              <a:tblGrid>
                <a:gridCol w="4208780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EE0412-FCCF-C3BD-B1B1-89382F5759B7}"/>
              </a:ext>
            </a:extLst>
          </p:cNvPr>
          <p:cNvSpPr txBox="1"/>
          <p:nvPr/>
        </p:nvSpPr>
        <p:spPr>
          <a:xfrm>
            <a:off x="3955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1E58B9-9DD2-348B-5B0B-C035585C9A3A}"/>
              </a:ext>
            </a:extLst>
          </p:cNvPr>
          <p:cNvSpPr txBox="1"/>
          <p:nvPr/>
        </p:nvSpPr>
        <p:spPr>
          <a:xfrm>
            <a:off x="8955933" y="43424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" name="yt_shape_10833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某公园门票是每张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据统计每天进园人数为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484a,isEnd"/>
              </a:rPr>
              <a:t>若门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票每降低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则每天进园人数就增多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试写出门票价格为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e55,isEnd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该公园每天的门票收入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的二次函数吗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解：由题意可知当门票价格为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元时，则每张门票降价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元，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那么每天进园人数就增加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人，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每天进园人数为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人，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680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显然，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的二次函数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EDE3EE-A39F-9790-0A2F-FB9DC0EA806F}"/>
              </a:ext>
            </a:extLst>
          </p:cNvPr>
          <p:cNvSpPr txBox="1"/>
          <p:nvPr/>
        </p:nvSpPr>
        <p:spPr>
          <a:xfrm>
            <a:off x="8970221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2DD3A4-3A9B-4C2B-E98B-4D0D3609963A}"/>
              </a:ext>
            </a:extLst>
          </p:cNvPr>
          <p:cNvSpPr txBox="1"/>
          <p:nvPr/>
        </p:nvSpPr>
        <p:spPr>
          <a:xfrm>
            <a:off x="1594696" y="1328682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1272CB-9000-D1A1-3452-EAB877970ECE}"/>
              </a:ext>
            </a:extLst>
          </p:cNvPr>
          <p:cNvSpPr txBox="1"/>
          <p:nvPr/>
        </p:nvSpPr>
        <p:spPr>
          <a:xfrm>
            <a:off x="450108" y="3230634"/>
            <a:ext cx="9479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解：由题意可知当门票价格为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元时，则每张门票降价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FFDB74-58C9-DA8E-304E-0666C8BDED72}"/>
              </a:ext>
            </a:extLst>
          </p:cNvPr>
          <p:cNvSpPr txBox="1"/>
          <p:nvPr/>
        </p:nvSpPr>
        <p:spPr>
          <a:xfrm>
            <a:off x="450108" y="3706122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那么每天进园人数就增加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93DD6A-5084-3EB6-7922-E1BC94F234DD}"/>
              </a:ext>
            </a:extLst>
          </p:cNvPr>
          <p:cNvSpPr txBox="1"/>
          <p:nvPr/>
        </p:nvSpPr>
        <p:spPr>
          <a:xfrm>
            <a:off x="450108" y="4181610"/>
            <a:ext cx="734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每天进园人数为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B0C76B-0B92-0113-FE4A-C6669E047243}"/>
              </a:ext>
            </a:extLst>
          </p:cNvPr>
          <p:cNvSpPr txBox="1"/>
          <p:nvPr/>
        </p:nvSpPr>
        <p:spPr>
          <a:xfrm>
            <a:off x="450108" y="4657098"/>
            <a:ext cx="511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AAE5AB-9088-E412-9618-F2CEC141BA8A}"/>
              </a:ext>
            </a:extLst>
          </p:cNvPr>
          <p:cNvSpPr txBox="1"/>
          <p:nvPr/>
        </p:nvSpPr>
        <p:spPr>
          <a:xfrm>
            <a:off x="450108" y="5132586"/>
            <a:ext cx="345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显然，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的二次函数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7" name="yt_shape_10837"/>
          <p:cNvSpPr txBox="1"/>
          <p:nvPr/>
        </p:nvSpPr>
        <p:spPr>
          <a:xfrm>
            <a:off x="540000" y="90000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观察如图所示的构成规律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38" name="yt_image_10838" title="H_68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0044" y="1531667"/>
            <a:ext cx="3711911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0" name="yt_shape_10840"/>
          <p:cNvSpPr txBox="1"/>
          <p:nvPr/>
        </p:nvSpPr>
        <p:spPr>
          <a:xfrm>
            <a:off x="540000" y="2454371"/>
            <a:ext cx="823302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这个函数是不是二次函数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是二次函数；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C5FC2A-18E7-8911-9B28-5198DF3D5C91}"/>
              </a:ext>
            </a:extLst>
          </p:cNvPr>
          <p:cNvSpPr txBox="1"/>
          <p:nvPr/>
        </p:nvSpPr>
        <p:spPr>
          <a:xfrm>
            <a:off x="449989" y="2883053"/>
            <a:ext cx="316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658458-BEF9-01D7-EAFB-23B4C49C4580}"/>
              </a:ext>
            </a:extLst>
          </p:cNvPr>
          <p:cNvSpPr txBox="1"/>
          <p:nvPr/>
        </p:nvSpPr>
        <p:spPr>
          <a:xfrm>
            <a:off x="449989" y="3834029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是二次函数；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1461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_⨹_1_0771d</vt:lpstr>
      <vt:lpstr>_⨹_1_262a8,isEnd</vt:lpstr>
      <vt:lpstr>_⨹_1_44e55,isEnd</vt:lpstr>
      <vt:lpstr>_⨹_1_65790</vt:lpstr>
      <vt:lpstr>_⨹_1_6b17a,isEnd</vt:lpstr>
      <vt:lpstr>_⨹_1_a89e7</vt:lpstr>
      <vt:lpstr>_⨹_1_b59d4</vt:lpstr>
      <vt:lpstr>_⨹_1_dd5db,isEnd</vt:lpstr>
      <vt:lpstr>_⨹_2_2484a,isEnd</vt:lpstr>
      <vt:lpstr>_⨹_2_6d2b2</vt:lpstr>
      <vt:lpstr>_⨹_4_defaa</vt:lpstr>
      <vt:lpstr>_⨹_6_d9ebb</vt:lpstr>
      <vt:lpstr>_⨹_7_7835b,isEnd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