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10" r:id="rId6"/>
    <p:sldId id="314" r:id="rId7"/>
    <p:sldId id="317" r:id="rId8"/>
    <p:sldId id="319" r:id="rId9"/>
    <p:sldId id="321" r:id="rId10"/>
    <p:sldId id="325" r:id="rId11"/>
    <p:sldId id="326" r:id="rId12"/>
    <p:sldId id="332" r:id="rId13"/>
    <p:sldId id="25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08" autoAdjust="0"/>
    <p:restoredTop sz="94660"/>
  </p:normalViewPr>
  <p:slideViewPr>
    <p:cSldViewPr showGuides="1">
      <p:cViewPr>
        <p:scale>
          <a:sx n="50" d="100"/>
          <a:sy n="50" d="100"/>
        </p:scale>
        <p:origin x="584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10.png"/><Relationship Id="rId7" Type="http://schemas.openxmlformats.org/officeDocument/2006/relationships/image" Target="../media/image3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bin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9" Type="http://schemas.openxmlformats.org/officeDocument/2006/relationships/image" Target="../media/image29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bin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1" name="yt_shape_1318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180" name="yt_image_13180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83" name="yt_shape_13183"/>
          <p:cNvSpPr txBox="1"/>
          <p:nvPr/>
        </p:nvSpPr>
        <p:spPr>
          <a:xfrm>
            <a:off x="540000" y="1482165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直线与圆的位置关系的判定</a:t>
            </a:r>
          </a:p>
        </p:txBody>
      </p:sp>
      <p:sp>
        <p:nvSpPr>
          <p:cNvPr id="13184" name="yt_shape_13184"/>
          <p:cNvSpPr txBox="1"/>
          <p:nvPr/>
        </p:nvSpPr>
        <p:spPr>
          <a:xfrm>
            <a:off x="540119" y="1971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圆心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1fc4b"/>
              </a:rPr>
              <a:t>的位置关系是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85" name="yt_table_1318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6560122"/>
              </p:ext>
            </p:extLst>
          </p:nvPr>
        </p:nvGraphicFramePr>
        <p:xfrm>
          <a:off x="540047" y="2931034"/>
          <a:ext cx="4675506" cy="950976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359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3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6"/>
                  </a:ext>
                </a:extLst>
              </a:tr>
            </a:tbl>
          </a:graphicData>
        </a:graphic>
      </p:graphicFrame>
      <p:pic>
        <p:nvPicPr>
          <p:cNvPr id="3" name="yt_shape_1714121949433" title="H_26.259764">
            <a:extLst>
              <a:ext uri="{FF2B5EF4-FFF2-40B4-BE49-F238E27FC236}">
                <a16:creationId xmlns:a16="http://schemas.microsoft.com/office/drawing/2014/main" id="{AFA022C8-9EBC-0ED2-D266-E25F70D54F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D88B4B5-C552-41AD-2C14-D6DD144C9684}"/>
              </a:ext>
            </a:extLst>
          </p:cNvPr>
          <p:cNvSpPr txBox="1"/>
          <p:nvPr/>
        </p:nvSpPr>
        <p:spPr>
          <a:xfrm>
            <a:off x="1059708" y="24002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9" name="yt_shape_1324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248" name="yt_image_13248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251" name="yt_shape_13251"/>
              <p:cNvSpPr txBox="1"/>
              <p:nvPr/>
            </p:nvSpPr>
            <p:spPr>
              <a:xfrm>
                <a:off x="540119" y="1482165"/>
                <a:ext cx="11492915" cy="15876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分类讨论思想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在平面直角坐标系中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直线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f6430"/>
                  </a:rPr>
                  <a:t>轴分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别交于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现有半径为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的动圆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动圆的圆心从原点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处以每秒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0f50a"/>
                  </a:rPr>
                  <a:t>个单位的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速度向右做平移运动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则经过几秒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动圆与直线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相切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251" name="yt_shape_13251" descr="{&quot;rangeId&quot;:29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111999" cy="1587679"/>
              </a:xfrm>
              <a:prstGeom prst="rect">
                <a:avLst/>
              </a:prstGeom>
              <a:blipFill>
                <a:blip r:embed="rId3"/>
                <a:stretch>
                  <a:fillRect l="-1701" r="-110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253" name="yt_image_13253" title="H_259.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75778" y="2852936"/>
            <a:ext cx="1993000" cy="1839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3256"/>
          <p:cNvSpPr txBox="1"/>
          <p:nvPr/>
        </p:nvSpPr>
        <p:spPr>
          <a:xfrm>
            <a:off x="505010" y="1607716"/>
            <a:ext cx="1605439" cy="131471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300" b="0" i="0" u="none" spc="-7300">
                <a:solidFill>
                  <a:srgbClr val="1EE3CF"/>
                </a:solidFill>
                <a:effectLst/>
                <a:latin typeface="Times New Roman" pitchFamily="73"/>
                <a:ea typeface="宋体" pitchFamily="73"/>
              </a:rPr>
              <a:t> </a:t>
            </a:r>
            <a:r>
              <a:rPr lang="en-US" altLang="zh-CN" sz="7300" b="0" i="0" u="none" spc="10694">
                <a:solidFill>
                  <a:srgbClr val="1EE3CF"/>
                </a:solidFill>
                <a:effectLst/>
                <a:latin typeface="Times New Roman" pitchFamily="73"/>
                <a:ea typeface="宋体" pitchFamily="73"/>
              </a:rPr>
              <a:t> </a:t>
            </a:r>
          </a:p>
        </p:txBody>
      </p:sp>
      <p:pic>
        <p:nvPicPr>
          <p:cNvPr id="7" name="yt_image_1325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277495" y="4772029"/>
            <a:ext cx="1589565" cy="145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yt_shape_13258"/>
          <p:cNvSpPr txBox="1"/>
          <p:nvPr/>
        </p:nvSpPr>
        <p:spPr>
          <a:xfrm>
            <a:off x="505010" y="3116650"/>
            <a:ext cx="6897722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解：依题意，得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经过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后与直线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相切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设此时圆心为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的垂线，垂足为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3259"/>
              <p:cNvSpPr txBox="1"/>
              <p:nvPr/>
            </p:nvSpPr>
            <p:spPr>
              <a:xfrm>
                <a:off x="505010" y="5036348"/>
                <a:ext cx="8587287" cy="179773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的左边与直线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相切时，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ABP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9" name="yt_shape_132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010" y="5036348"/>
                <a:ext cx="8587287" cy="1797736"/>
              </a:xfrm>
              <a:prstGeom prst="rect">
                <a:avLst/>
              </a:prstGeom>
              <a:blipFill>
                <a:blip r:embed="rId6"/>
                <a:stretch>
                  <a:fillRect l="-2200" t="-2712" r="-1136" b="-50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181ACA4C-93D2-A63D-91EC-ABBD320D4FB3}"/>
              </a:ext>
            </a:extLst>
          </p:cNvPr>
          <p:cNvSpPr txBox="1"/>
          <p:nvPr/>
        </p:nvSpPr>
        <p:spPr>
          <a:xfrm>
            <a:off x="414999" y="3069844"/>
            <a:ext cx="6145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解：依题意，得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7CA38D3-D67E-AB07-7655-60AB191BA987}"/>
              </a:ext>
            </a:extLst>
          </p:cNvPr>
          <p:cNvSpPr txBox="1"/>
          <p:nvPr/>
        </p:nvSpPr>
        <p:spPr>
          <a:xfrm>
            <a:off x="414999" y="3545332"/>
            <a:ext cx="4388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经过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后与直线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C90B530-5D87-3E78-4ECD-6E07CDC03B7F}"/>
              </a:ext>
            </a:extLst>
          </p:cNvPr>
          <p:cNvSpPr txBox="1"/>
          <p:nvPr/>
        </p:nvSpPr>
        <p:spPr>
          <a:xfrm>
            <a:off x="414999" y="4020820"/>
            <a:ext cx="7011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设此时圆心为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的垂线，垂足为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D796751-CC14-EB30-9B8B-AAE66DA62DB1}"/>
              </a:ext>
            </a:extLst>
          </p:cNvPr>
          <p:cNvSpPr txBox="1"/>
          <p:nvPr/>
        </p:nvSpPr>
        <p:spPr>
          <a:xfrm>
            <a:off x="414999" y="4496308"/>
            <a:ext cx="15199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0ADB23F-CDEB-6A6B-B48B-F74614CCAA0A}"/>
              </a:ext>
            </a:extLst>
          </p:cNvPr>
          <p:cNvSpPr txBox="1"/>
          <p:nvPr/>
        </p:nvSpPr>
        <p:spPr>
          <a:xfrm>
            <a:off x="414999" y="4989542"/>
            <a:ext cx="8684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的左边与直线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相切时，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55985F93-B7D5-9EA1-A75B-C8A0DE535D6C}"/>
                  </a:ext>
                </a:extLst>
              </p:cNvPr>
              <p:cNvSpPr txBox="1"/>
              <p:nvPr/>
            </p:nvSpPr>
            <p:spPr>
              <a:xfrm>
                <a:off x="414999" y="5465030"/>
                <a:ext cx="45774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ABP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PQ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55985F93-B7D5-9EA1-A75B-C8A0DE535D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999" y="5465030"/>
                <a:ext cx="4577461" cy="765061"/>
              </a:xfrm>
              <a:prstGeom prst="rect">
                <a:avLst/>
              </a:prstGeom>
              <a:blipFill>
                <a:blip r:embed="rId7"/>
                <a:stretch>
                  <a:fillRect l="-1997" r="-533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3A70A6DF-53A1-30AA-63C9-6C1F3E769E00}"/>
                  </a:ext>
                </a:extLst>
              </p:cNvPr>
              <p:cNvSpPr txBox="1"/>
              <p:nvPr/>
            </p:nvSpPr>
            <p:spPr>
              <a:xfrm>
                <a:off x="414999" y="6136479"/>
                <a:ext cx="5960173" cy="72702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3A70A6DF-53A1-30AA-63C9-6C1F3E769E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999" y="6136479"/>
                <a:ext cx="5960173" cy="727025"/>
              </a:xfrm>
              <a:prstGeom prst="rect">
                <a:avLst/>
              </a:prstGeom>
              <a:blipFill>
                <a:blip r:embed="rId8"/>
                <a:stretch>
                  <a:fillRect l="-1534" r="-1636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261" name="yt_shape_13261"/>
              <p:cNvSpPr txBox="1"/>
              <p:nvPr/>
            </p:nvSpPr>
            <p:spPr>
              <a:xfrm>
                <a:off x="449754" y="2333499"/>
                <a:ext cx="6312626" cy="11190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的右边与直线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相切时，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同理有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>
          <p:sp>
            <p:nvSpPr>
              <p:cNvPr id="13261" name="yt_shape_132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754" y="2333499"/>
                <a:ext cx="6312626" cy="1119024"/>
              </a:xfrm>
              <a:prstGeom prst="rect">
                <a:avLst/>
              </a:prstGeom>
              <a:blipFill>
                <a:blip r:embed="rId2"/>
                <a:stretch>
                  <a:fillRect l="-2995" t="-4918" r="-2029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263" name="yt_shape_13263"/>
              <p:cNvSpPr txBox="1"/>
              <p:nvPr/>
            </p:nvSpPr>
            <p:spPr>
              <a:xfrm>
                <a:off x="449754" y="3503311"/>
                <a:ext cx="6602770" cy="13216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综上所述，经过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后，动圆与直线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相切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263" name="yt_shape_132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754" y="3503311"/>
                <a:ext cx="6602770" cy="1321644"/>
              </a:xfrm>
              <a:prstGeom prst="rect">
                <a:avLst/>
              </a:prstGeom>
              <a:blipFill>
                <a:blip r:embed="rId3"/>
                <a:stretch>
                  <a:fillRect l="-2862" r="-1847" b="-69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265" name="yt_shape_13265"/>
          <p:cNvSpPr txBox="1"/>
          <p:nvPr/>
        </p:nvSpPr>
        <p:spPr>
          <a:xfrm>
            <a:off x="449754" y="4875743"/>
            <a:ext cx="12375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13266" name="yt_shape_13266"/>
          <p:cNvSpPr txBox="1"/>
          <p:nvPr/>
        </p:nvSpPr>
        <p:spPr>
          <a:xfrm>
            <a:off x="767408" y="5486035"/>
            <a:ext cx="10923655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4_74ca5"/>
              </a:rPr>
              <a:t>判断直线与圆的位置关系时，先要看圆心到直线的距离，然后再与半径比较大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小关系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2FB97B1-10C4-AD0D-85DE-3762B04650A2}"/>
              </a:ext>
            </a:extLst>
          </p:cNvPr>
          <p:cNvSpPr txBox="1"/>
          <p:nvPr/>
        </p:nvSpPr>
        <p:spPr>
          <a:xfrm>
            <a:off x="359743" y="2286693"/>
            <a:ext cx="576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的右边与直线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相切时，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6F76BAC-B8C9-54E9-94A4-0ED27FD63354}"/>
                  </a:ext>
                </a:extLst>
              </p:cNvPr>
              <p:cNvSpPr txBox="1"/>
              <p:nvPr/>
            </p:nvSpPr>
            <p:spPr>
              <a:xfrm>
                <a:off x="407368" y="2762181"/>
                <a:ext cx="638403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同理有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6F76BAC-B8C9-54E9-94A4-0ED27FD633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762181"/>
                <a:ext cx="6384036" cy="726326"/>
              </a:xfrm>
              <a:prstGeom prst="rect">
                <a:avLst/>
              </a:prstGeom>
              <a:blipFill>
                <a:blip r:embed="rId4"/>
                <a:stretch>
                  <a:fillRect l="-1528" r="-1528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6E68387-A947-DEF0-5D85-98E579818B89}"/>
                  </a:ext>
                </a:extLst>
              </p:cNvPr>
              <p:cNvSpPr txBox="1"/>
              <p:nvPr/>
            </p:nvSpPr>
            <p:spPr>
              <a:xfrm>
                <a:off x="359743" y="3456505"/>
                <a:ext cx="1753298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6E68387-A947-DEF0-5D85-98E579818B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743" y="3456505"/>
                <a:ext cx="1753298" cy="767474"/>
              </a:xfrm>
              <a:prstGeom prst="rect">
                <a:avLst/>
              </a:prstGeom>
              <a:blipFill>
                <a:blip r:embed="rId5"/>
                <a:stretch>
                  <a:fillRect l="-5208" r="-555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2B25B38-C299-DA8F-E55C-34DBD6411628}"/>
                  </a:ext>
                </a:extLst>
              </p:cNvPr>
              <p:cNvSpPr txBox="1"/>
              <p:nvPr/>
            </p:nvSpPr>
            <p:spPr>
              <a:xfrm>
                <a:off x="359743" y="4130367"/>
                <a:ext cx="6718998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综上所述，经过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后，动圆与直线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相切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2B25B38-C299-DA8F-E55C-34DBD64116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743" y="4130367"/>
                <a:ext cx="6718998" cy="728612"/>
              </a:xfrm>
              <a:prstGeom prst="rect">
                <a:avLst/>
              </a:prstGeom>
              <a:blipFill>
                <a:blip r:embed="rId6"/>
                <a:stretch>
                  <a:fillRect l="-1361" r="-1543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3251"/>
              <p:cNvSpPr txBox="1"/>
              <p:nvPr/>
            </p:nvSpPr>
            <p:spPr>
              <a:xfrm>
                <a:off x="407368" y="692696"/>
                <a:ext cx="11492915" cy="15876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分类讨论思想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在平面直角坐标系中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直线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f6430"/>
                  </a:rPr>
                  <a:t>轴分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别交于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现有半径为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的动圆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动圆的圆心从原点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处以每秒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0f50a"/>
                  </a:rPr>
                  <a:t>个单位的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速度向右做平移运动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则经过几秒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动圆与直线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相切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</p:txBody>
          </p:sp>
        </mc:Choice>
        <mc:Fallback>
          <p:sp>
            <p:nvSpPr>
              <p:cNvPr id="10" name="yt_shape_132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692696"/>
                <a:ext cx="11492915" cy="1587679"/>
              </a:xfrm>
              <a:prstGeom prst="rect">
                <a:avLst/>
              </a:prstGeom>
              <a:blipFill>
                <a:blip r:embed="rId7"/>
                <a:stretch>
                  <a:fillRect l="-1645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yt_image_13253" title="H_259.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907283" y="1842335"/>
            <a:ext cx="1993000" cy="1839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yt_image_1325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109000" y="3761428"/>
            <a:ext cx="1589565" cy="145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7" name="yt_shape_1318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六盘水市中考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光盘行动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的宣传海报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d0906"/>
              </a:rPr>
              <a:t>图中餐盘与筷子可看成直线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和圆的位置关系是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89" name="yt_table_13189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1277498"/>
              </p:ext>
            </p:extLst>
          </p:nvPr>
        </p:nvGraphicFramePr>
        <p:xfrm>
          <a:off x="540047" y="1859435"/>
          <a:ext cx="1566863" cy="1901952"/>
        </p:xfrm>
        <a:graphic>
          <a:graphicData uri="http://schemas.openxmlformats.org/drawingml/2006/table">
            <a:tbl>
              <a:tblPr/>
              <a:tblGrid>
                <a:gridCol w="1566863">
                  <a:extLst>
                    <a:ext uri="{9D8B030D-6E8A-4147-A177-3AD203B41FA5}">
                      <a16:colId xmlns:a16="http://schemas.microsoft.com/office/drawing/2014/main" val="103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0"/>
                  </a:ext>
                </a:extLst>
              </a:tr>
            </a:tbl>
          </a:graphicData>
        </a:graphic>
      </p:graphicFrame>
      <p:pic>
        <p:nvPicPr>
          <p:cNvPr id="13188" name="yt_image_13188_skip" title="H_129.15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59839" y="1859435"/>
            <a:ext cx="3190347" cy="164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79595E3-5263-E786-98EA-AF7F98B4D8D4}"/>
              </a:ext>
            </a:extLst>
          </p:cNvPr>
          <p:cNvSpPr txBox="1"/>
          <p:nvPr/>
        </p:nvSpPr>
        <p:spPr>
          <a:xfrm>
            <a:off x="34981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1" name="yt_shape_13191"/>
          <p:cNvSpPr txBox="1"/>
          <p:nvPr/>
        </p:nvSpPr>
        <p:spPr>
          <a:xfrm>
            <a:off x="540119" y="591388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为半径的圆与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1f33e,isEnd"/>
              </a:rPr>
              <a:t>轴的位置关系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轴的位置关系是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4503,isEnd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以底边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为半径的圆与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有怎样的位置关系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6F228DA-56D5-F01B-BF7F-F17190828F90}"/>
              </a:ext>
            </a:extLst>
          </p:cNvPr>
          <p:cNvSpPr txBox="1"/>
          <p:nvPr/>
        </p:nvSpPr>
        <p:spPr>
          <a:xfrm>
            <a:off x="1059708" y="102007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FCF458E-407E-FB42-A3D7-00AD62772DE2}"/>
              </a:ext>
            </a:extLst>
          </p:cNvPr>
          <p:cNvSpPr txBox="1"/>
          <p:nvPr/>
        </p:nvSpPr>
        <p:spPr>
          <a:xfrm>
            <a:off x="5252296" y="1020070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yt_image_13193" title="H_234.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0336" y="2832356"/>
            <a:ext cx="2656779" cy="1472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195"/>
              <p:cNvSpPr txBox="1"/>
              <p:nvPr/>
            </p:nvSpPr>
            <p:spPr>
              <a:xfrm>
                <a:off x="407368" y="2595675"/>
                <a:ext cx="6474658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2cm.</a:t>
                </a:r>
              </a:p>
            </p:txBody>
          </p:sp>
        </mc:Choice>
        <mc:Fallback>
          <p:sp>
            <p:nvSpPr>
              <p:cNvPr id="6" name="yt_shape_131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595675"/>
                <a:ext cx="6474658" cy="465577"/>
              </a:xfrm>
              <a:prstGeom prst="rect">
                <a:avLst/>
              </a:prstGeom>
              <a:blipFill>
                <a:blip r:embed="rId3"/>
                <a:stretch>
                  <a:fillRect l="-2919" t="-5263" r="-1695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yt_image_13197" title="H_90.7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33740" y="4366525"/>
            <a:ext cx="2829969" cy="1152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3199"/>
              <p:cNvSpPr txBox="1"/>
              <p:nvPr/>
            </p:nvSpPr>
            <p:spPr>
              <a:xfrm>
                <a:off x="497379" y="3115766"/>
                <a:ext cx="6836808" cy="40778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解：连接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相离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相切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相交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8" name="yt_shape_131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3115766"/>
                <a:ext cx="6836808" cy="4077848"/>
              </a:xfrm>
              <a:prstGeom prst="rect">
                <a:avLst/>
              </a:prstGeom>
              <a:blipFill>
                <a:blip r:embed="rId5"/>
                <a:stretch>
                  <a:fillRect l="-2765" t="-1196" r="-1517" b="-37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0FB6243E-881B-4991-DCF6-7A1E30F4C236}"/>
              </a:ext>
            </a:extLst>
          </p:cNvPr>
          <p:cNvSpPr txBox="1"/>
          <p:nvPr/>
        </p:nvSpPr>
        <p:spPr>
          <a:xfrm>
            <a:off x="407368" y="3068960"/>
            <a:ext cx="5048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C7AF5B5-06A2-0BBA-4583-8DD58D6A18B1}"/>
              </a:ext>
            </a:extLst>
          </p:cNvPr>
          <p:cNvSpPr txBox="1"/>
          <p:nvPr/>
        </p:nvSpPr>
        <p:spPr>
          <a:xfrm>
            <a:off x="407368" y="3544448"/>
            <a:ext cx="5423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4BFA72BF-A49B-B132-8235-A930361B8082}"/>
                  </a:ext>
                </a:extLst>
              </p:cNvPr>
              <p:cNvSpPr txBox="1"/>
              <p:nvPr/>
            </p:nvSpPr>
            <p:spPr>
              <a:xfrm>
                <a:off x="407368" y="4019936"/>
                <a:ext cx="69507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60°.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4BFA72BF-A49B-B132-8235-A930361B80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019936"/>
                <a:ext cx="6950773" cy="765061"/>
              </a:xfrm>
              <a:prstGeom prst="rect">
                <a:avLst/>
              </a:prstGeom>
              <a:blipFill>
                <a:blip r:embed="rId6"/>
                <a:stretch>
                  <a:fillRect l="-1404" r="-1140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F3568D5-FA6A-5E0D-CAD3-D9854F0C0983}"/>
                  </a:ext>
                </a:extLst>
              </p:cNvPr>
              <p:cNvSpPr txBox="1"/>
              <p:nvPr/>
            </p:nvSpPr>
            <p:spPr>
              <a:xfrm>
                <a:off x="407368" y="4691385"/>
                <a:ext cx="612381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F3568D5-FA6A-5E0D-CAD3-D9854F0C09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691385"/>
                <a:ext cx="6123813" cy="613931"/>
              </a:xfrm>
              <a:prstGeom prst="rect">
                <a:avLst/>
              </a:prstGeom>
              <a:blipFill>
                <a:blip r:embed="rId7"/>
                <a:stretch>
                  <a:fillRect l="-1594" r="-1394" b="-1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A4147A47-2780-0602-4AC6-E04418691128}"/>
                  </a:ext>
                </a:extLst>
              </p:cNvPr>
              <p:cNvSpPr txBox="1"/>
              <p:nvPr/>
            </p:nvSpPr>
            <p:spPr>
              <a:xfrm>
                <a:off x="407368" y="5211704"/>
                <a:ext cx="223761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A4147A47-2780-0602-4AC6-E044186911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5211704"/>
                <a:ext cx="2237614" cy="613931"/>
              </a:xfrm>
              <a:prstGeom prst="rect">
                <a:avLst/>
              </a:prstGeom>
              <a:blipFill>
                <a:blip r:embed="rId8"/>
                <a:stretch>
                  <a:fillRect l="-4360" r="-3815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FE3B2CCB-6077-7078-720E-6ACC0F7212EB}"/>
              </a:ext>
            </a:extLst>
          </p:cNvPr>
          <p:cNvSpPr txBox="1"/>
          <p:nvPr/>
        </p:nvSpPr>
        <p:spPr>
          <a:xfrm>
            <a:off x="407368" y="5732023"/>
            <a:ext cx="29724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B339338-AD54-C1E5-D014-98B2F6D51F37}"/>
              </a:ext>
            </a:extLst>
          </p:cNvPr>
          <p:cNvSpPr txBox="1"/>
          <p:nvPr/>
        </p:nvSpPr>
        <p:spPr>
          <a:xfrm>
            <a:off x="3379867" y="5732023"/>
            <a:ext cx="29724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相切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D8A1CE1-C683-4138-71C7-8B3B2EA53F17}"/>
              </a:ext>
            </a:extLst>
          </p:cNvPr>
          <p:cNvSpPr txBox="1"/>
          <p:nvPr/>
        </p:nvSpPr>
        <p:spPr>
          <a:xfrm>
            <a:off x="6282909" y="5731481"/>
            <a:ext cx="29724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相交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4" name="yt_shape_13204"/>
          <p:cNvSpPr txBox="1"/>
          <p:nvPr/>
        </p:nvSpPr>
        <p:spPr>
          <a:xfrm>
            <a:off x="540000" y="900000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直线和圆的位置关系的应用</a:t>
            </a:r>
          </a:p>
        </p:txBody>
      </p:sp>
      <p:sp>
        <p:nvSpPr>
          <p:cNvPr id="13205" name="yt_shape_13205"/>
          <p:cNvSpPr txBox="1"/>
          <p:nvPr/>
        </p:nvSpPr>
        <p:spPr>
          <a:xfrm>
            <a:off x="540000" y="1389434"/>
            <a:ext cx="1081546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的半径是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的切线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06" name="yt_table_1320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4906414"/>
              </p:ext>
            </p:extLst>
          </p:nvPr>
        </p:nvGraphicFramePr>
        <p:xfrm>
          <a:off x="540047" y="1868737"/>
          <a:ext cx="75812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362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63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64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3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1"/>
                  </a:ext>
                </a:extLst>
              </a:tr>
            </a:tbl>
          </a:graphicData>
        </a:graphic>
      </p:graphicFrame>
      <p:sp>
        <p:nvSpPr>
          <p:cNvPr id="13208" name="yt_shape_13208"/>
          <p:cNvSpPr txBox="1"/>
          <p:nvPr/>
        </p:nvSpPr>
        <p:spPr>
          <a:xfrm>
            <a:off x="540120" y="239490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dc741"/>
              </a:rPr>
              <a:t>至多只有一个公共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09" name="yt_table_1320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6144067"/>
              </p:ext>
            </p:extLst>
          </p:nvPr>
        </p:nvGraphicFramePr>
        <p:xfrm>
          <a:off x="540047" y="3354343"/>
          <a:ext cx="5880736" cy="950976"/>
        </p:xfrm>
        <a:graphic>
          <a:graphicData uri="http://schemas.openxmlformats.org/drawingml/2006/table">
            <a:tbl>
              <a:tblPr/>
              <a:tblGrid>
                <a:gridCol w="4294823">
                  <a:extLst>
                    <a:ext uri="{9D8B030D-6E8A-4147-A177-3AD203B41FA5}">
                      <a16:colId xmlns:a16="http://schemas.microsoft.com/office/drawing/2014/main" val="10366"/>
                    </a:ext>
                  </a:extLst>
                </a:gridCol>
                <a:gridCol w="1585913">
                  <a:extLst>
                    <a:ext uri="{9D8B030D-6E8A-4147-A177-3AD203B41FA5}">
                      <a16:colId xmlns:a16="http://schemas.microsoft.com/office/drawing/2014/main" val="103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3"/>
                  </a:ext>
                </a:extLst>
              </a:tr>
            </a:tbl>
          </a:graphicData>
        </a:graphic>
      </p:graphicFrame>
      <p:sp>
        <p:nvSpPr>
          <p:cNvPr id="13211" name="yt_shape_13211"/>
          <p:cNvSpPr txBox="1"/>
          <p:nvPr/>
        </p:nvSpPr>
        <p:spPr>
          <a:xfrm>
            <a:off x="540120" y="4355897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轴的正半轴上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606d,isEnd"/>
              </a:rPr>
              <a:t>如果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轴所在的直线相切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轴所在的直线相交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1d5f,isEnd"/>
              </a:rPr>
              <a:t>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1949551" title="H_26.259764">
            <a:extLst>
              <a:ext uri="{FF2B5EF4-FFF2-40B4-BE49-F238E27FC236}">
                <a16:creationId xmlns:a16="http://schemas.microsoft.com/office/drawing/2014/main" id="{F0F2AC0F-E239-E19B-F171-956448E670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ADA328B-D7A8-3BFA-AA4F-7DC9E31CECC1}"/>
              </a:ext>
            </a:extLst>
          </p:cNvPr>
          <p:cNvSpPr txBox="1"/>
          <p:nvPr/>
        </p:nvSpPr>
        <p:spPr>
          <a:xfrm>
            <a:off x="10348051" y="134262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8FC32A1-2C97-365A-3998-248F2E695104}"/>
              </a:ext>
            </a:extLst>
          </p:cNvPr>
          <p:cNvSpPr txBox="1"/>
          <p:nvPr/>
        </p:nvSpPr>
        <p:spPr>
          <a:xfrm>
            <a:off x="4050559" y="282359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A0B844E-EE7D-C466-274A-2D930AF16DBA}"/>
              </a:ext>
            </a:extLst>
          </p:cNvPr>
          <p:cNvSpPr txBox="1"/>
          <p:nvPr/>
        </p:nvSpPr>
        <p:spPr>
          <a:xfrm>
            <a:off x="5296747" y="4784579"/>
            <a:ext cx="1210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08DC57A-29CC-9E0D-8E6B-C7D1C1881B6A}"/>
              </a:ext>
            </a:extLst>
          </p:cNvPr>
          <p:cNvSpPr txBox="1"/>
          <p:nvPr/>
        </p:nvSpPr>
        <p:spPr>
          <a:xfrm>
            <a:off x="3204422" y="5260067"/>
            <a:ext cx="17151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2" name="yt_shape_13212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两个同心圆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大圆半径为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小圆的半径为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若大圆的弦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ebd3f,isEnd"/>
              </a:rPr>
              <a:t>与小圆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cm.</a:t>
            </a:r>
          </a:p>
        </p:txBody>
      </p:sp>
      <p:pic>
        <p:nvPicPr>
          <p:cNvPr id="13213" name="yt_image_13213" title="H_91.9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3262" y="2564904"/>
            <a:ext cx="1361475" cy="116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FCA7056-7C47-FA2D-DA99-C66FD324BFDA}"/>
              </a:ext>
            </a:extLst>
          </p:cNvPr>
          <p:cNvSpPr txBox="1"/>
          <p:nvPr/>
        </p:nvSpPr>
        <p:spPr>
          <a:xfrm>
            <a:off x="4574434" y="1328682"/>
            <a:ext cx="2018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5" name="yt_shape_13215"/>
          <p:cNvSpPr txBox="1"/>
          <p:nvPr/>
        </p:nvSpPr>
        <p:spPr>
          <a:xfrm>
            <a:off x="540000" y="900000"/>
            <a:ext cx="579004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不能正确理解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的意义致错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8F47AA2-EC1D-AC12-53E4-4DDB763B75AE}"/>
              </a:ext>
            </a:extLst>
          </p:cNvPr>
          <p:cNvSpPr txBox="1"/>
          <p:nvPr/>
        </p:nvSpPr>
        <p:spPr>
          <a:xfrm>
            <a:off x="449989" y="853194"/>
            <a:ext cx="59141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不能正确理解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的意义致错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3216"/>
          <p:cNvSpPr txBox="1"/>
          <p:nvPr/>
        </p:nvSpPr>
        <p:spPr>
          <a:xfrm>
            <a:off x="540000" y="1484784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分类讨论思想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到圆心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501c7,isEnd"/>
              </a:rPr>
              <a:t>的距离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的位置关系是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的半径是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圆心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58ed1,isEnd"/>
              </a:rPr>
              <a:t>有公共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CB8B58D-8FC9-0A26-CBC4-6172BD811E58}"/>
              </a:ext>
            </a:extLst>
          </p:cNvPr>
          <p:cNvSpPr txBox="1"/>
          <p:nvPr/>
        </p:nvSpPr>
        <p:spPr>
          <a:xfrm>
            <a:off x="5688739" y="1913466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相切或相交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5487DE3-11CA-E9EB-3220-7CA7B0150FBF}"/>
              </a:ext>
            </a:extLst>
          </p:cNvPr>
          <p:cNvSpPr txBox="1"/>
          <p:nvPr/>
        </p:nvSpPr>
        <p:spPr>
          <a:xfrm>
            <a:off x="3745639" y="2864442"/>
            <a:ext cx="16469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9" name="yt_shape_1321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218" name="yt_image_1321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21" name="yt_shape_13221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xOy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的圆心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caf8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轴正方向平移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轴相切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则平移的距离为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25" name="yt_table_1322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5680556"/>
              </p:ext>
            </p:extLst>
          </p:nvPr>
        </p:nvGraphicFramePr>
        <p:xfrm>
          <a:off x="540047" y="2441600"/>
          <a:ext cx="76574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368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369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70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3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4"/>
                  </a:ext>
                </a:extLst>
              </a:tr>
            </a:tbl>
          </a:graphicData>
        </a:graphic>
      </p:graphicFrame>
      <p:grpSp>
        <p:nvGrpSpPr>
          <p:cNvPr id="13222" name="yt_shape_13222_skip" title="H_141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62638" y="2441600"/>
            <a:ext cx="2187327" cy="1799604"/>
            <a:chOff x="0" y="0"/>
            <a:chExt cx="2187327" cy="1799604"/>
          </a:xfrm>
        </p:grpSpPr>
        <p:pic>
          <p:nvPicPr>
            <p:cNvPr id="2" name="yt_image_1322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87327" cy="14036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24" name="yt_shape_13224"/>
            <p:cNvSpPr txBox="1"/>
            <p:nvPr/>
          </p:nvSpPr>
          <p:spPr>
            <a:xfrm>
              <a:off x="484199" y="143960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4A319B2-F7C0-4AE2-9E9C-B9E0FF77C361}"/>
              </a:ext>
            </a:extLst>
          </p:cNvPr>
          <p:cNvSpPr txBox="1"/>
          <p:nvPr/>
        </p:nvSpPr>
        <p:spPr>
          <a:xfrm>
            <a:off x="10064007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7" name="yt_shape_1322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的半径为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8cb9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相切时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228" name="yt_shape_13228"/>
              <p:cNvSpPr txBox="1"/>
              <p:nvPr/>
            </p:nvSpPr>
            <p:spPr>
              <a:xfrm>
                <a:off x="540119" y="1859435"/>
                <a:ext cx="11492915" cy="1586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为射线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长为半径作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62471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要使射线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应将射线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绕点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按顺时针方向旋转的度数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17d9e,isEnd"/>
                  </a:rPr>
                  <a:t>α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228" name="yt_shape_132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59435"/>
                <a:ext cx="11492915" cy="1586653"/>
              </a:xfrm>
              <a:prstGeom prst="rect">
                <a:avLst/>
              </a:prstGeom>
              <a:blipFill>
                <a:blip r:embed="rId2"/>
                <a:stretch>
                  <a:fillRect l="-1645" b="-1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233" name="yt_shape_13233"/>
          <p:cNvSpPr txBox="1"/>
          <p:nvPr/>
        </p:nvSpPr>
        <p:spPr>
          <a:xfrm>
            <a:off x="540000" y="525430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230" name="yt_shape_13230" title="H_134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20313" y="3496876"/>
            <a:ext cx="1551373" cy="1707021"/>
            <a:chOff x="0" y="0"/>
            <a:chExt cx="1551373" cy="1707021"/>
          </a:xfrm>
        </p:grpSpPr>
        <p:pic>
          <p:nvPicPr>
            <p:cNvPr id="2" name="yt_image_13230">
              <a:extLst>
                <a:ext uri="">
  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51373" cy="1311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32" name="yt_shape_13232"/>
            <p:cNvSpPr txBox="1"/>
            <p:nvPr/>
          </p:nvSpPr>
          <p:spPr>
            <a:xfrm>
              <a:off x="166222" y="134702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57A42BC-DE2E-F5AA-374D-68104DC69583}"/>
              </a:ext>
            </a:extLst>
          </p:cNvPr>
          <p:cNvSpPr txBox="1"/>
          <p:nvPr/>
        </p:nvSpPr>
        <p:spPr>
          <a:xfrm>
            <a:off x="7427171" y="132868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2A261E6-4507-6DE4-6D8A-666B9323B7B7}"/>
              </a:ext>
            </a:extLst>
          </p:cNvPr>
          <p:cNvSpPr txBox="1"/>
          <p:nvPr/>
        </p:nvSpPr>
        <p:spPr>
          <a:xfrm>
            <a:off x="1059708" y="2959566"/>
            <a:ext cx="178485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110°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4" name="yt_shape_13234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1b2f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在什么范围内取值时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3235" name="yt_image_13235" title="H_263.2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6172" y="1732176"/>
            <a:ext cx="2484108" cy="2070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3238"/>
          <p:cNvSpPr txBox="1"/>
          <p:nvPr/>
        </p:nvSpPr>
        <p:spPr>
          <a:xfrm>
            <a:off x="497379" y="886556"/>
            <a:ext cx="1874937" cy="112562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250" b="0" i="0" u="none" spc="-6250">
                <a:solidFill>
                  <a:srgbClr val="1EE3CF"/>
                </a:solidFill>
                <a:effectLst/>
                <a:latin typeface="Times New Roman" pitchFamily="62"/>
                <a:ea typeface="宋体" pitchFamily="62"/>
              </a:rPr>
              <a:t> </a:t>
            </a:r>
            <a:r>
              <a:rPr lang="en-US" altLang="zh-CN" sz="6250" b="0" i="0" u="none" spc="13058">
                <a:solidFill>
                  <a:srgbClr val="1EE3CF"/>
                </a:solidFill>
                <a:effectLst/>
                <a:latin typeface="Times New Roman" pitchFamily="62"/>
                <a:ea typeface="宋体" pitchFamily="62"/>
              </a:rPr>
              <a:t> </a:t>
            </a:r>
          </a:p>
        </p:txBody>
      </p:sp>
      <p:pic>
        <p:nvPicPr>
          <p:cNvPr id="5" name="yt_image_13237" title="H_98.0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27902" y="3702358"/>
            <a:ext cx="1854833" cy="12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240"/>
              <p:cNvSpPr txBox="1"/>
              <p:nvPr/>
            </p:nvSpPr>
            <p:spPr>
              <a:xfrm>
                <a:off x="497379" y="2181796"/>
                <a:ext cx="8162491" cy="29551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解：过点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相离，则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相切，则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6" name="yt_shape_132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2181796"/>
                <a:ext cx="8162491" cy="2955168"/>
              </a:xfrm>
              <a:prstGeom prst="rect">
                <a:avLst/>
              </a:prstGeom>
              <a:blipFill>
                <a:blip r:embed="rId4"/>
                <a:stretch>
                  <a:fillRect l="-2315" t="-1856" r="-1270" b="-2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6167217F-C59A-9797-39DE-AED368BC4E5A}"/>
              </a:ext>
            </a:extLst>
          </p:cNvPr>
          <p:cNvSpPr txBox="1"/>
          <p:nvPr/>
        </p:nvSpPr>
        <p:spPr>
          <a:xfrm>
            <a:off x="396233" y="1797311"/>
            <a:ext cx="4423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解：过点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6EDAFEE-C615-A82C-8699-4CBB433D316B}"/>
              </a:ext>
            </a:extLst>
          </p:cNvPr>
          <p:cNvSpPr txBox="1"/>
          <p:nvPr/>
        </p:nvSpPr>
        <p:spPr>
          <a:xfrm>
            <a:off x="396233" y="2272799"/>
            <a:ext cx="5445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B677052-4414-28BA-3B7E-070E97D68DAE}"/>
                  </a:ext>
                </a:extLst>
              </p:cNvPr>
              <p:cNvSpPr txBox="1"/>
              <p:nvPr/>
            </p:nvSpPr>
            <p:spPr>
              <a:xfrm>
                <a:off x="396233" y="2748287"/>
                <a:ext cx="34550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B677052-4414-28BA-3B7E-070E97D68D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233" y="2748287"/>
                <a:ext cx="3455098" cy="765061"/>
              </a:xfrm>
              <a:prstGeom prst="rect">
                <a:avLst/>
              </a:prstGeom>
              <a:blipFill>
                <a:blip r:embed="rId5"/>
                <a:stretch>
                  <a:fillRect l="-2822" r="-2822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0CC9132-6D8D-5F4E-9D0D-0311978E818E}"/>
                  </a:ext>
                </a:extLst>
              </p:cNvPr>
              <p:cNvSpPr txBox="1"/>
              <p:nvPr/>
            </p:nvSpPr>
            <p:spPr>
              <a:xfrm>
                <a:off x="396233" y="3419736"/>
                <a:ext cx="826363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与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相离，则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0CC9132-6D8D-5F4E-9D0D-0311978E81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233" y="3419736"/>
                <a:ext cx="8263637" cy="765061"/>
              </a:xfrm>
              <a:prstGeom prst="rect">
                <a:avLst/>
              </a:prstGeom>
              <a:blipFill>
                <a:blip r:embed="rId6"/>
                <a:stretch>
                  <a:fillRect l="-1180" r="-1106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E90B2EE-9A72-9CE9-7F1F-C676947E4170}"/>
                  </a:ext>
                </a:extLst>
              </p:cNvPr>
              <p:cNvSpPr txBox="1"/>
              <p:nvPr/>
            </p:nvSpPr>
            <p:spPr>
              <a:xfrm>
                <a:off x="396233" y="4091185"/>
                <a:ext cx="8263637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与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相切，则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E90B2EE-9A72-9CE9-7F1F-C676947E41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233" y="4091185"/>
                <a:ext cx="8263637" cy="726326"/>
              </a:xfrm>
              <a:prstGeom prst="rect">
                <a:avLst/>
              </a:prstGeom>
              <a:blipFill>
                <a:blip r:embed="rId7"/>
                <a:stretch>
                  <a:fillRect l="-1180" r="-1106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yt_shape_13246"/>
              <p:cNvSpPr txBox="1"/>
              <p:nvPr/>
            </p:nvSpPr>
            <p:spPr>
              <a:xfrm>
                <a:off x="486244" y="4770705"/>
                <a:ext cx="9702977" cy="20667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相交，则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，且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综上，当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相离；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相切；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相交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" name="yt_shape_132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244" y="4770705"/>
                <a:ext cx="9702977" cy="2066784"/>
              </a:xfrm>
              <a:prstGeom prst="rect">
                <a:avLst/>
              </a:prstGeom>
              <a:blipFill>
                <a:blip r:embed="rId8"/>
                <a:stretch>
                  <a:fillRect l="-1948" r="-1006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80018BE6-8FF2-4EFB-E694-9D0067163CB7}"/>
                  </a:ext>
                </a:extLst>
              </p:cNvPr>
              <p:cNvSpPr txBox="1"/>
              <p:nvPr/>
            </p:nvSpPr>
            <p:spPr>
              <a:xfrm>
                <a:off x="396233" y="4723899"/>
                <a:ext cx="97892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与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相交，则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，且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80018BE6-8FF2-4EFB-E694-9D0067163C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233" y="4723899"/>
                <a:ext cx="9789223" cy="765061"/>
              </a:xfrm>
              <a:prstGeom prst="rect">
                <a:avLst/>
              </a:prstGeom>
              <a:blipFill>
                <a:blip r:embed="rId9"/>
                <a:stretch>
                  <a:fillRect l="-996" r="-996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559C260F-A171-104C-F1D9-09C98CA836E7}"/>
              </a:ext>
            </a:extLst>
          </p:cNvPr>
          <p:cNvSpPr txBox="1"/>
          <p:nvPr/>
        </p:nvSpPr>
        <p:spPr>
          <a:xfrm>
            <a:off x="396233" y="5395348"/>
            <a:ext cx="4972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综上，当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相离；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C8CCA1B-415A-EB5A-8635-099345300CAD}"/>
              </a:ext>
            </a:extLst>
          </p:cNvPr>
          <p:cNvSpPr txBox="1"/>
          <p:nvPr/>
        </p:nvSpPr>
        <p:spPr>
          <a:xfrm>
            <a:off x="396233" y="5870836"/>
            <a:ext cx="4058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相切；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D4D76FD-0392-44BF-60A5-B99BAEF76F08}"/>
              </a:ext>
            </a:extLst>
          </p:cNvPr>
          <p:cNvSpPr txBox="1"/>
          <p:nvPr/>
        </p:nvSpPr>
        <p:spPr>
          <a:xfrm>
            <a:off x="396233" y="6346324"/>
            <a:ext cx="42869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1158</Words>
  <Application>Microsoft Office PowerPoint</Application>
  <PresentationFormat>宽屏</PresentationFormat>
  <Paragraphs>126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44" baseType="lpstr">
      <vt:lpstr>,isEnd</vt:lpstr>
      <vt:lpstr>_⨹_1_17d9e,isEnd</vt:lpstr>
      <vt:lpstr>_⨹_1_28cb9,isEnd</vt:lpstr>
      <vt:lpstr>_⨹_1_62471,isEnd</vt:lpstr>
      <vt:lpstr>_⨹_1_91b2f</vt:lpstr>
      <vt:lpstr>_⨹_1_bcaf8</vt:lpstr>
      <vt:lpstr>_⨹_1_d1d5f,isEnd</vt:lpstr>
      <vt:lpstr>_⨹_1_f4503,isEnd</vt:lpstr>
      <vt:lpstr>_⨹_12_d0906</vt:lpstr>
      <vt:lpstr>_⨹_2_1606d,isEnd</vt:lpstr>
      <vt:lpstr>_⨹_2_f6430</vt:lpstr>
      <vt:lpstr>_⨹_3_501c7,isEnd</vt:lpstr>
      <vt:lpstr>_⨹_3_58ed1,isEnd</vt:lpstr>
      <vt:lpstr>_⨹_3_ebd3f,isEnd</vt:lpstr>
      <vt:lpstr>_⨹_34_74ca5</vt:lpstr>
      <vt:lpstr>_⨹_4_0f50a</vt:lpstr>
      <vt:lpstr>_⨹_6_1f33e,isEnd</vt:lpstr>
      <vt:lpstr>_⨹_6_1fc4b</vt:lpstr>
      <vt:lpstr>_⨹_8_dc741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2024-04-26T08:51:16Z</dcterms:created>
  <dcterms:modified xsi:type="dcterms:W3CDTF">2024-04-28T07:54:46Z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