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3" r:id="rId10"/>
    <p:sldId id="315" r:id="rId11"/>
    <p:sldId id="325" r:id="rId12"/>
    <p:sldId id="326" r:id="rId13"/>
    <p:sldId id="321" r:id="rId14"/>
    <p:sldId id="327" r:id="rId15"/>
    <p:sldId id="322" r:id="rId16"/>
    <p:sldId id="329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bin"/><Relationship Id="rId3" Type="http://schemas.openxmlformats.org/officeDocument/2006/relationships/image" Target="../media/image31.png"/><Relationship Id="rId7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0" name="yt_image_1309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2" name="yt_shape_1309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点和圆的位置关系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93" name="yt_shape_13093"/>
              <p:cNvSpPr txBox="1"/>
              <p:nvPr/>
            </p:nvSpPr>
            <p:spPr>
              <a:xfrm>
                <a:off x="540000" y="1971599"/>
                <a:ext cx="1105443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则可以得到的正确图形可能是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93" name="yt_shape_1309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11054436" cy="466666"/>
              </a:xfrm>
              <a:prstGeom prst="rect">
                <a:avLst/>
              </a:prstGeom>
              <a:blipFill>
                <a:blip r:embed="rId3"/>
                <a:stretch>
                  <a:fillRect l="-1710" t="-3896" r="-66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99" name="yt_shape_13099"/>
          <p:cNvSpPr txBox="1"/>
          <p:nvPr/>
        </p:nvSpPr>
        <p:spPr>
          <a:xfrm>
            <a:off x="540000" y="2641417"/>
            <a:ext cx="5237588" cy="8824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00" b="0" i="0" u="none" spc="-4900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en-US" altLang="zh-CN" sz="4900" b="0" i="0" u="none" spc="7362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900" b="0" i="0" u="none" spc="6463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900" b="0" i="0" u="none" spc="6463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900" b="0" i="0" u="none" spc="8454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</a:p>
        </p:txBody>
      </p:sp>
      <p:pic>
        <p:nvPicPr>
          <p:cNvPr id="13095" name="yt_image_13095" title="H_76.8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2641417"/>
            <a:ext cx="1090317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96" name="yt_image_13096" title="H_76.8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5049" y="2641417"/>
            <a:ext cx="97612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97" name="yt_image_13097" title="H_76.8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903" y="2641417"/>
            <a:ext cx="97612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98" name="yt_image_13098" title="H_76.8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6757" y="2641417"/>
            <a:ext cx="1228987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1" name="yt_shape_13101"/>
          <p:cNvSpPr txBox="1"/>
          <p:nvPr/>
        </p:nvSpPr>
        <p:spPr>
          <a:xfrm>
            <a:off x="865204" y="3727055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        B              C 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1938422" title="H_26.259764">
            <a:extLst>
              <a:ext uri="{FF2B5EF4-FFF2-40B4-BE49-F238E27FC236}">
                <a16:creationId xmlns:a16="http://schemas.microsoft.com/office/drawing/2014/main" id="{FB8B6566-E705-7112-AF41-C3997B698C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3684BE-CFBD-9F7B-19F2-E81E1C59FAB5}"/>
              </a:ext>
            </a:extLst>
          </p:cNvPr>
          <p:cNvSpPr txBox="1"/>
          <p:nvPr/>
        </p:nvSpPr>
        <p:spPr>
          <a:xfrm>
            <a:off x="10567253" y="1924793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40" name="yt_shape_13140"/>
              <p:cNvSpPr txBox="1"/>
              <p:nvPr/>
            </p:nvSpPr>
            <p:spPr>
              <a:xfrm>
                <a:off x="551384" y="1319425"/>
                <a:ext cx="11492915" cy="4420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为半径作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c0a5"/>
                  </a:rPr>
                  <a:t>有怎样的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位置关系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为圆心，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为半径作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40" name="yt_shape_13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19425"/>
                <a:ext cx="11492915" cy="4420249"/>
              </a:xfrm>
              <a:prstGeom prst="rect">
                <a:avLst/>
              </a:prstGeom>
              <a:blipFill>
                <a:blip r:embed="rId2"/>
                <a:stretch>
                  <a:fillRect l="-1591" t="-1102" b="-3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1C0081-6A67-1428-877D-E666D2B77AA1}"/>
              </a:ext>
            </a:extLst>
          </p:cNvPr>
          <p:cNvSpPr txBox="1"/>
          <p:nvPr/>
        </p:nvSpPr>
        <p:spPr>
          <a:xfrm>
            <a:off x="461373" y="2223595"/>
            <a:ext cx="824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6EE0FC-E336-077E-A297-4F06BD63D12C}"/>
                  </a:ext>
                </a:extLst>
              </p:cNvPr>
              <p:cNvSpPr txBox="1"/>
              <p:nvPr/>
            </p:nvSpPr>
            <p:spPr>
              <a:xfrm>
                <a:off x="461373" y="2699083"/>
                <a:ext cx="39577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6EE0FC-E336-077E-A297-4F06BD63D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99083"/>
                <a:ext cx="3957701" cy="630441"/>
              </a:xfrm>
              <a:prstGeom prst="rect">
                <a:avLst/>
              </a:prstGeom>
              <a:blipFill>
                <a:blip r:embed="rId3"/>
                <a:stretch>
                  <a:fillRect l="-2465" r="-246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F26960-0A87-9A4C-5894-DEE03044DDB2}"/>
                  </a:ext>
                </a:extLst>
              </p:cNvPr>
              <p:cNvSpPr txBox="1"/>
              <p:nvPr/>
            </p:nvSpPr>
            <p:spPr>
              <a:xfrm>
                <a:off x="461373" y="3235912"/>
                <a:ext cx="5814187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F26960-0A87-9A4C-5894-DEE03044D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235912"/>
                <a:ext cx="5814187" cy="850786"/>
              </a:xfrm>
              <a:prstGeom prst="rect">
                <a:avLst/>
              </a:prstGeom>
              <a:blipFill>
                <a:blip r:embed="rId4"/>
                <a:stretch>
                  <a:fillRect l="-1679" r="-1679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A558148-7C0C-228C-FF74-0E13B66FEBCD}"/>
              </a:ext>
            </a:extLst>
          </p:cNvPr>
          <p:cNvSpPr txBox="1"/>
          <p:nvPr/>
        </p:nvSpPr>
        <p:spPr>
          <a:xfrm>
            <a:off x="461373" y="3993086"/>
            <a:ext cx="609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为半径作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CEF4A0-0D07-5BDD-C350-17E6C2A5BAAA}"/>
                  </a:ext>
                </a:extLst>
              </p:cNvPr>
              <p:cNvSpPr txBox="1"/>
              <p:nvPr/>
            </p:nvSpPr>
            <p:spPr>
              <a:xfrm>
                <a:off x="461373" y="4468574"/>
                <a:ext cx="6934962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CEF4A0-0D07-5BDD-C350-17E6C2A5B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468574"/>
                <a:ext cx="6934962" cy="850786"/>
              </a:xfrm>
              <a:prstGeom prst="rect">
                <a:avLst/>
              </a:prstGeom>
              <a:blipFill>
                <a:blip r:embed="rId5"/>
                <a:stretch>
                  <a:fillRect l="-1407" r="-1407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7E95E48-066F-C620-916F-E6D2E6CC54AB}"/>
              </a:ext>
            </a:extLst>
          </p:cNvPr>
          <p:cNvSpPr txBox="1"/>
          <p:nvPr/>
        </p:nvSpPr>
        <p:spPr>
          <a:xfrm>
            <a:off x="461373" y="5225748"/>
            <a:ext cx="432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764704"/>
            <a:ext cx="1081246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11" name="yt_image_13138" title="H_89.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40416" y="2999807"/>
            <a:ext cx="1706986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3" name="yt_shape_13143"/>
              <p:cNvSpPr txBox="1"/>
              <p:nvPr/>
            </p:nvSpPr>
            <p:spPr>
              <a:xfrm>
                <a:off x="540119" y="900000"/>
                <a:ext cx="11492915" cy="34055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三点中至少有一点在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4341"/>
                  </a:rPr>
                  <a:t>且至少有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一点在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为圆心作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三点中至少有一点在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内时，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7cd5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至少有一点在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外时，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43" name="yt_shape_1314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05548"/>
              </a:xfrm>
              <a:prstGeom prst="rect">
                <a:avLst/>
              </a:prstGeom>
              <a:blipFill>
                <a:blip r:embed="rId2"/>
                <a:stretch>
                  <a:fillRect l="-1645" t="-1613" b="-2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FE5087-672F-7088-1891-26E9D5182D50}"/>
              </a:ext>
            </a:extLst>
          </p:cNvPr>
          <p:cNvSpPr txBox="1"/>
          <p:nvPr/>
        </p:nvSpPr>
        <p:spPr>
          <a:xfrm>
            <a:off x="450108" y="1804170"/>
            <a:ext cx="1119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三点中至少有一点在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e7cd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253445-ECA9-7499-88A9-0727F7127067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707199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71253445-ECA9-7499-88A9-0727F7127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707199" cy="850786"/>
              </a:xfrm>
              <a:prstGeom prst="rect">
                <a:avLst/>
              </a:prstGeom>
              <a:blipFill>
                <a:blip r:embed="rId3"/>
                <a:stretch>
                  <a:fillRect r="-13793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2C691A4-FBF7-E31A-C829-96A353D99610}"/>
              </a:ext>
            </a:extLst>
          </p:cNvPr>
          <p:cNvSpPr txBox="1"/>
          <p:nvPr/>
        </p:nvSpPr>
        <p:spPr>
          <a:xfrm>
            <a:off x="450108" y="3036832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至少有一点在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BC08D9-E70C-6615-51F0-995821ADD08D}"/>
                  </a:ext>
                </a:extLst>
              </p:cNvPr>
              <p:cNvSpPr txBox="1"/>
              <p:nvPr/>
            </p:nvSpPr>
            <p:spPr>
              <a:xfrm>
                <a:off x="450108" y="3512320"/>
                <a:ext cx="5549074" cy="807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的半径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的取值范围为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5ABC08D9-E70C-6615-51F0-995821ADD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12320"/>
                <a:ext cx="5549074" cy="807098"/>
              </a:xfrm>
              <a:prstGeom prst="rect">
                <a:avLst/>
              </a:prstGeom>
              <a:blipFill>
                <a:blip r:embed="rId4"/>
                <a:stretch>
                  <a:fillRect l="-1758" r="-1758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138" title="H_89.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8" y="3029124"/>
            <a:ext cx="1706986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6" name="yt_shape_13146"/>
          <p:cNvSpPr txBox="1"/>
          <p:nvPr/>
        </p:nvSpPr>
        <p:spPr>
          <a:xfrm>
            <a:off x="540000" y="900000"/>
            <a:ext cx="92557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要把破残的圆片复制完整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已知弧上的三点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47" name="yt_image_13147" title="H_261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484784"/>
            <a:ext cx="1811584" cy="175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49" name="yt_shape_13149"/>
              <p:cNvSpPr txBox="1"/>
              <p:nvPr/>
            </p:nvSpPr>
            <p:spPr>
              <a:xfrm>
                <a:off x="632716" y="2924944"/>
                <a:ext cx="10446771" cy="986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用尺规作图法找出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所在圆的圆心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保留作图痕迹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不写作法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的垂直平分线，设交点为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为所求圆的圆心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49" name="yt_shape_13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716" y="2924944"/>
                <a:ext cx="10446771" cy="986489"/>
              </a:xfrm>
              <a:prstGeom prst="rect">
                <a:avLst/>
              </a:prstGeom>
              <a:blipFill>
                <a:blip r:embed="rId3"/>
                <a:stretch>
                  <a:fillRect l="-1809" r="-817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BD1BC0-B140-2338-6F88-950BC0E684AE}"/>
              </a:ext>
            </a:extLst>
          </p:cNvPr>
          <p:cNvSpPr txBox="1"/>
          <p:nvPr/>
        </p:nvSpPr>
        <p:spPr>
          <a:xfrm>
            <a:off x="542705" y="3430715"/>
            <a:ext cx="1052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的垂直平分线，设交点为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为所求圆的圆心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153" title="H_113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3231" y="4417204"/>
            <a:ext cx="1497103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900000"/>
            <a:ext cx="10441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求圆片的半径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154" name="yt_shape_13154"/>
          <p:cNvSpPr txBox="1"/>
          <p:nvPr/>
        </p:nvSpPr>
        <p:spPr>
          <a:xfrm>
            <a:off x="540000" y="1531667"/>
            <a:ext cx="1513684" cy="1305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250" b="0" i="0" u="none" spc="9991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156"/>
              <p:cNvSpPr txBox="1"/>
              <p:nvPr/>
            </p:nvSpPr>
            <p:spPr>
              <a:xfrm>
                <a:off x="540000" y="1531667"/>
                <a:ext cx="6216445" cy="4000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即所求圆片的半径为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5" name="yt_shape_13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216445" cy="4000775"/>
              </a:xfrm>
              <a:prstGeom prst="rect">
                <a:avLst/>
              </a:prstGeom>
              <a:blipFill>
                <a:blip r:embed="rId2"/>
                <a:stretch>
                  <a:fillRect l="-3042" t="-1218" r="-2159" b="-1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33ED887-AD03-C8A3-EECE-31A89D9B39B4}"/>
              </a:ext>
            </a:extLst>
          </p:cNvPr>
          <p:cNvSpPr txBox="1"/>
          <p:nvPr/>
        </p:nvSpPr>
        <p:spPr>
          <a:xfrm>
            <a:off x="449989" y="1484861"/>
            <a:ext cx="388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99F5AE-BC1F-58B6-A1FF-BAB44F02455F}"/>
                  </a:ext>
                </a:extLst>
              </p:cNvPr>
              <p:cNvSpPr txBox="1"/>
              <p:nvPr/>
            </p:nvSpPr>
            <p:spPr>
              <a:xfrm>
                <a:off x="449989" y="1960349"/>
                <a:ext cx="6247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99F5AE-BC1F-58B6-A1FF-BAB44F0245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349"/>
                <a:ext cx="6247511" cy="765061"/>
              </a:xfrm>
              <a:prstGeom prst="rect">
                <a:avLst/>
              </a:prstGeom>
              <a:blipFill>
                <a:blip r:embed="rId3"/>
                <a:stretch>
                  <a:fillRect l="-1561" r="-136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0F59CCD-CFB7-71CE-D226-513A681C31DB}"/>
              </a:ext>
            </a:extLst>
          </p:cNvPr>
          <p:cNvSpPr txBox="1"/>
          <p:nvPr/>
        </p:nvSpPr>
        <p:spPr>
          <a:xfrm>
            <a:off x="449989" y="2631798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739F9E4-E5C1-BDC3-FC2C-30D56FED8AAF}"/>
                  </a:ext>
                </a:extLst>
              </p:cNvPr>
              <p:cNvSpPr txBox="1"/>
              <p:nvPr/>
            </p:nvSpPr>
            <p:spPr>
              <a:xfrm>
                <a:off x="497614" y="3107286"/>
                <a:ext cx="5756084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739F9E4-E5C1-BDC3-FC2C-30D56FED8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107286"/>
                <a:ext cx="5756084" cy="632727"/>
              </a:xfrm>
              <a:prstGeom prst="rect">
                <a:avLst/>
              </a:prstGeom>
              <a:blipFill>
                <a:blip r:embed="rId4"/>
                <a:stretch>
                  <a:fillRect l="-1695" r="-148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35536A8-CDB5-54F7-9FBE-DD8D1EE9A0B3}"/>
              </a:ext>
            </a:extLst>
          </p:cNvPr>
          <p:cNvSpPr txBox="1"/>
          <p:nvPr/>
        </p:nvSpPr>
        <p:spPr>
          <a:xfrm>
            <a:off x="449989" y="3646401"/>
            <a:ext cx="633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99BD71-3129-1DE0-CA8F-310E2FB1D004}"/>
                  </a:ext>
                </a:extLst>
              </p:cNvPr>
              <p:cNvSpPr txBox="1"/>
              <p:nvPr/>
            </p:nvSpPr>
            <p:spPr>
              <a:xfrm>
                <a:off x="449989" y="4121889"/>
                <a:ext cx="54331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99BD71-3129-1DE0-CA8F-310E2FB1D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21889"/>
                <a:ext cx="5433123" cy="775793"/>
              </a:xfrm>
              <a:prstGeom prst="rect">
                <a:avLst/>
              </a:prstGeom>
              <a:blipFill>
                <a:blip r:embed="rId5"/>
                <a:stretch>
                  <a:fillRect l="-1796" r="-157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F92F8E4-97EF-A12D-0987-68230FF34EEE}"/>
                  </a:ext>
                </a:extLst>
              </p:cNvPr>
              <p:cNvSpPr txBox="1"/>
              <p:nvPr/>
            </p:nvSpPr>
            <p:spPr>
              <a:xfrm>
                <a:off x="449989" y="4804070"/>
                <a:ext cx="372338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即所求圆片的半径为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F92F8E4-97EF-A12D-0987-68230FF34E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4070"/>
                <a:ext cx="3723386" cy="736486"/>
              </a:xfrm>
              <a:prstGeom prst="rect">
                <a:avLst/>
              </a:prstGeom>
              <a:blipFill>
                <a:blip r:embed="rId6"/>
                <a:stretch>
                  <a:fillRect l="-2619" r="-2291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3147" title="H_261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84432" y="1484784"/>
            <a:ext cx="1811584" cy="175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3153" title="H_113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233409" y="3494268"/>
            <a:ext cx="1497103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8" name="yt_shape_131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67" name="yt_image_1316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0" name="yt_shape_13170"/>
          <p:cNvSpPr txBox="1"/>
          <p:nvPr/>
        </p:nvSpPr>
        <p:spPr>
          <a:xfrm>
            <a:off x="540120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外接圆的直径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01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71" name="yt_image_13171" title="H_121.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408961"/>
            <a:ext cx="1286701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73" name="yt_shape_13173"/>
              <p:cNvSpPr txBox="1"/>
              <p:nvPr/>
            </p:nvSpPr>
            <p:spPr>
              <a:xfrm>
                <a:off x="540000" y="2429449"/>
                <a:ext cx="11492915" cy="29070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为圆的直径，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173" name="yt_shape_13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9449"/>
                <a:ext cx="11492915" cy="2907014"/>
              </a:xfrm>
              <a:prstGeom prst="rect">
                <a:avLst/>
              </a:prstGeom>
              <a:blipFill>
                <a:blip r:embed="rId4"/>
                <a:stretch>
                  <a:fillRect l="-1645" t="-1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D6BA45-5A6D-52C6-495A-9066299C6128}"/>
              </a:ext>
            </a:extLst>
          </p:cNvPr>
          <p:cNvSpPr txBox="1"/>
          <p:nvPr/>
        </p:nvSpPr>
        <p:spPr>
          <a:xfrm>
            <a:off x="449989" y="2858131"/>
            <a:ext cx="449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为圆的直径，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A68868-4104-A222-28A8-6127FA62574B}"/>
                  </a:ext>
                </a:extLst>
              </p:cNvPr>
              <p:cNvSpPr txBox="1"/>
              <p:nvPr/>
            </p:nvSpPr>
            <p:spPr>
              <a:xfrm>
                <a:off x="497614" y="3333619"/>
                <a:ext cx="365556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A68868-4104-A222-28A8-6127FA625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333619"/>
                <a:ext cx="3655568" cy="646189"/>
              </a:xfrm>
              <a:prstGeom prst="rect">
                <a:avLst/>
              </a:prstGeom>
              <a:blipFill>
                <a:blip r:embed="rId5"/>
                <a:stretch>
                  <a:fillRect l="-2671" r="-2671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0DD9CA7-0B54-EC2E-AED7-A70A8044BB1A}"/>
              </a:ext>
            </a:extLst>
          </p:cNvPr>
          <p:cNvSpPr txBox="1"/>
          <p:nvPr/>
        </p:nvSpPr>
        <p:spPr>
          <a:xfrm>
            <a:off x="449989" y="3886196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7" name="yt_shape_13177"/>
          <p:cNvSpPr txBox="1"/>
          <p:nvPr/>
        </p:nvSpPr>
        <p:spPr>
          <a:xfrm>
            <a:off x="551384" y="1592696"/>
            <a:ext cx="992739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三点在以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为圆心，以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为半径的圆上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三点在以点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为圆心，以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为半径的圆上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115034-7843-9CF4-A8F5-50B45E000B42}"/>
              </a:ext>
            </a:extLst>
          </p:cNvPr>
          <p:cNvSpPr txBox="1"/>
          <p:nvPr/>
        </p:nvSpPr>
        <p:spPr>
          <a:xfrm>
            <a:off x="461373" y="1545890"/>
            <a:ext cx="1001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三点在以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为半径的圆上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3392E9-1600-0773-9651-241FFBE93443}"/>
              </a:ext>
            </a:extLst>
          </p:cNvPr>
          <p:cNvSpPr txBox="1"/>
          <p:nvPr/>
        </p:nvSpPr>
        <p:spPr>
          <a:xfrm>
            <a:off x="461373" y="2021378"/>
            <a:ext cx="284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1FCD55-3764-5C96-BC1A-31FF6A9F834C}"/>
              </a:ext>
            </a:extLst>
          </p:cNvPr>
          <p:cNvSpPr txBox="1"/>
          <p:nvPr/>
        </p:nvSpPr>
        <p:spPr>
          <a:xfrm>
            <a:off x="461373" y="2496866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BDBD47-BB1F-F64D-590F-D4F4B007FB5E}"/>
              </a:ext>
            </a:extLst>
          </p:cNvPr>
          <p:cNvSpPr txBox="1"/>
          <p:nvPr/>
        </p:nvSpPr>
        <p:spPr>
          <a:xfrm>
            <a:off x="461373" y="2972354"/>
            <a:ext cx="821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A034A6-128B-9AA9-0E1A-774152E790FF}"/>
              </a:ext>
            </a:extLst>
          </p:cNvPr>
          <p:cNvSpPr txBox="1"/>
          <p:nvPr/>
        </p:nvSpPr>
        <p:spPr>
          <a:xfrm>
            <a:off x="461373" y="3447842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7F79AC-E47D-F790-E8A6-3002256A1585}"/>
              </a:ext>
            </a:extLst>
          </p:cNvPr>
          <p:cNvSpPr txBox="1"/>
          <p:nvPr/>
        </p:nvSpPr>
        <p:spPr>
          <a:xfrm>
            <a:off x="461373" y="3923330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FE982E-93E1-DF19-E02B-44F77A44B5EC}"/>
              </a:ext>
            </a:extLst>
          </p:cNvPr>
          <p:cNvSpPr txBox="1"/>
          <p:nvPr/>
        </p:nvSpPr>
        <p:spPr>
          <a:xfrm>
            <a:off x="461373" y="4398818"/>
            <a:ext cx="516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E09C20-D057-4218-57AF-20E90CD21AD8}"/>
              </a:ext>
            </a:extLst>
          </p:cNvPr>
          <p:cNvSpPr txBox="1"/>
          <p:nvPr/>
        </p:nvSpPr>
        <p:spPr>
          <a:xfrm>
            <a:off x="461373" y="4874306"/>
            <a:ext cx="772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三点在以点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为半径的圆上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384" y="692696"/>
            <a:ext cx="1147865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请判断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三点是否在以点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为半径的圆上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1de5e"/>
              </a:rPr>
              <a:t>并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3" name="yt_image_13171" title="H_121.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5442" y="2691708"/>
            <a:ext cx="1286701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9" name="yt_shape_13179"/>
          <p:cNvSpPr txBox="1"/>
          <p:nvPr/>
        </p:nvSpPr>
        <p:spPr>
          <a:xfrm>
            <a:off x="695400" y="1556792"/>
            <a:ext cx="1087320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51eb2"/>
              </a:rPr>
              <a:t>运用反证法证明，首先要假设命题的结论不成立，然后再进行推理得出一个矛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盾的结果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判断点是否在圆上主要比较点到圆心的距离与半径的大小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418633" y="773424"/>
            <a:ext cx="142218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名师点睛</a:t>
            </a:r>
            <a:endParaRPr lang="zh-CN" altLang="zh-CN" sz="2400" b="1" dirty="0">
              <a:solidFill>
                <a:srgbClr val="000000"/>
              </a:solidFill>
              <a:latin typeface="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2" name="yt_shape_1310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所表示的实数为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所表示的实数为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3695"/>
              </a:rPr>
              <a:t>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03" name="yt_table_131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832564"/>
              </p:ext>
            </p:extLst>
          </p:nvPr>
        </p:nvGraphicFramePr>
        <p:xfrm>
          <a:off x="540047" y="1859435"/>
          <a:ext cx="4767263" cy="1901952"/>
        </p:xfrm>
        <a:graphic>
          <a:graphicData uri="http://schemas.openxmlformats.org/drawingml/2006/table">
            <a:tbl>
              <a:tblPr/>
              <a:tblGrid>
                <a:gridCol w="4767263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91260A7-DDED-C18C-92E7-09097977928F}"/>
              </a:ext>
            </a:extLst>
          </p:cNvPr>
          <p:cNvSpPr txBox="1"/>
          <p:nvPr/>
        </p:nvSpPr>
        <p:spPr>
          <a:xfrm>
            <a:off x="3498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5" name="yt_shape_1310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满足下列条件时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6021,isEnd"/>
              </a:rPr>
              <a:t>分别指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132366-4531-C06E-A7B9-6E84A7C781A8}"/>
              </a:ext>
            </a:extLst>
          </p:cNvPr>
          <p:cNvSpPr txBox="1"/>
          <p:nvPr/>
        </p:nvSpPr>
        <p:spPr>
          <a:xfrm>
            <a:off x="52253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970CAD-981E-82C2-7287-BA6602C9F45A}"/>
              </a:ext>
            </a:extLst>
          </p:cNvPr>
          <p:cNvSpPr txBox="1"/>
          <p:nvPr/>
        </p:nvSpPr>
        <p:spPr>
          <a:xfrm>
            <a:off x="52253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106A9B-AF11-EAE7-CB32-1D8B616E192D}"/>
              </a:ext>
            </a:extLst>
          </p:cNvPr>
          <p:cNvSpPr txBox="1"/>
          <p:nvPr/>
        </p:nvSpPr>
        <p:spPr>
          <a:xfrm>
            <a:off x="5377708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9" name="yt_shape_13109"/>
              <p:cNvSpPr txBox="1"/>
              <p:nvPr/>
            </p:nvSpPr>
            <p:spPr>
              <a:xfrm>
                <a:off x="540120" y="900000"/>
                <a:ext cx="11492915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92be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184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的位置关系是怎样的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9" name="yt_shape_13109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83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11" name="yt_image_13111" title="H_91.5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6118" y="2460888"/>
            <a:ext cx="1252267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13" name="yt_shape_13113"/>
              <p:cNvSpPr txBox="1"/>
              <p:nvPr/>
            </p:nvSpPr>
            <p:spPr>
              <a:xfrm>
                <a:off x="540000" y="3750161"/>
                <a:ext cx="6375143" cy="1962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内，点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3" name="yt_shape_13113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0161"/>
                <a:ext cx="6375143" cy="1962397"/>
              </a:xfrm>
              <a:prstGeom prst="rect">
                <a:avLst/>
              </a:prstGeom>
              <a:blipFill>
                <a:blip r:embed="rId4"/>
                <a:stretch>
                  <a:fillRect l="-2967" t="-932" r="-2010" b="-9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BA5808-4E0F-8AB7-F08E-1FD3E74C4E9D}"/>
                  </a:ext>
                </a:extLst>
              </p:cNvPr>
              <p:cNvSpPr txBox="1"/>
              <p:nvPr/>
            </p:nvSpPr>
            <p:spPr>
              <a:xfrm>
                <a:off x="449989" y="3703355"/>
                <a:ext cx="51522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mathAnswerShape': 1}">
                <a:extLst>
                  <a:ext uri="{FF2B5EF4-FFF2-40B4-BE49-F238E27FC236}">
                    <a16:creationId xmlns:a16="http://schemas.microsoft.com/office/drawing/2014/main" id="{C3BA5808-4E0F-8AB7-F08E-1FD3E74C4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3355"/>
                <a:ext cx="5152263" cy="615392"/>
              </a:xfrm>
              <a:prstGeom prst="rect">
                <a:avLst/>
              </a:prstGeom>
              <a:blipFill>
                <a:blip r:embed="rId5"/>
                <a:stretch>
                  <a:fillRect l="-1893" r="-1775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CA65A3-2B7B-7A3F-B578-AEF375AD7680}"/>
                  </a:ext>
                </a:extLst>
              </p:cNvPr>
              <p:cNvSpPr txBox="1"/>
              <p:nvPr/>
            </p:nvSpPr>
            <p:spPr>
              <a:xfrm>
                <a:off x="497614" y="4225136"/>
                <a:ext cx="206140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DBCA65A3-2B7B-7A3F-B578-AEF375AD7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225136"/>
                <a:ext cx="2061401" cy="615391"/>
              </a:xfrm>
              <a:prstGeom prst="rect">
                <a:avLst/>
              </a:prstGeom>
              <a:blipFill>
                <a:blip r:embed="rId6"/>
                <a:stretch>
                  <a:fillRect l="-4734" r="-473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C0CC698-18CC-E0C0-991D-F1FC0F61D423}"/>
              </a:ext>
            </a:extLst>
          </p:cNvPr>
          <p:cNvSpPr txBox="1"/>
          <p:nvPr/>
        </p:nvSpPr>
        <p:spPr>
          <a:xfrm>
            <a:off x="497614" y="4746915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F4F330-A3A0-7CDC-1E44-FF74A96C4177}"/>
              </a:ext>
            </a:extLst>
          </p:cNvPr>
          <p:cNvSpPr txBox="1"/>
          <p:nvPr/>
        </p:nvSpPr>
        <p:spPr>
          <a:xfrm>
            <a:off x="449989" y="5222402"/>
            <a:ext cx="6493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5" name="yt_shape_13115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三角形的外接圆及外心</a:t>
            </a:r>
          </a:p>
        </p:txBody>
      </p:sp>
      <p:sp>
        <p:nvSpPr>
          <p:cNvPr id="13116" name="yt_shape_13116"/>
          <p:cNvSpPr txBox="1"/>
          <p:nvPr/>
        </p:nvSpPr>
        <p:spPr>
          <a:xfrm>
            <a:off x="540000" y="1389434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7" name="yt_table_131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43596"/>
              </p:ext>
            </p:extLst>
          </p:nvPr>
        </p:nvGraphicFramePr>
        <p:xfrm>
          <a:off x="540047" y="1868737"/>
          <a:ext cx="6121400" cy="1901952"/>
        </p:xfrm>
        <a:graphic>
          <a:graphicData uri="http://schemas.openxmlformats.org/drawingml/2006/table">
            <a:tbl>
              <a:tblPr/>
              <a:tblGrid>
                <a:gridCol w="612140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三点确定一个圆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三角形的外心到三角形三边的距离相等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三角形有且只有一个外接圆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圆有且只有一个内接三角形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pic>
        <p:nvPicPr>
          <p:cNvPr id="3" name="yt_shape_1714121938521" title="H_26.259764">
            <a:extLst>
              <a:ext uri="{FF2B5EF4-FFF2-40B4-BE49-F238E27FC236}">
                <a16:creationId xmlns:a16="http://schemas.microsoft.com/office/drawing/2014/main" id="{A1FEEAF2-CF06-2DDB-64FB-07AA87670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3AC8E3-2817-5A0F-B942-029DF5D9119F}"/>
              </a:ext>
            </a:extLst>
          </p:cNvPr>
          <p:cNvSpPr txBox="1"/>
          <p:nvPr/>
        </p:nvSpPr>
        <p:spPr>
          <a:xfrm>
            <a:off x="3802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9" name="yt_shape_13119"/>
          <p:cNvSpPr txBox="1"/>
          <p:nvPr/>
        </p:nvSpPr>
        <p:spPr>
          <a:xfrm>
            <a:off x="540000" y="900000"/>
            <a:ext cx="109709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外接圆的圆心坐标是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120" name="yt_image_13120" title="H_144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52" y="1700808"/>
            <a:ext cx="1826767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82128F-97FB-9D90-790B-9CC95D5483D5}"/>
              </a:ext>
            </a:extLst>
          </p:cNvPr>
          <p:cNvSpPr txBox="1"/>
          <p:nvPr/>
        </p:nvSpPr>
        <p:spPr>
          <a:xfrm>
            <a:off x="9714639" y="8531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2" name="yt_shape_13122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反证法</a:t>
            </a:r>
          </a:p>
        </p:txBody>
      </p:sp>
      <p:sp>
        <p:nvSpPr>
          <p:cNvPr id="13123" name="yt_shape_1312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三角形中必有一个内角小于或等于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b960"/>
              </a:rPr>
              <a:t>首先应假设这个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4" name="yt_table_131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81809"/>
              </p:ext>
            </p:extLst>
          </p:nvPr>
        </p:nvGraphicFramePr>
        <p:xfrm>
          <a:off x="540047" y="2348869"/>
          <a:ext cx="3822700" cy="1901952"/>
        </p:xfrm>
        <a:graphic>
          <a:graphicData uri="http://schemas.openxmlformats.org/drawingml/2006/table">
            <a:tbl>
              <a:tblPr/>
              <a:tblGrid>
                <a:gridCol w="382270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有一个内角小于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每一个内角都小于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有一个内角大于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每一个内角都大于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pic>
        <p:nvPicPr>
          <p:cNvPr id="3" name="yt_shape_1714121938606" title="H_26.259764">
            <a:extLst>
              <a:ext uri="{FF2B5EF4-FFF2-40B4-BE49-F238E27FC236}">
                <a16:creationId xmlns:a16="http://schemas.microsoft.com/office/drawing/2014/main" id="{04053610-EA86-220C-9698-920FDFE2A6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89AD4A-96E9-37B5-B905-903B5E00E362}"/>
              </a:ext>
            </a:extLst>
          </p:cNvPr>
          <p:cNvSpPr txBox="1"/>
          <p:nvPr/>
        </p:nvSpPr>
        <p:spPr>
          <a:xfrm>
            <a:off x="22789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因考虑问题不全面而漏解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E9DBCF-0A4F-DDA1-DBCD-7F1B68AEBC86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因考虑问题不全面而漏解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127"/>
          <p:cNvSpPr txBox="1"/>
          <p:nvPr/>
        </p:nvSpPr>
        <p:spPr>
          <a:xfrm>
            <a:off x="540000" y="135485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81a0,isEnd"/>
              </a:rPr>
              <a:t>的度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的度数为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A12FBC-26D2-410C-3B55-B3C9AFA4624E}"/>
              </a:ext>
            </a:extLst>
          </p:cNvPr>
          <p:cNvSpPr txBox="1"/>
          <p:nvPr/>
        </p:nvSpPr>
        <p:spPr>
          <a:xfrm>
            <a:off x="1364389" y="1783539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5D512B-B364-E650-DB73-47977A29E92E}"/>
              </a:ext>
            </a:extLst>
          </p:cNvPr>
          <p:cNvSpPr txBox="1"/>
          <p:nvPr/>
        </p:nvSpPr>
        <p:spPr>
          <a:xfrm>
            <a:off x="754789" y="273451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1" name="yt_shape_1313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30" name="yt_image_1313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3" name="yt_shape_1313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9a33"/>
              </a:rPr>
              <a:t>有两个相等的实数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4" name="yt_table_131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710703"/>
              </p:ext>
            </p:extLst>
          </p:nvPr>
        </p:nvGraphicFramePr>
        <p:xfrm>
          <a:off x="540047" y="2441600"/>
          <a:ext cx="6366193" cy="950976"/>
        </p:xfrm>
        <a:graphic>
          <a:graphicData uri="http://schemas.openxmlformats.org/drawingml/2006/table">
            <a:tbl>
              <a:tblPr/>
              <a:tblGrid>
                <a:gridCol w="3657918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708275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sp>
        <p:nvSpPr>
          <p:cNvPr id="13136" name="yt_shape_13136"/>
          <p:cNvSpPr txBox="1"/>
          <p:nvPr/>
        </p:nvSpPr>
        <p:spPr>
          <a:xfrm>
            <a:off x="540119" y="34431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已知平面直角坐标系内的三个点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a78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确定一个圆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8DD8B0-7C1A-8659-719B-21AA142D6EF3}"/>
              </a:ext>
            </a:extLst>
          </p:cNvPr>
          <p:cNvSpPr txBox="1"/>
          <p:nvPr/>
        </p:nvSpPr>
        <p:spPr>
          <a:xfrm>
            <a:off x="5266583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BDCF3C-73E4-75A6-0E6C-26093A8E99F2}"/>
              </a:ext>
            </a:extLst>
          </p:cNvPr>
          <p:cNvSpPr txBox="1"/>
          <p:nvPr/>
        </p:nvSpPr>
        <p:spPr>
          <a:xfrm>
            <a:off x="3802908" y="38718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1400</Words>
  <Application>Microsoft Office PowerPoint</Application>
  <PresentationFormat>宽屏</PresentationFormat>
  <Paragraphs>136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,isEnd</vt:lpstr>
      <vt:lpstr>_⨹_1_1de5e</vt:lpstr>
      <vt:lpstr>_⨹_1_892be</vt:lpstr>
      <vt:lpstr>_⨹_1_91842</vt:lpstr>
      <vt:lpstr>_⨹_1_9ca78,isEnd</vt:lpstr>
      <vt:lpstr>_⨹_1_e7cd5</vt:lpstr>
      <vt:lpstr>_⨹_1_f4018</vt:lpstr>
      <vt:lpstr>_⨹_2_381a0,isEnd</vt:lpstr>
      <vt:lpstr>_⨹_2_a3695</vt:lpstr>
      <vt:lpstr>_⨹_3_96021,isEnd</vt:lpstr>
      <vt:lpstr>_⨹_34_51eb2</vt:lpstr>
      <vt:lpstr>_⨹_4_7c0a5</vt:lpstr>
      <vt:lpstr>_⨹_4_94341</vt:lpstr>
      <vt:lpstr>_⨹_7_db960</vt:lpstr>
      <vt:lpstr>_⨹_8_d9a33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2024-04-28T07:51:49Z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