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6" r:id="rId6"/>
    <p:sldId id="308" r:id="rId7"/>
    <p:sldId id="25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9" name="yt_shape_14419"/>
          <p:cNvSpPr txBox="1"/>
          <p:nvPr/>
        </p:nvSpPr>
        <p:spPr>
          <a:xfrm>
            <a:off x="551384" y="648145"/>
            <a:ext cx="400109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教材母题：第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页练习第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</a:p>
        </p:txBody>
      </p:sp>
      <p:sp>
        <p:nvSpPr>
          <p:cNvPr id="3" name="yt_shape_14422"/>
          <p:cNvSpPr txBox="1"/>
          <p:nvPr/>
        </p:nvSpPr>
        <p:spPr>
          <a:xfrm>
            <a:off x="551384" y="1556792"/>
            <a:ext cx="11492915" cy="30270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南通市中考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一个不透明的口袋中有四个完全相同的小球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6fee,isEnd"/>
              </a:rPr>
              <a:t>把它们分别标号为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4.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随机摸出一个小球的标号是奇数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该事件的概率为</a:t>
            </a:r>
            <a:r>
              <a:rPr sz="3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随机摸出一个小球后放回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再随机摸出一个小球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fec7e,isEnd"/>
              </a:rPr>
              <a:t>求两次取出小球标号的和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画树状图如图：</a:t>
            </a:r>
          </a:p>
        </p:txBody>
      </p:sp>
      <p:sp>
        <p:nvSpPr>
          <p:cNvPr id="4" name="yt_shape_14427"/>
          <p:cNvSpPr txBox="1"/>
          <p:nvPr/>
        </p:nvSpPr>
        <p:spPr>
          <a:xfrm>
            <a:off x="551265" y="4797010"/>
            <a:ext cx="3640227" cy="7384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100" b="0" i="0" u="none" spc="-4100">
                <a:solidFill>
                  <a:srgbClr val="1EE3CF"/>
                </a:solidFill>
                <a:effectLst/>
                <a:latin typeface="Times New Roman" pitchFamily="41"/>
                <a:ea typeface="宋体" pitchFamily="41"/>
              </a:rPr>
              <a:t> </a:t>
            </a:r>
            <a:r>
              <a:rPr lang="en-US" altLang="zh-CN" sz="4100" b="0" i="0" u="none" spc="27361">
                <a:solidFill>
                  <a:srgbClr val="1EE3CF"/>
                </a:solidFill>
                <a:effectLst/>
                <a:latin typeface="Times New Roman" pitchFamily="41"/>
                <a:ea typeface="宋体" pitchFamily="41"/>
              </a:rPr>
              <a:t> </a:t>
            </a:r>
          </a:p>
        </p:txBody>
      </p:sp>
      <p:pic>
        <p:nvPicPr>
          <p:cNvPr id="5" name="yt_image_14426" title="H_64.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265" y="4797010"/>
            <a:ext cx="3604186" cy="82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430"/>
              <p:cNvSpPr txBox="1"/>
              <p:nvPr/>
            </p:nvSpPr>
            <p:spPr>
              <a:xfrm>
                <a:off x="551265" y="5670576"/>
                <a:ext cx="9233297" cy="15886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种等可能的结果，两次取出小球标号的和等于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的结果有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两次取出小球标号的和等于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的概率为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6" name="yt_shape_144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5670576"/>
                <a:ext cx="9233297" cy="1588640"/>
              </a:xfrm>
              <a:prstGeom prst="rect">
                <a:avLst/>
              </a:prstGeom>
              <a:blipFill>
                <a:blip r:embed="rId3"/>
                <a:stretch>
                  <a:fillRect l="-1980" t="-3065" r="-10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0ADFE2E-10BD-B9EC-6D9B-DAB8AEFFA775}"/>
                  </a:ext>
                </a:extLst>
              </p:cNvPr>
              <p:cNvSpPr txBox="1"/>
              <p:nvPr/>
            </p:nvSpPr>
            <p:spPr>
              <a:xfrm>
                <a:off x="8281397" y="2303899"/>
                <a:ext cx="6610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0ADFE2E-10BD-B9EC-6D9B-DAB8AEFFA7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1397" y="2303899"/>
                <a:ext cx="661099" cy="76506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6468A20-934C-03CC-0711-D60514D72E1A}"/>
              </a:ext>
            </a:extLst>
          </p:cNvPr>
          <p:cNvSpPr txBox="1"/>
          <p:nvPr/>
        </p:nvSpPr>
        <p:spPr>
          <a:xfrm>
            <a:off x="461373" y="4083387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画树状图如图：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0086B2-6E34-7094-517C-80A79ADFC626}"/>
              </a:ext>
            </a:extLst>
          </p:cNvPr>
          <p:cNvSpPr txBox="1"/>
          <p:nvPr/>
        </p:nvSpPr>
        <p:spPr>
          <a:xfrm>
            <a:off x="461254" y="5623770"/>
            <a:ext cx="9324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种等可能的结果，两次取出小球标号的和等于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CA322EE-D5C2-BEF9-C6F0-319C1D236258}"/>
                  </a:ext>
                </a:extLst>
              </p:cNvPr>
              <p:cNvSpPr txBox="1"/>
              <p:nvPr/>
            </p:nvSpPr>
            <p:spPr>
              <a:xfrm>
                <a:off x="461254" y="6099258"/>
                <a:ext cx="7057137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两次取出小球标号的和等于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CA322EE-D5C2-BEF9-C6F0-319C1D2362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254" y="6099258"/>
                <a:ext cx="7057137" cy="767030"/>
              </a:xfrm>
              <a:prstGeom prst="rect">
                <a:avLst/>
              </a:prstGeom>
              <a:blipFill>
                <a:blip r:embed="rId5"/>
                <a:stretch>
                  <a:fillRect l="-1383" r="-138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433" name="yt_shape_14433"/>
              <p:cNvSpPr txBox="1"/>
              <p:nvPr/>
            </p:nvSpPr>
            <p:spPr>
              <a:xfrm>
                <a:off x="540119" y="900000"/>
                <a:ext cx="11492915" cy="37086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一不透明的布袋里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装有红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蓝三种颜色的小球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除颜色外其余都相同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564f"/>
                  </a:rPr>
                  <a:t>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中有红球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蓝球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黄球若干个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现从中任意摸出一个球是红球的概率为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求口袋中黄球的个数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设口袋中黄球的个数为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个，由题意，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2+1+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是原分式方程的解，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口袋中黄球的个数为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433" name="yt_shape_144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708644"/>
              </a:xfrm>
              <a:prstGeom prst="rect">
                <a:avLst/>
              </a:prstGeom>
              <a:blipFill>
                <a:blip r:embed="rId2"/>
                <a:stretch>
                  <a:fillRect l="-1645" t="-1480" b="-16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0B6C90F-825B-BD15-BDAA-1AE4843FA1D6}"/>
              </a:ext>
            </a:extLst>
          </p:cNvPr>
          <p:cNvSpPr txBox="1"/>
          <p:nvPr/>
        </p:nvSpPr>
        <p:spPr>
          <a:xfrm>
            <a:off x="407368" y="2998587"/>
            <a:ext cx="665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设口袋中黄球的个数为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个，由题意，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503CDEA-FA81-C520-D40F-962E1896C956}"/>
                  </a:ext>
                </a:extLst>
              </p:cNvPr>
              <p:cNvSpPr txBox="1"/>
              <p:nvPr/>
            </p:nvSpPr>
            <p:spPr>
              <a:xfrm>
                <a:off x="407368" y="3474075"/>
                <a:ext cx="3505517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2+1+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503CDEA-FA81-C520-D40F-962E1896C9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474075"/>
                <a:ext cx="3505517" cy="768617"/>
              </a:xfrm>
              <a:prstGeom prst="rect">
                <a:avLst/>
              </a:prstGeom>
              <a:blipFill>
                <a:blip r:embed="rId3"/>
                <a:stretch>
                  <a:fillRect l="-2783" r="-278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666CEC5-DD52-055F-1176-F940CE67481D}"/>
              </a:ext>
            </a:extLst>
          </p:cNvPr>
          <p:cNvSpPr txBox="1"/>
          <p:nvPr/>
        </p:nvSpPr>
        <p:spPr>
          <a:xfrm>
            <a:off x="407368" y="4149080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是原分式方程的解，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14B99E-DE04-9152-D24A-E8A718F6E30F}"/>
              </a:ext>
            </a:extLst>
          </p:cNvPr>
          <p:cNvSpPr txBox="1"/>
          <p:nvPr/>
        </p:nvSpPr>
        <p:spPr>
          <a:xfrm>
            <a:off x="407368" y="4624568"/>
            <a:ext cx="3761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口袋中黄球的个数为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" name="yt_shape_1443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甲同学先随机摸出一个小球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不放回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再随机摸出一个小球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d168"/>
              </a:rPr>
              <a:t>画树状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列表法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求两次摸出都是红球的概率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画树状图如图所示：</a:t>
            </a:r>
          </a:p>
        </p:txBody>
      </p:sp>
      <p:sp>
        <p:nvSpPr>
          <p:cNvPr id="14441" name="yt_shape_14441"/>
          <p:cNvSpPr txBox="1"/>
          <p:nvPr/>
        </p:nvSpPr>
        <p:spPr>
          <a:xfrm>
            <a:off x="540000" y="2491102"/>
            <a:ext cx="4664739" cy="64831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600" b="0" i="0" u="none" spc="-3600">
                <a:solidFill>
                  <a:srgbClr val="1EE3CF"/>
                </a:solidFill>
                <a:effectLst/>
                <a:latin typeface="Times New Roman" pitchFamily="36"/>
                <a:ea typeface="宋体" pitchFamily="36"/>
              </a:rPr>
              <a:t> </a:t>
            </a:r>
            <a:r>
              <a:rPr lang="en-US" altLang="zh-CN" sz="3600" b="0" i="0" u="none" spc="35475">
                <a:solidFill>
                  <a:srgbClr val="1EE3CF"/>
                </a:solidFill>
                <a:effectLst/>
                <a:latin typeface="Times New Roman" pitchFamily="36"/>
                <a:ea typeface="宋体" pitchFamily="36"/>
              </a:rPr>
              <a:t> </a:t>
            </a:r>
          </a:p>
        </p:txBody>
      </p:sp>
      <p:pic>
        <p:nvPicPr>
          <p:cNvPr id="14440" name="yt_image_14440" title="H_56.9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91102"/>
            <a:ext cx="4618558" cy="72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444" name="yt_shape_14444"/>
              <p:cNvSpPr txBox="1"/>
              <p:nvPr/>
            </p:nvSpPr>
            <p:spPr>
              <a:xfrm>
                <a:off x="540000" y="3265249"/>
                <a:ext cx="7848302" cy="1589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种等可能的结果，两次摸出都是红球的情况有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两次摸出都是红球的概率为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4444" name="yt_shape_144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65249"/>
                <a:ext cx="7848302" cy="1589666"/>
              </a:xfrm>
              <a:prstGeom prst="rect">
                <a:avLst/>
              </a:prstGeom>
              <a:blipFill>
                <a:blip r:embed="rId3"/>
                <a:stretch>
                  <a:fillRect l="-2409" t="-3462" r="-1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8F32B0D-AE2E-A426-8DA2-2498F7258280}"/>
              </a:ext>
            </a:extLst>
          </p:cNvPr>
          <p:cNvSpPr txBox="1"/>
          <p:nvPr/>
        </p:nvSpPr>
        <p:spPr>
          <a:xfrm>
            <a:off x="450108" y="1804170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画树状图如图所示：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7D8123-7DB3-6F8A-B906-8385819118DA}"/>
              </a:ext>
            </a:extLst>
          </p:cNvPr>
          <p:cNvSpPr txBox="1"/>
          <p:nvPr/>
        </p:nvSpPr>
        <p:spPr>
          <a:xfrm>
            <a:off x="449989" y="3218443"/>
            <a:ext cx="795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种等可能的结果，两次摸出都是红球的情况有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E0A2EE9-98BF-DBEE-1959-80D9F8B9E6A2}"/>
                  </a:ext>
                </a:extLst>
              </p:cNvPr>
              <p:cNvSpPr txBox="1"/>
              <p:nvPr/>
            </p:nvSpPr>
            <p:spPr>
              <a:xfrm>
                <a:off x="449989" y="3693932"/>
                <a:ext cx="568553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两次摸出都是红球的概率为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mathAnswerShape': 1}">
                <a:extLst>
                  <a:ext uri="{FF2B5EF4-FFF2-40B4-BE49-F238E27FC236}">
                    <a16:creationId xmlns:a16="http://schemas.microsoft.com/office/drawing/2014/main" id="{9E0A2EE9-98BF-DBEE-1959-80D9F8B9E6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93932"/>
                <a:ext cx="5685536" cy="768046"/>
              </a:xfrm>
              <a:prstGeom prst="rect">
                <a:avLst/>
              </a:prstGeom>
              <a:blipFill>
                <a:blip r:embed="rId4"/>
                <a:stretch>
                  <a:fillRect l="-1717" r="-171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8" name="yt_shape_14448"/>
          <p:cNvSpPr txBox="1"/>
          <p:nvPr/>
        </p:nvSpPr>
        <p:spPr>
          <a:xfrm>
            <a:off x="540119" y="900000"/>
            <a:ext cx="11492915" cy="20792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【拓展】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沈阳市中考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为了调动同学们学习数学的积极性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班内组织开展了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4190,isEnd"/>
              </a:rPr>
              <a:t>数学小先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讲题比赛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老师将四道备讲题的题号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分别写在完全相同的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d8ef,isEnd"/>
              </a:rPr>
              <a:t>张卡片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将卡片背面朝上洗匀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随机抽取一张卡片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卡片上的数字是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的概率是</a:t>
            </a:r>
            <a:r>
              <a:rPr sz="3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C8D1FC8-FB95-03F2-B503-C74B745F5DDF}"/>
                  </a:ext>
                </a:extLst>
              </p:cNvPr>
              <p:cNvSpPr txBox="1"/>
              <p:nvPr/>
            </p:nvSpPr>
            <p:spPr>
              <a:xfrm>
                <a:off x="8400256" y="2616124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C8D1FC8-FB95-03F2-B503-C74B745F5D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0256" y="2616124"/>
                <a:ext cx="661099" cy="72632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0" name="yt_shape_1445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小明同时随机抽取两张卡片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ed6ef"/>
              </a:rPr>
              <a:t>用画树状图或列表的方法求两张卡片上的数字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画树状图如下：</a:t>
            </a:r>
          </a:p>
        </p:txBody>
      </p:sp>
      <p:sp>
        <p:nvSpPr>
          <p:cNvPr id="14453" name="yt_shape_14453"/>
          <p:cNvSpPr txBox="1"/>
          <p:nvPr/>
        </p:nvSpPr>
        <p:spPr>
          <a:xfrm>
            <a:off x="540000" y="2491102"/>
            <a:ext cx="464595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541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452" name="yt_image_14452" title="H_51.3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91102"/>
            <a:ext cx="4598479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456" name="yt_shape_14456"/>
              <p:cNvSpPr txBox="1"/>
              <p:nvPr/>
            </p:nvSpPr>
            <p:spPr>
              <a:xfrm>
                <a:off x="540119" y="3194399"/>
                <a:ext cx="11492915" cy="18009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种等可能的结果，其中两张卡片上的数字是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的结果有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小明同时随机抽取两张长片，两张卡片上的数字是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的概率为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4836f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56" name="yt_shape_14456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94399"/>
                <a:ext cx="11492915" cy="1800942"/>
              </a:xfrm>
              <a:prstGeom prst="rect">
                <a:avLst/>
              </a:prstGeom>
              <a:blipFill>
                <a:blip r:embed="rId3"/>
                <a:stretch>
                  <a:fillRect l="-1645" t="-2712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B97DBE4-E7C8-A53F-4B90-44A8273AFA4D}"/>
              </a:ext>
            </a:extLst>
          </p:cNvPr>
          <p:cNvSpPr txBox="1"/>
          <p:nvPr/>
        </p:nvSpPr>
        <p:spPr>
          <a:xfrm>
            <a:off x="450108" y="1804170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画树状图如下：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A99931-F8BA-7167-EA8F-5BED79D2BF3A}"/>
              </a:ext>
            </a:extLst>
          </p:cNvPr>
          <p:cNvSpPr txBox="1"/>
          <p:nvPr/>
        </p:nvSpPr>
        <p:spPr>
          <a:xfrm>
            <a:off x="450108" y="3147593"/>
            <a:ext cx="10467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种等可能的结果，其中两张卡片上的数字是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4F3DA4B-F105-19FF-96FD-C4813996E4D1}"/>
                  </a:ext>
                </a:extLst>
              </p:cNvPr>
              <p:cNvSpPr txBox="1"/>
              <p:nvPr/>
            </p:nvSpPr>
            <p:spPr>
              <a:xfrm>
                <a:off x="450108" y="3623081"/>
                <a:ext cx="112242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小明同时随机抽取两张长片，两张卡片上的数字是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4836f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, 'mathAnswerShape': 1}">
                <a:extLst>
                  <a:ext uri="{FF2B5EF4-FFF2-40B4-BE49-F238E27FC236}">
                    <a16:creationId xmlns:a16="http://schemas.microsoft.com/office/drawing/2014/main" id="{64F3DA4B-F105-19FF-96FD-C4813996E4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23081"/>
                <a:ext cx="11224261" cy="766077"/>
              </a:xfrm>
              <a:prstGeom prst="rect">
                <a:avLst/>
              </a:prstGeom>
              <a:blipFill>
                <a:blip r:embed="rId4"/>
                <a:stretch>
                  <a:fillRect l="-869"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626F90B-154A-1F1E-07C0-485D38881CE9}"/>
                  </a:ext>
                </a:extLst>
              </p:cNvPr>
              <p:cNvSpPr txBox="1"/>
              <p:nvPr/>
            </p:nvSpPr>
            <p:spPr>
              <a:xfrm>
                <a:off x="450108" y="4295546"/>
                <a:ext cx="784924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6, 'mathAnswerShape': 1}">
                <a:extLst>
                  <a:ext uri="{FF2B5EF4-FFF2-40B4-BE49-F238E27FC236}">
                    <a16:creationId xmlns:a16="http://schemas.microsoft.com/office/drawing/2014/main" id="{E626F90B-154A-1F1E-07C0-485D38881C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95546"/>
                <a:ext cx="784924" cy="729184"/>
              </a:xfrm>
              <a:prstGeom prst="rect">
                <a:avLst/>
              </a:prstGeom>
              <a:blipFill>
                <a:blip r:embed="rId5"/>
                <a:stretch>
                  <a:fillRect l="-12403" r="-1240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622</Words>
  <Application>Microsoft Office PowerPoint</Application>
  <PresentationFormat>宽屏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,isEnd</vt:lpstr>
      <vt:lpstr>_⨹_1_0564f</vt:lpstr>
      <vt:lpstr>_⨹_1_4836f</vt:lpstr>
      <vt:lpstr>_⨹_11_fec7e,isEnd</vt:lpstr>
      <vt:lpstr>_⨹_20_ed6ef</vt:lpstr>
      <vt:lpstr>_⨹_3_0d8ef,isEnd</vt:lpstr>
      <vt:lpstr>_⨹_3_3d168</vt:lpstr>
      <vt:lpstr>_⨹_4_d4190,isEnd</vt:lpstr>
      <vt:lpstr>_⨹_8_86fee,isEnd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2024-04-26T08:51:16Z</dcterms:created>
  <dcterms:modified xsi:type="dcterms:W3CDTF">2024-04-28T08:40:39Z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