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08" r:id="rId6"/>
    <p:sldId id="309" r:id="rId7"/>
    <p:sldId id="310" r:id="rId8"/>
    <p:sldId id="312" r:id="rId9"/>
    <p:sldId id="314" r:id="rId10"/>
    <p:sldId id="316" r:id="rId11"/>
    <p:sldId id="317" r:id="rId12"/>
    <p:sldId id="327" r:id="rId13"/>
    <p:sldId id="318" r:id="rId14"/>
    <p:sldId id="330" r:id="rId15"/>
    <p:sldId id="320" r:id="rId16"/>
    <p:sldId id="321" r:id="rId17"/>
    <p:sldId id="323" r:id="rId18"/>
    <p:sldId id="324" r:id="rId19"/>
    <p:sldId id="256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32" autoAdjust="0"/>
    <p:restoredTop sz="94660"/>
  </p:normalViewPr>
  <p:slideViewPr>
    <p:cSldViewPr showGuides="1">
      <p:cViewPr varScale="1">
        <p:scale>
          <a:sx n="64" d="100"/>
          <a:sy n="64" d="100"/>
        </p:scale>
        <p:origin x="12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2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5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bin"/><Relationship Id="rId5" Type="http://schemas.openxmlformats.org/officeDocument/2006/relationships/image" Target="../media/image24.pn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9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3" name="yt_shape_1267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672" name="yt_image_12672" title="H_41.8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75" name="yt_shape_12675"/>
          <p:cNvSpPr txBox="1"/>
          <p:nvPr/>
        </p:nvSpPr>
        <p:spPr>
          <a:xfrm>
            <a:off x="540000" y="1482165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圆的对称性</a:t>
            </a:r>
          </a:p>
        </p:txBody>
      </p:sp>
      <p:sp>
        <p:nvSpPr>
          <p:cNvPr id="12676" name="yt_shape_12676"/>
          <p:cNvSpPr txBox="1"/>
          <p:nvPr/>
        </p:nvSpPr>
        <p:spPr>
          <a:xfrm>
            <a:off x="540000" y="1971599"/>
            <a:ext cx="45316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77" name="yt_table_1267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3633652"/>
              </p:ext>
            </p:extLst>
          </p:nvPr>
        </p:nvGraphicFramePr>
        <p:xfrm>
          <a:off x="540047" y="2450902"/>
          <a:ext cx="6748463" cy="1901952"/>
        </p:xfrm>
        <a:graphic>
          <a:graphicData uri="http://schemas.openxmlformats.org/drawingml/2006/table">
            <a:tbl>
              <a:tblPr/>
              <a:tblGrid>
                <a:gridCol w="6748463">
                  <a:extLst>
                    <a:ext uri="{9D8B030D-6E8A-4147-A177-3AD203B41FA5}">
                      <a16:colId xmlns:a16="http://schemas.microsoft.com/office/drawing/2014/main" val="103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直径是圆的对称轴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圆既是轴对称图形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又是中心对称图形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圆的对称轴有无数条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对称中心只有一个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圆围绕着圆心旋转任意角度都能与自身重合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1"/>
                  </a:ext>
                </a:extLst>
              </a:tr>
            </a:tbl>
          </a:graphicData>
        </a:graphic>
      </p:graphicFrame>
      <p:pic>
        <p:nvPicPr>
          <p:cNvPr id="3" name="yt_shape_1714121890639" title="H_26.259764">
            <a:extLst>
              <a:ext uri="{FF2B5EF4-FFF2-40B4-BE49-F238E27FC236}">
                <a16:creationId xmlns:a16="http://schemas.microsoft.com/office/drawing/2014/main" id="{CD681BC6-E5C2-1D86-D3BB-17B82DC51A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F934655-16BB-175C-0BB7-46D5EFF944A3}"/>
              </a:ext>
            </a:extLst>
          </p:cNvPr>
          <p:cNvSpPr txBox="1"/>
          <p:nvPr/>
        </p:nvSpPr>
        <p:spPr>
          <a:xfrm>
            <a:off x="41075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0" name="yt_shape_1273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为圆心的两个同心圆中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大圆的弦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0dd1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交小圆于点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731" name="yt_image_12731" title="H_213.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00456" y="1684391"/>
            <a:ext cx="1656184" cy="1605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33" name="yt_shape_12733"/>
          <p:cNvSpPr txBox="1"/>
          <p:nvPr/>
        </p:nvSpPr>
        <p:spPr>
          <a:xfrm>
            <a:off x="520713" y="1890616"/>
            <a:ext cx="33037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5" name="yt_shape_12734"/>
          <p:cNvSpPr txBox="1"/>
          <p:nvPr/>
        </p:nvSpPr>
        <p:spPr>
          <a:xfrm>
            <a:off x="627424" y="2415046"/>
            <a:ext cx="5427768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6" name="yt_shape_12736"/>
          <p:cNvSpPr txBox="1"/>
          <p:nvPr/>
        </p:nvSpPr>
        <p:spPr>
          <a:xfrm>
            <a:off x="627424" y="4487108"/>
            <a:ext cx="1448538" cy="1143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350" b="0" i="0" u="none" spc="-6350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</a:rPr>
              <a:t> </a:t>
            </a:r>
            <a:r>
              <a:rPr lang="en-US" altLang="zh-CN" sz="6350" b="0" i="0" u="none" spc="9708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</a:rPr>
              <a:t> </a:t>
            </a:r>
          </a:p>
        </p:txBody>
      </p:sp>
      <p:pic>
        <p:nvPicPr>
          <p:cNvPr id="7" name="yt_image_12735" title="H_99.7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11882" y="4048962"/>
            <a:ext cx="1432578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10A0E750-60FF-8FFA-17CF-0D565A135A00}"/>
              </a:ext>
            </a:extLst>
          </p:cNvPr>
          <p:cNvSpPr txBox="1"/>
          <p:nvPr/>
        </p:nvSpPr>
        <p:spPr>
          <a:xfrm>
            <a:off x="537413" y="2368240"/>
            <a:ext cx="5555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BDA0C28-1742-C9A2-6E61-694B271B9FD9}"/>
              </a:ext>
            </a:extLst>
          </p:cNvPr>
          <p:cNvSpPr txBox="1"/>
          <p:nvPr/>
        </p:nvSpPr>
        <p:spPr>
          <a:xfrm>
            <a:off x="537413" y="2843728"/>
            <a:ext cx="3623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6B86B54-5165-1404-1A4A-A05DCFBB348C}"/>
              </a:ext>
            </a:extLst>
          </p:cNvPr>
          <p:cNvSpPr txBox="1"/>
          <p:nvPr/>
        </p:nvSpPr>
        <p:spPr>
          <a:xfrm>
            <a:off x="537413" y="3319216"/>
            <a:ext cx="3623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DE9414-53DF-CFA7-0947-9031E77EF14B}"/>
              </a:ext>
            </a:extLst>
          </p:cNvPr>
          <p:cNvSpPr txBox="1"/>
          <p:nvPr/>
        </p:nvSpPr>
        <p:spPr>
          <a:xfrm>
            <a:off x="537413" y="3794704"/>
            <a:ext cx="1927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39" name="yt_shape_12739"/>
              <p:cNvSpPr txBox="1"/>
              <p:nvPr/>
            </p:nvSpPr>
            <p:spPr>
              <a:xfrm>
                <a:off x="540119" y="900198"/>
                <a:ext cx="11492915" cy="39514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若大圆的半径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小圆的半径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且圆心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到直线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的距离为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558c1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解：连接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39" name="yt_shape_12739" descr="{&quot;rangeId&quot;:2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198"/>
                <a:ext cx="11492915" cy="3951466"/>
              </a:xfrm>
              <a:prstGeom prst="rect">
                <a:avLst/>
              </a:prstGeom>
              <a:blipFill>
                <a:blip r:embed="rId2"/>
                <a:stretch>
                  <a:fillRect l="-1645" t="-1389" b="-37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E725964-4678-CBE9-4E67-FE6FAAD16801}"/>
              </a:ext>
            </a:extLst>
          </p:cNvPr>
          <p:cNvSpPr txBox="1"/>
          <p:nvPr/>
        </p:nvSpPr>
        <p:spPr>
          <a:xfrm>
            <a:off x="450108" y="1804368"/>
            <a:ext cx="3639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D78473E-64B4-4025-7622-254C86890E4D}"/>
              </a:ext>
            </a:extLst>
          </p:cNvPr>
          <p:cNvSpPr txBox="1"/>
          <p:nvPr/>
        </p:nvSpPr>
        <p:spPr>
          <a:xfrm>
            <a:off x="450108" y="2279856"/>
            <a:ext cx="3693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23335A7-C779-FD17-1012-3809D4EE71A6}"/>
              </a:ext>
            </a:extLst>
          </p:cNvPr>
          <p:cNvSpPr txBox="1"/>
          <p:nvPr/>
        </p:nvSpPr>
        <p:spPr>
          <a:xfrm>
            <a:off x="450108" y="2755344"/>
            <a:ext cx="1748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7D5B07A-1A1D-FCF1-F592-43F6E2A2F306}"/>
                  </a:ext>
                </a:extLst>
              </p:cNvPr>
              <p:cNvSpPr txBox="1"/>
              <p:nvPr/>
            </p:nvSpPr>
            <p:spPr>
              <a:xfrm>
                <a:off x="450108" y="3230832"/>
                <a:ext cx="5852096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7, 'mathAnswerShape': 1}">
                <a:extLst>
                  <a:ext uri="{FF2B5EF4-FFF2-40B4-BE49-F238E27FC236}">
                    <a16:creationId xmlns:a16="http://schemas.microsoft.com/office/drawing/2014/main" id="{37D5B07A-1A1D-FCF1-F592-43F6E2A2F3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832"/>
                <a:ext cx="5852096" cy="631267"/>
              </a:xfrm>
              <a:prstGeom prst="rect">
                <a:avLst/>
              </a:prstGeom>
              <a:blipFill>
                <a:blip r:embed="rId3"/>
                <a:stretch>
                  <a:fillRect l="-1667" r="-1563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A215890-1401-C9BD-2138-6893F4CF73F7}"/>
                  </a:ext>
                </a:extLst>
              </p:cNvPr>
              <p:cNvSpPr txBox="1"/>
              <p:nvPr/>
            </p:nvSpPr>
            <p:spPr>
              <a:xfrm>
                <a:off x="497733" y="3768487"/>
                <a:ext cx="5183060" cy="63126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7, 'mathAnswerShape': 1}">
                <a:extLst>
                  <a:ext uri="{FF2B5EF4-FFF2-40B4-BE49-F238E27FC236}">
                    <a16:creationId xmlns:a16="http://schemas.microsoft.com/office/drawing/2014/main" id="{CA215890-1401-C9BD-2138-6893F4CF73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3768487"/>
                <a:ext cx="5183060" cy="631266"/>
              </a:xfrm>
              <a:prstGeom prst="rect">
                <a:avLst/>
              </a:prstGeom>
              <a:blipFill>
                <a:blip r:embed="rId4"/>
                <a:stretch>
                  <a:fillRect l="-1882" r="-1765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6C50067-FB97-7674-2E6E-E440366F96F0}"/>
                  </a:ext>
                </a:extLst>
              </p:cNvPr>
              <p:cNvSpPr txBox="1"/>
              <p:nvPr/>
            </p:nvSpPr>
            <p:spPr>
              <a:xfrm>
                <a:off x="450108" y="4306141"/>
                <a:ext cx="3983863" cy="5541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7, 'mathAnswerShape': 1}">
                <a:extLst>
                  <a:ext uri="{FF2B5EF4-FFF2-40B4-BE49-F238E27FC236}">
                    <a16:creationId xmlns:a16="http://schemas.microsoft.com/office/drawing/2014/main" id="{16C50067-FB97-7674-2E6E-E440366F96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06141"/>
                <a:ext cx="3983863" cy="554114"/>
              </a:xfrm>
              <a:prstGeom prst="rect">
                <a:avLst/>
              </a:prstGeom>
              <a:blipFill>
                <a:blip r:embed="rId5"/>
                <a:stretch>
                  <a:fillRect l="-2450" r="-2450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yt_image_12731" title="H_213.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56440" y="1769885"/>
            <a:ext cx="1656184" cy="1605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yt_image_12735" title="H_99.7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067866" y="4134456"/>
            <a:ext cx="1432578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2" name="yt_shape_12742"/>
          <p:cNvSpPr txBox="1"/>
          <p:nvPr/>
        </p:nvSpPr>
        <p:spPr>
          <a:xfrm>
            <a:off x="551384" y="70886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741" name="yt_image_12741" title="H_41.8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70886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44" name="yt_shape_12744"/>
          <p:cNvSpPr txBox="1"/>
          <p:nvPr/>
        </p:nvSpPr>
        <p:spPr>
          <a:xfrm>
            <a:off x="551504" y="129102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4004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在直径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pic>
        <p:nvPicPr>
          <p:cNvPr id="12745" name="yt_image_12745" title="H_261.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67824" y="1869708"/>
            <a:ext cx="1739576" cy="2032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2747"/>
          <p:cNvSpPr txBox="1"/>
          <p:nvPr/>
        </p:nvSpPr>
        <p:spPr>
          <a:xfrm>
            <a:off x="346744" y="2199839"/>
            <a:ext cx="288700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7" name="yt_shape_12749"/>
          <p:cNvSpPr txBox="1"/>
          <p:nvPr/>
        </p:nvSpPr>
        <p:spPr>
          <a:xfrm>
            <a:off x="347014" y="2806756"/>
            <a:ext cx="1328312" cy="149483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300" b="0" i="0" u="none" spc="-8300">
                <a:solidFill>
                  <a:srgbClr val="1EE3CF"/>
                </a:solidFill>
                <a:effectLst/>
                <a:latin typeface="Times New Roman" pitchFamily="83"/>
                <a:ea typeface="宋体" pitchFamily="83"/>
              </a:rPr>
              <a:t> </a:t>
            </a:r>
            <a:r>
              <a:rPr lang="en-US" altLang="zh-CN" sz="8300" b="0" i="0" u="none" spc="8283">
                <a:solidFill>
                  <a:srgbClr val="1EE3CF"/>
                </a:solidFill>
                <a:effectLst/>
                <a:latin typeface="Times New Roman" pitchFamily="83"/>
                <a:ea typeface="宋体" pitchFamily="83"/>
              </a:rPr>
              <a:t> </a:t>
            </a:r>
          </a:p>
        </p:txBody>
      </p:sp>
      <p:pic>
        <p:nvPicPr>
          <p:cNvPr id="8" name="yt_image_12748" title="H_130.4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80041" y="4101956"/>
            <a:ext cx="1315141" cy="1656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2751"/>
              <p:cNvSpPr txBox="1"/>
              <p:nvPr/>
            </p:nvSpPr>
            <p:spPr>
              <a:xfrm>
                <a:off x="551654" y="2645949"/>
                <a:ext cx="4079643" cy="44674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的直径，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的半径为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中，由勾股定理，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的面积为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25π.</a:t>
                </a:r>
              </a:p>
            </p:txBody>
          </p:sp>
        </mc:Choice>
        <mc:Fallback>
          <p:sp>
            <p:nvSpPr>
              <p:cNvPr id="9" name="yt_shape_127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54" y="2645949"/>
                <a:ext cx="4079643" cy="4467441"/>
              </a:xfrm>
              <a:prstGeom prst="rect">
                <a:avLst/>
              </a:prstGeom>
              <a:blipFill>
                <a:blip r:embed="rId5"/>
                <a:stretch>
                  <a:fillRect l="-4478" t="-1091" r="-3582" b="-34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E6E624C6-C18F-A14C-4979-614FE4E6B221}"/>
              </a:ext>
            </a:extLst>
          </p:cNvPr>
          <p:cNvSpPr txBox="1"/>
          <p:nvPr/>
        </p:nvSpPr>
        <p:spPr>
          <a:xfrm>
            <a:off x="461643" y="2599143"/>
            <a:ext cx="2967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F9CAA0B-F07D-4029-E6FC-67F2A4AE35FB}"/>
              </a:ext>
            </a:extLst>
          </p:cNvPr>
          <p:cNvSpPr txBox="1"/>
          <p:nvPr/>
        </p:nvSpPr>
        <p:spPr>
          <a:xfrm>
            <a:off x="461643" y="3074631"/>
            <a:ext cx="3083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02778B6-30B2-D0B4-595D-9708079B3694}"/>
              </a:ext>
            </a:extLst>
          </p:cNvPr>
          <p:cNvSpPr txBox="1"/>
          <p:nvPr/>
        </p:nvSpPr>
        <p:spPr>
          <a:xfrm>
            <a:off x="509268" y="3550119"/>
            <a:ext cx="3650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F7948E1-C249-BDCD-70BB-3EB1B5FDBD18}"/>
                  </a:ext>
                </a:extLst>
              </p:cNvPr>
              <p:cNvSpPr txBox="1"/>
              <p:nvPr/>
            </p:nvSpPr>
            <p:spPr>
              <a:xfrm>
                <a:off x="461643" y="4025607"/>
                <a:ext cx="40281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F7948E1-C249-BDCD-70BB-3EB1B5FDBD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643" y="4025607"/>
                <a:ext cx="4028186" cy="765061"/>
              </a:xfrm>
              <a:prstGeom prst="rect">
                <a:avLst/>
              </a:prstGeom>
              <a:blipFill>
                <a:blip r:embed="rId6"/>
                <a:stretch>
                  <a:fillRect l="-2421" r="-2421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76381BB7-F790-FFB3-A409-0EC002C98278}"/>
              </a:ext>
            </a:extLst>
          </p:cNvPr>
          <p:cNvSpPr txBox="1"/>
          <p:nvPr/>
        </p:nvSpPr>
        <p:spPr>
          <a:xfrm>
            <a:off x="461643" y="4697056"/>
            <a:ext cx="2796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的半径为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BCF1653-909C-17B8-F530-226B341DF68B}"/>
              </a:ext>
            </a:extLst>
          </p:cNvPr>
          <p:cNvSpPr txBox="1"/>
          <p:nvPr/>
        </p:nvSpPr>
        <p:spPr>
          <a:xfrm>
            <a:off x="461643" y="5172544"/>
            <a:ext cx="4220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中，由勾股定理，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18B88EB-A202-2927-DAE8-CB104BC7E000}"/>
              </a:ext>
            </a:extLst>
          </p:cNvPr>
          <p:cNvSpPr txBox="1"/>
          <p:nvPr/>
        </p:nvSpPr>
        <p:spPr>
          <a:xfrm>
            <a:off x="461643" y="5648032"/>
            <a:ext cx="3304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48B4E46-205A-D5D0-FBB9-8C8633CA6D06}"/>
              </a:ext>
            </a:extLst>
          </p:cNvPr>
          <p:cNvSpPr txBox="1"/>
          <p:nvPr/>
        </p:nvSpPr>
        <p:spPr>
          <a:xfrm>
            <a:off x="461643" y="6123520"/>
            <a:ext cx="1232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9F6FB9A-CB02-F0AA-3AE5-2E2EA6E3082E}"/>
              </a:ext>
            </a:extLst>
          </p:cNvPr>
          <p:cNvSpPr txBox="1"/>
          <p:nvPr/>
        </p:nvSpPr>
        <p:spPr>
          <a:xfrm>
            <a:off x="1675326" y="6132885"/>
            <a:ext cx="4091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的面积为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π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25π.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54" name="yt_shape_12754"/>
              <p:cNvSpPr txBox="1"/>
              <p:nvPr/>
            </p:nvSpPr>
            <p:spPr>
              <a:xfrm>
                <a:off x="540000" y="900000"/>
                <a:ext cx="8745984" cy="50220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过圆心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向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作垂线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垂足为点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连接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的中位线，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54" name="yt_shape_12754" descr="{&quot;rangeId&quot;:3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745984" cy="5022016"/>
              </a:xfrm>
              <a:prstGeom prst="rect">
                <a:avLst/>
              </a:prstGeom>
              <a:blipFill>
                <a:blip r:embed="rId2"/>
                <a:stretch>
                  <a:fillRect l="-2162" t="-1094" r="-1185" b="-12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984B087-79EB-619C-2105-07A8F4A8182D}"/>
              </a:ext>
            </a:extLst>
          </p:cNvPr>
          <p:cNvSpPr txBox="1"/>
          <p:nvPr/>
        </p:nvSpPr>
        <p:spPr>
          <a:xfrm>
            <a:off x="449989" y="1328682"/>
            <a:ext cx="2967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1487E43-2503-CBEF-FBAF-350DEEC5495D}"/>
              </a:ext>
            </a:extLst>
          </p:cNvPr>
          <p:cNvSpPr txBox="1"/>
          <p:nvPr/>
        </p:nvSpPr>
        <p:spPr>
          <a:xfrm>
            <a:off x="449989" y="1804170"/>
            <a:ext cx="4375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5E28F74-6418-4FD0-FB6E-2EC8BDD83C25}"/>
              </a:ext>
            </a:extLst>
          </p:cNvPr>
          <p:cNvSpPr txBox="1"/>
          <p:nvPr/>
        </p:nvSpPr>
        <p:spPr>
          <a:xfrm>
            <a:off x="449989" y="2279658"/>
            <a:ext cx="2696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6279FD4-4147-F878-AFDD-ECD9CD86BEBA}"/>
                  </a:ext>
                </a:extLst>
              </p:cNvPr>
              <p:cNvSpPr txBox="1"/>
              <p:nvPr/>
            </p:nvSpPr>
            <p:spPr>
              <a:xfrm>
                <a:off x="497614" y="2755146"/>
                <a:ext cx="5155755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31, 'mathAnswerShape': 1}">
                <a:extLst>
                  <a:ext uri="{FF2B5EF4-FFF2-40B4-BE49-F238E27FC236}">
                    <a16:creationId xmlns:a16="http://schemas.microsoft.com/office/drawing/2014/main" id="{16279FD4-4147-F878-AFDD-ECD9CD86BE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2755146"/>
                <a:ext cx="5155755" cy="630441"/>
              </a:xfrm>
              <a:prstGeom prst="rect">
                <a:avLst/>
              </a:prstGeom>
              <a:blipFill>
                <a:blip r:embed="rId3"/>
                <a:stretch>
                  <a:fillRect l="-1893" r="-1893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A31CF88-78A6-44C8-9CCF-C08C4A34D206}"/>
              </a:ext>
            </a:extLst>
          </p:cNvPr>
          <p:cNvSpPr txBox="1"/>
          <p:nvPr/>
        </p:nvSpPr>
        <p:spPr>
          <a:xfrm>
            <a:off x="449989" y="3291975"/>
            <a:ext cx="3675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DD28C0E-7BBD-9BDE-2C70-5B223EDC7EB4}"/>
              </a:ext>
            </a:extLst>
          </p:cNvPr>
          <p:cNvSpPr txBox="1"/>
          <p:nvPr/>
        </p:nvSpPr>
        <p:spPr>
          <a:xfrm>
            <a:off x="449989" y="3767463"/>
            <a:ext cx="2027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CBB0484-400B-F037-EFD2-EED08AFC041C}"/>
              </a:ext>
            </a:extLst>
          </p:cNvPr>
          <p:cNvSpPr txBox="1"/>
          <p:nvPr/>
        </p:nvSpPr>
        <p:spPr>
          <a:xfrm>
            <a:off x="449989" y="4242951"/>
            <a:ext cx="2437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190CC94-F5D1-B14C-3839-7396672DC442}"/>
              </a:ext>
            </a:extLst>
          </p:cNvPr>
          <p:cNvSpPr txBox="1"/>
          <p:nvPr/>
        </p:nvSpPr>
        <p:spPr>
          <a:xfrm>
            <a:off x="449989" y="4718440"/>
            <a:ext cx="3807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的中位线，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F4927F3-8CD1-38AA-B398-D43EC348601F}"/>
                  </a:ext>
                </a:extLst>
              </p:cNvPr>
              <p:cNvSpPr txBox="1"/>
              <p:nvPr/>
            </p:nvSpPr>
            <p:spPr>
              <a:xfrm>
                <a:off x="449989" y="5193927"/>
                <a:ext cx="281387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0" name="文本框 9" descr="{'rangeId': 31, 'mathAnswerShape': 1}">
                <a:extLst>
                  <a:ext uri="{FF2B5EF4-FFF2-40B4-BE49-F238E27FC236}">
                    <a16:creationId xmlns:a16="http://schemas.microsoft.com/office/drawing/2014/main" id="{7F4927F3-8CD1-38AA-B398-D43EC34860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93927"/>
                <a:ext cx="2813876" cy="726326"/>
              </a:xfrm>
              <a:prstGeom prst="rect">
                <a:avLst/>
              </a:prstGeom>
              <a:blipFill>
                <a:blip r:embed="rId4"/>
                <a:stretch>
                  <a:fillRect l="-3471" r="-347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2745" title="H_261.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85984" y="1734465"/>
            <a:ext cx="1739576" cy="2032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yt_image_12748" title="H_130.4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498201" y="3966713"/>
            <a:ext cx="1315141" cy="1656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6" name="yt_shape_12756"/>
          <p:cNvSpPr txBox="1"/>
          <p:nvPr/>
        </p:nvSpPr>
        <p:spPr>
          <a:xfrm>
            <a:off x="540000" y="900000"/>
            <a:ext cx="462145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遇弦添加弦心距或半径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757" name="yt_shape_12757"/>
              <p:cNvSpPr txBox="1"/>
              <p:nvPr/>
            </p:nvSpPr>
            <p:spPr>
              <a:xfrm>
                <a:off x="540119" y="1379302"/>
                <a:ext cx="11492915" cy="3489857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方法指导：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遇弦求圆的半径或弦长时：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有半径，作弦心距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圆心到弦的距离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0cc38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32_2090a"/>
                  </a:rPr>
                  <a:t>有弦心距，连过弦的端点的半径，构造直角三角形并结合垂径定理解题，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由图易知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757" name="yt_shape_127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79302"/>
                <a:ext cx="11492915" cy="3489857"/>
              </a:xfrm>
              <a:prstGeom prst="rect">
                <a:avLst/>
              </a:prstGeom>
              <a:blipFill>
                <a:blip r:embed="rId2"/>
                <a:stretch>
                  <a:fillRect l="-954" t="-1217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759" name="yt_image_1275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0791" y="3429000"/>
            <a:ext cx="1465785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2" name="yt_shape_12762"/>
          <p:cNvSpPr txBox="1"/>
          <p:nvPr/>
        </p:nvSpPr>
        <p:spPr>
          <a:xfrm>
            <a:off x="540000" y="900000"/>
            <a:ext cx="10877511" cy="3465104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黑体" pitchFamily="24"/>
              </a:rPr>
              <a:t>直接应用：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在半径为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弦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垂直平分半径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ctr" eaLnBrk="1" latinLnBrk="0" hangingPunct="0">
              <a:lnSpc>
                <a:spcPct val="129999"/>
              </a:lnSpc>
            </a:pP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766" name="yt_table_12766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12391520"/>
                  </p:ext>
                </p:extLst>
              </p:nvPr>
            </p:nvGraphicFramePr>
            <p:xfrm>
              <a:off x="540047" y="1862119"/>
              <a:ext cx="8712074" cy="520319"/>
            </p:xfrm>
            <a:graphic>
              <a:graphicData uri="http://schemas.openxmlformats.org/drawingml/2006/table">
                <a:tbl>
                  <a:tblPr/>
                  <a:tblGrid>
                    <a:gridCol w="2248345">
                      <a:extLst>
                        <a:ext uri="{9D8B030D-6E8A-4147-A177-3AD203B41FA5}">
                          <a16:colId xmlns:a16="http://schemas.microsoft.com/office/drawing/2014/main" val="10321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322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323"/>
                        </a:ext>
                      </a:extLst>
                    </a:gridCol>
                    <a:gridCol w="1544765">
                      <a:extLst>
                        <a:ext uri="{9D8B030D-6E8A-4147-A177-3AD203B41FA5}">
                          <a16:colId xmlns:a16="http://schemas.microsoft.com/office/drawing/2014/main" val="1032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3</a:t>
                          </a:r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4</a:t>
                          </a:r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6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2766" name="yt_table_12766_skip" descr="{&quot;rangeId&quot;:19,&quot;type&quot;:&quot;Option&quot;,&quot;drawing&quot;:[&quot;yt_shape_12763&quot;]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12391520"/>
                  </p:ext>
                </p:extLst>
              </p:nvPr>
            </p:nvGraphicFramePr>
            <p:xfrm>
              <a:off x="540047" y="1862119"/>
              <a:ext cx="8712074" cy="461074"/>
            </p:xfrm>
            <a:graphic>
              <a:graphicData uri="http://schemas.openxmlformats.org/drawingml/2006/table">
                <a:tbl>
                  <a:tblPr/>
                  <a:tblGrid>
                    <a:gridCol w="2248345">
                      <a:extLst>
                        <a:ext uri="{9D8B030D-6E8A-4147-A177-3AD203B41FA5}">
                          <a16:colId xmlns:a16="http://schemas.microsoft.com/office/drawing/2014/main" val="10321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322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323"/>
                        </a:ext>
                      </a:extLst>
                    </a:gridCol>
                    <a:gridCol w="1544765">
                      <a:extLst>
                        <a:ext uri="{9D8B030D-6E8A-4147-A177-3AD203B41FA5}">
                          <a16:colId xmlns:a16="http://schemas.microsoft.com/office/drawing/2014/main" val="10324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87534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1337" r="-162624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91811" r="-63027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62992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4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763" name="yt_shape_12763_skip" title="H_129.6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735960" y="2617999"/>
            <a:ext cx="1283131" cy="1646442"/>
            <a:chOff x="0" y="0"/>
            <a:chExt cx="1283131" cy="1646442"/>
          </a:xfrm>
        </p:grpSpPr>
        <p:pic>
          <p:nvPicPr>
            <p:cNvPr id="2" name="yt_image_12763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83131" cy="12504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65" name="yt_shape_12765"/>
            <p:cNvSpPr txBox="1"/>
            <p:nvPr/>
          </p:nvSpPr>
          <p:spPr>
            <a:xfrm>
              <a:off x="108284" y="128644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45B00FA-7E10-8F81-40AE-24131C26A250}"/>
              </a:ext>
            </a:extLst>
          </p:cNvPr>
          <p:cNvSpPr txBox="1"/>
          <p:nvPr/>
        </p:nvSpPr>
        <p:spPr>
          <a:xfrm>
            <a:off x="10344472" y="1332338"/>
            <a:ext cx="40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yt_shape_12761"/>
          <p:cNvSpPr txBox="1"/>
          <p:nvPr/>
        </p:nvSpPr>
        <p:spPr>
          <a:xfrm>
            <a:off x="540000" y="4568563"/>
            <a:ext cx="1684289" cy="514738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黑体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8" name="yt_shape_12768"/>
          <p:cNvSpPr txBox="1"/>
          <p:nvPr/>
        </p:nvSpPr>
        <p:spPr>
          <a:xfrm>
            <a:off x="540119" y="900000"/>
            <a:ext cx="11492915" cy="288904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72000" rIns="72000" bIns="72000" rtlCol="0">
            <a:noAutofit/>
          </a:bodyPr>
          <a:lstStyle/>
          <a:p>
            <a:pPr hangingPunct="0"/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黑体" pitchFamily="24"/>
              </a:rPr>
              <a:t>变式应用：</a:t>
            </a:r>
          </a:p>
          <a:p>
            <a:pPr eaLnBrk="1" latinLnBrk="0" hangingPunct="0">
              <a:lnSpc>
                <a:spcPct val="100000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的半径为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则弦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1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 smtClean="0">
                <a:latin typeface="Times New Roman"/>
              </a:rPr>
              <a:t>⁠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</a:t>
            </a:r>
            <a:r>
              <a:rPr sz="1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grpSp>
        <p:nvGrpSpPr>
          <p:cNvPr id="12770" name="yt_shape_12770" title="H_123.1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27515" y="2022040"/>
            <a:ext cx="1336968" cy="1564146"/>
            <a:chOff x="0" y="0"/>
            <a:chExt cx="1336968" cy="1564146"/>
          </a:xfrm>
        </p:grpSpPr>
        <p:pic>
          <p:nvPicPr>
            <p:cNvPr id="2" name="yt_image_12770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36968" cy="11681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72" name="yt_shape_12772"/>
            <p:cNvSpPr txBox="1"/>
            <p:nvPr/>
          </p:nvSpPr>
          <p:spPr>
            <a:xfrm>
              <a:off x="135203" y="120414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E61C9A9-EBA2-D314-A5D0-1E4514DA1FBE}"/>
              </a:ext>
            </a:extLst>
          </p:cNvPr>
          <p:cNvSpPr txBox="1"/>
          <p:nvPr/>
        </p:nvSpPr>
        <p:spPr>
          <a:xfrm>
            <a:off x="10490644" y="1229583"/>
            <a:ext cx="427736" cy="45937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40503050406030204" pitchFamily="48" charset="0"/>
                <a:ea typeface="Cambria Math" panose="02040503050406030204" pitchFamily="48" charset="0"/>
                <a:cs typeface="+mn-cs"/>
                <a:sym typeface="_⨹_1_ed1d6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40503050406030204" pitchFamily="48" charset="0"/>
                <a:ea typeface="Cambria Math" panose="02040503050406030204" pitchFamily="48" charset="0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40503050406030204" pitchFamily="48" charset="0"/>
                <a:ea typeface="Cambria Math" panose="02040503050406030204" pitchFamily="48" charset="0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850A4D8-1A51-C07C-FAB5-8C0A5A91A0E8}"/>
                  </a:ext>
                </a:extLst>
              </p:cNvPr>
              <p:cNvSpPr txBox="1"/>
              <p:nvPr/>
            </p:nvSpPr>
            <p:spPr>
              <a:xfrm>
                <a:off x="10704512" y="1195102"/>
                <a:ext cx="900939" cy="49385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850A4D8-1A51-C07C-FAB5-8C0A5A91A0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04512" y="1195102"/>
                <a:ext cx="900939" cy="49385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5" name="yt_shape_12775"/>
          <p:cNvSpPr txBox="1"/>
          <p:nvPr/>
        </p:nvSpPr>
        <p:spPr>
          <a:xfrm>
            <a:off x="540119" y="900000"/>
            <a:ext cx="11492915" cy="3105064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NPB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dd56,isEnd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780" name="yt_shape_12780"/>
          <p:cNvSpPr txBox="1"/>
          <p:nvPr/>
        </p:nvSpPr>
        <p:spPr>
          <a:xfrm>
            <a:off x="540000" y="3857924"/>
            <a:ext cx="65" cy="35849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77" name="yt_shape_12777" title="H_132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49130" y="2122204"/>
            <a:ext cx="1493739" cy="1685304"/>
            <a:chOff x="0" y="0"/>
            <a:chExt cx="1493739" cy="1685304"/>
          </a:xfrm>
        </p:grpSpPr>
        <p:pic>
          <p:nvPicPr>
            <p:cNvPr id="2" name="yt_image_12777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93739" cy="1289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79" name="yt_shape_12779"/>
            <p:cNvSpPr txBox="1"/>
            <p:nvPr/>
          </p:nvSpPr>
          <p:spPr>
            <a:xfrm>
              <a:off x="213588" y="13253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00A078A-A637-F7F9-7FB2-2C3663B4EB94}"/>
                  </a:ext>
                </a:extLst>
              </p:cNvPr>
              <p:cNvSpPr txBox="1"/>
              <p:nvPr/>
            </p:nvSpPr>
            <p:spPr>
              <a:xfrm>
                <a:off x="4216221" y="1247732"/>
                <a:ext cx="1269238" cy="5553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2, 'mathAnswerShape': 1}">
                <a:extLst>
                  <a:ext uri="{FF2B5EF4-FFF2-40B4-BE49-F238E27FC236}">
                    <a16:creationId xmlns:a16="http://schemas.microsoft.com/office/drawing/2014/main" id="{A00A078A-A637-F7F9-7FB2-2C3663B4EB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6221" y="1247732"/>
                <a:ext cx="1269238" cy="555321"/>
              </a:xfrm>
              <a:prstGeom prst="rect">
                <a:avLst/>
              </a:prstGeom>
              <a:blipFill>
                <a:blip r:embed="rId4"/>
                <a:stretch>
                  <a:fillRect l="-7692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9" name="yt_shape_12679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垂径定理及其推论</a:t>
            </a:r>
          </a:p>
        </p:txBody>
      </p:sp>
      <p:sp>
        <p:nvSpPr>
          <p:cNvPr id="12680" name="yt_shape_12680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cdb0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84" name="yt_table_1268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9160207"/>
              </p:ext>
            </p:extLst>
          </p:nvPr>
        </p:nvGraphicFramePr>
        <p:xfrm>
          <a:off x="540047" y="2348869"/>
          <a:ext cx="7341363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305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06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07"/>
                    </a:ext>
                  </a:extLst>
                </a:gridCol>
                <a:gridCol w="1250760">
                  <a:extLst>
                    <a:ext uri="{9D8B030D-6E8A-4147-A177-3AD203B41FA5}">
                      <a16:colId xmlns:a16="http://schemas.microsoft.com/office/drawing/2014/main" val="103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2"/>
                  </a:ext>
                </a:extLst>
              </a:tr>
            </a:tbl>
          </a:graphicData>
        </a:graphic>
      </p:graphicFrame>
      <p:grpSp>
        <p:nvGrpSpPr>
          <p:cNvPr id="12681" name="yt_shape_12681_skip" title="H_133.5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10475" y="2348869"/>
            <a:ext cx="1539347" cy="1695591"/>
            <a:chOff x="0" y="0"/>
            <a:chExt cx="1539347" cy="1695591"/>
          </a:xfrm>
        </p:grpSpPr>
        <p:pic>
          <p:nvPicPr>
            <p:cNvPr id="2" name="yt_image_1268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39347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83" name="yt_shape_12683"/>
            <p:cNvSpPr txBox="1"/>
            <p:nvPr/>
          </p:nvSpPr>
          <p:spPr>
            <a:xfrm>
              <a:off x="236392" y="133559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1890721">
            <a:extLst>
              <a:ext uri="{FF2B5EF4-FFF2-40B4-BE49-F238E27FC236}">
                <a16:creationId xmlns:a16="http://schemas.microsoft.com/office/drawing/2014/main" id="{951F9FB9-AB63-15F4-5A04-1FCE275B5F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97A4574-7419-F6C8-9E91-0ED5457CEA74}"/>
              </a:ext>
            </a:extLst>
          </p:cNvPr>
          <p:cNvSpPr txBox="1"/>
          <p:nvPr/>
        </p:nvSpPr>
        <p:spPr>
          <a:xfrm>
            <a:off x="1059708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6" name="yt_shape_1268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宜昌市中考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的半径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7da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90" name="yt_table_1269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1461270"/>
              </p:ext>
            </p:extLst>
          </p:nvPr>
        </p:nvGraphicFramePr>
        <p:xfrm>
          <a:off x="540047" y="1859435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309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10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11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3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3"/>
                  </a:ext>
                </a:extLst>
              </a:tr>
            </a:tbl>
          </a:graphicData>
        </a:graphic>
      </p:graphicFrame>
      <p:grpSp>
        <p:nvGrpSpPr>
          <p:cNvPr id="12687" name="yt_shape_12687_skip" title="H_147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88712" y="1859435"/>
            <a:ext cx="1361071" cy="1877328"/>
            <a:chOff x="0" y="0"/>
            <a:chExt cx="1361071" cy="1877328"/>
          </a:xfrm>
        </p:grpSpPr>
        <p:pic>
          <p:nvPicPr>
            <p:cNvPr id="2" name="yt_image_1268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61071" cy="1481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89" name="yt_shape_12689"/>
            <p:cNvSpPr txBox="1"/>
            <p:nvPr/>
          </p:nvSpPr>
          <p:spPr>
            <a:xfrm>
              <a:off x="147254" y="15173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CA94B61-825C-545F-2219-E366515979D0}"/>
              </a:ext>
            </a:extLst>
          </p:cNvPr>
          <p:cNvSpPr txBox="1"/>
          <p:nvPr/>
        </p:nvSpPr>
        <p:spPr>
          <a:xfrm>
            <a:off x="6119071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92" name="yt_shape_12692"/>
              <p:cNvSpPr txBox="1"/>
              <p:nvPr/>
            </p:nvSpPr>
            <p:spPr>
              <a:xfrm>
                <a:off x="540119" y="900000"/>
                <a:ext cx="11492915" cy="1119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的直径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弦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的半径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67ff0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92" name="yt_shape_126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19987"/>
              </a:xfrm>
              <a:prstGeom prst="rect">
                <a:avLst/>
              </a:prstGeom>
              <a:blipFill>
                <a:blip r:embed="rId2"/>
                <a:stretch>
                  <a:fillRect l="-1645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697" name="yt_shape_12697"/>
          <p:cNvSpPr txBox="1"/>
          <p:nvPr/>
        </p:nvSpPr>
        <p:spPr>
          <a:xfrm>
            <a:off x="540000" y="396914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94" name="yt_shape_12694" title="H_133.5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5459" y="2223139"/>
            <a:ext cx="1621081" cy="1695591"/>
            <a:chOff x="0" y="0"/>
            <a:chExt cx="1621081" cy="1695591"/>
          </a:xfrm>
        </p:grpSpPr>
        <p:pic>
          <p:nvPicPr>
            <p:cNvPr id="2" name="yt_image_12694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21081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96" name="yt_shape_12696"/>
            <p:cNvSpPr txBox="1"/>
            <p:nvPr/>
          </p:nvSpPr>
          <p:spPr>
            <a:xfrm>
              <a:off x="277259" y="133559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8F089AF-7959-2969-06AD-181D24C2CD4E}"/>
                  </a:ext>
                </a:extLst>
              </p:cNvPr>
              <p:cNvSpPr txBox="1"/>
              <p:nvPr/>
            </p:nvSpPr>
            <p:spPr>
              <a:xfrm>
                <a:off x="1559496" y="1196752"/>
                <a:ext cx="783335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8F089AF-7959-2969-06AD-181D24C2CD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9496" y="1196752"/>
                <a:ext cx="783335" cy="72727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8" name="yt_shape_12698"/>
          <p:cNvSpPr txBox="1"/>
          <p:nvPr/>
        </p:nvSpPr>
        <p:spPr>
          <a:xfrm>
            <a:off x="540119" y="900000"/>
            <a:ext cx="11492915" cy="91236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ce39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699" name="yt_image_12699" title="H_207.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2132856"/>
            <a:ext cx="1815453" cy="164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02" name="yt_shape_12702"/>
          <p:cNvSpPr txBox="1"/>
          <p:nvPr/>
        </p:nvSpPr>
        <p:spPr>
          <a:xfrm>
            <a:off x="540000" y="4858418"/>
            <a:ext cx="1455783" cy="115262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400" b="0" i="0" u="none" spc="-6400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</a:rPr>
              <a:t> </a:t>
            </a:r>
            <a:r>
              <a:rPr lang="en-US" altLang="zh-CN" sz="6400" b="0" i="0" u="none" spc="9752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</a:rPr>
              <a:t> </a:t>
            </a:r>
          </a:p>
        </p:txBody>
      </p:sp>
      <p:pic>
        <p:nvPicPr>
          <p:cNvPr id="12701" name="yt_image_12701" title="H_100.6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39433" y="4437112"/>
            <a:ext cx="1441353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2704"/>
          <p:cNvSpPr txBox="1"/>
          <p:nvPr/>
        </p:nvSpPr>
        <p:spPr>
          <a:xfrm>
            <a:off x="425371" y="1894468"/>
            <a:ext cx="5382884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的弦，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垂直平分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797C715-3C43-AD48-576D-922F6F8508B7}"/>
              </a:ext>
            </a:extLst>
          </p:cNvPr>
          <p:cNvSpPr txBox="1"/>
          <p:nvPr/>
        </p:nvSpPr>
        <p:spPr>
          <a:xfrm>
            <a:off x="335360" y="1847662"/>
            <a:ext cx="4710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B9B3960-A17F-A2B9-BBEF-82FC9978DD28}"/>
              </a:ext>
            </a:extLst>
          </p:cNvPr>
          <p:cNvSpPr txBox="1"/>
          <p:nvPr/>
        </p:nvSpPr>
        <p:spPr>
          <a:xfrm>
            <a:off x="335360" y="2323150"/>
            <a:ext cx="4509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的弦，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691486A-DB09-4CD0-37A7-D0D2377FAEAE}"/>
              </a:ext>
            </a:extLst>
          </p:cNvPr>
          <p:cNvSpPr txBox="1"/>
          <p:nvPr/>
        </p:nvSpPr>
        <p:spPr>
          <a:xfrm>
            <a:off x="335360" y="2798638"/>
            <a:ext cx="2080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B668EBC-5EFB-E156-9786-7811D43539C2}"/>
              </a:ext>
            </a:extLst>
          </p:cNvPr>
          <p:cNvSpPr txBox="1"/>
          <p:nvPr/>
        </p:nvSpPr>
        <p:spPr>
          <a:xfrm>
            <a:off x="335360" y="3274126"/>
            <a:ext cx="5510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B8EF999-7A2D-9DB5-E324-09119D7C0559}"/>
              </a:ext>
            </a:extLst>
          </p:cNvPr>
          <p:cNvSpPr txBox="1"/>
          <p:nvPr/>
        </p:nvSpPr>
        <p:spPr>
          <a:xfrm>
            <a:off x="335360" y="3749614"/>
            <a:ext cx="5134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垂直平分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8B37174-EB27-9202-F67E-AC2F31564174}"/>
              </a:ext>
            </a:extLst>
          </p:cNvPr>
          <p:cNvSpPr txBox="1"/>
          <p:nvPr/>
        </p:nvSpPr>
        <p:spPr>
          <a:xfrm>
            <a:off x="335360" y="4225102"/>
            <a:ext cx="3983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5" name="yt_shape_12705"/>
          <p:cNvSpPr txBox="1"/>
          <p:nvPr/>
        </p:nvSpPr>
        <p:spPr>
          <a:xfrm>
            <a:off x="540000" y="900000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垂径定理及其推论的应用</a:t>
            </a:r>
          </a:p>
        </p:txBody>
      </p:sp>
      <p:sp>
        <p:nvSpPr>
          <p:cNvPr id="12706" name="yt_shape_12706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往直径为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的圆柱形容器内装入一些水以后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截面如图所示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若水面宽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64fa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则水的最大深度为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08" name="yt_table_1270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0449303"/>
              </p:ext>
            </p:extLst>
          </p:nvPr>
        </p:nvGraphicFramePr>
        <p:xfrm>
          <a:off x="540047" y="2348869"/>
          <a:ext cx="9143366" cy="475488"/>
        </p:xfrm>
        <a:graphic>
          <a:graphicData uri="http://schemas.openxmlformats.org/drawingml/2006/table">
            <a:tbl>
              <a:tblPr/>
              <a:tblGrid>
                <a:gridCol w="2413318">
                  <a:extLst>
                    <a:ext uri="{9D8B030D-6E8A-4147-A177-3AD203B41FA5}">
                      <a16:colId xmlns:a16="http://schemas.microsoft.com/office/drawing/2014/main" val="10313"/>
                    </a:ext>
                  </a:extLst>
                </a:gridCol>
                <a:gridCol w="2548255">
                  <a:extLst>
                    <a:ext uri="{9D8B030D-6E8A-4147-A177-3AD203B41FA5}">
                      <a16:colId xmlns:a16="http://schemas.microsoft.com/office/drawing/2014/main" val="10314"/>
                    </a:ext>
                  </a:extLst>
                </a:gridCol>
                <a:gridCol w="2548255">
                  <a:extLst>
                    <a:ext uri="{9D8B030D-6E8A-4147-A177-3AD203B41FA5}">
                      <a16:colId xmlns:a16="http://schemas.microsoft.com/office/drawing/2014/main" val="10315"/>
                    </a:ext>
                  </a:extLst>
                </a:gridCol>
                <a:gridCol w="1633538">
                  <a:extLst>
                    <a:ext uri="{9D8B030D-6E8A-4147-A177-3AD203B41FA5}">
                      <a16:colId xmlns:a16="http://schemas.microsoft.com/office/drawing/2014/main" val="103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4"/>
                  </a:ext>
                </a:extLst>
              </a:tr>
            </a:tbl>
          </a:graphicData>
        </a:graphic>
      </p:graphicFrame>
      <p:pic>
        <p:nvPicPr>
          <p:cNvPr id="12707" name="yt_image_12707_skip" title="H_117.4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47291" y="2348869"/>
            <a:ext cx="1502523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890824" title="H_26.259764">
            <a:extLst>
              <a:ext uri="{FF2B5EF4-FFF2-40B4-BE49-F238E27FC236}">
                <a16:creationId xmlns:a16="http://schemas.microsoft.com/office/drawing/2014/main" id="{1C3A6CDD-3D57-A5AB-C3E5-88F4AB7A45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5E8D169-6606-1456-5412-CDEAC7371B83}"/>
              </a:ext>
            </a:extLst>
          </p:cNvPr>
          <p:cNvSpPr txBox="1"/>
          <p:nvPr/>
        </p:nvSpPr>
        <p:spPr>
          <a:xfrm>
            <a:off x="4479183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0" name="yt_shape_12710"/>
          <p:cNvSpPr txBox="1"/>
          <p:nvPr/>
        </p:nvSpPr>
        <p:spPr>
          <a:xfrm>
            <a:off x="540000" y="900000"/>
            <a:ext cx="6771084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题中无图时，考虑不全面导致漏解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813C659-D137-423C-BD30-3FE7606CE6C4}"/>
              </a:ext>
            </a:extLst>
          </p:cNvPr>
          <p:cNvSpPr txBox="1"/>
          <p:nvPr/>
        </p:nvSpPr>
        <p:spPr>
          <a:xfrm>
            <a:off x="449989" y="853194"/>
            <a:ext cx="68856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题中无图时，考虑不全面导致漏解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2711"/>
          <p:cNvSpPr txBox="1"/>
          <p:nvPr/>
        </p:nvSpPr>
        <p:spPr>
          <a:xfrm>
            <a:off x="540000" y="1556792"/>
            <a:ext cx="11492915" cy="191898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分类讨论思想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a656,isEnd"/>
              </a:rPr>
              <a:t>垂足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2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5082,isEnd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7FC595B-3099-DEE3-4846-E1980EA29F55}"/>
                  </a:ext>
                </a:extLst>
              </p:cNvPr>
              <p:cNvSpPr txBox="1"/>
              <p:nvPr/>
            </p:nvSpPr>
            <p:spPr>
              <a:xfrm>
                <a:off x="5322027" y="1904524"/>
                <a:ext cx="2764790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7FC595B-3099-DEE3-4846-E1980EA29F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2027" y="1904524"/>
                <a:ext cx="2764790" cy="618694"/>
              </a:xfrm>
              <a:prstGeom prst="rect">
                <a:avLst/>
              </a:prstGeom>
              <a:blipFill>
                <a:blip r:embed="rId2"/>
                <a:stretch>
                  <a:fillRect l="-3304" b="-13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01D8E30B-CC88-D8A1-BA46-95E72038623B}"/>
              </a:ext>
            </a:extLst>
          </p:cNvPr>
          <p:cNvSpPr txBox="1"/>
          <p:nvPr/>
        </p:nvSpPr>
        <p:spPr>
          <a:xfrm>
            <a:off x="1059589" y="2986044"/>
            <a:ext cx="10944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5" name="yt_shape_1271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714" name="yt_image_12714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717" name="yt_shape_12717"/>
              <p:cNvSpPr txBox="1"/>
              <p:nvPr/>
            </p:nvSpPr>
            <p:spPr>
              <a:xfrm>
                <a:off x="540119" y="1482165"/>
                <a:ext cx="11492915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西藏自治区中考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垂足为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1bb7b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2717" name="yt_shape_12717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1119024"/>
              </a:xfrm>
              <a:prstGeom prst="rect">
                <a:avLst/>
              </a:prstGeom>
              <a:blipFill>
                <a:blip r:embed="rId3"/>
                <a:stretch>
                  <a:fillRect l="-1645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722" name="yt_table_1272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8178781"/>
              </p:ext>
            </p:extLst>
          </p:nvPr>
        </p:nvGraphicFramePr>
        <p:xfrm>
          <a:off x="540047" y="2651977"/>
          <a:ext cx="86036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317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318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319"/>
                    </a:ext>
                  </a:extLst>
                </a:gridCol>
                <a:gridCol w="1536700">
                  <a:extLst>
                    <a:ext uri="{9D8B030D-6E8A-4147-A177-3AD203B41FA5}">
                      <a16:colId xmlns:a16="http://schemas.microsoft.com/office/drawing/2014/main" val="103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95°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100°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105°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5"/>
                  </a:ext>
                </a:extLst>
              </a:tr>
            </a:tbl>
          </a:graphicData>
        </a:graphic>
      </p:graphicFrame>
      <p:grpSp>
        <p:nvGrpSpPr>
          <p:cNvPr id="12719" name="yt_shape_12719_skip" title="H_152.5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48984" y="2651977"/>
            <a:ext cx="1300786" cy="1936764"/>
            <a:chOff x="0" y="0"/>
            <a:chExt cx="1300786" cy="1936764"/>
          </a:xfrm>
        </p:grpSpPr>
        <p:pic>
          <p:nvPicPr>
            <p:cNvPr id="2" name="yt_image_12719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300786" cy="15407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21" name="yt_shape_12721"/>
            <p:cNvSpPr txBox="1"/>
            <p:nvPr/>
          </p:nvSpPr>
          <p:spPr>
            <a:xfrm>
              <a:off x="117112" y="157676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B26AD29-20BE-C3B6-439F-46D5C5E4086F}"/>
              </a:ext>
            </a:extLst>
          </p:cNvPr>
          <p:cNvSpPr txBox="1"/>
          <p:nvPr/>
        </p:nvSpPr>
        <p:spPr>
          <a:xfrm>
            <a:off x="5369771" y="1910847"/>
            <a:ext cx="400748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24" name="yt_shape_12724"/>
              <p:cNvSpPr txBox="1"/>
              <p:nvPr/>
            </p:nvSpPr>
            <p:spPr>
              <a:xfrm>
                <a:off x="540119" y="900000"/>
                <a:ext cx="11492915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弦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上移动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f1fb9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的长的最大值为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24" name="yt_shape_127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19024"/>
              </a:xfrm>
              <a:prstGeom prst="rect">
                <a:avLst/>
              </a:prstGeom>
              <a:blipFill>
                <a:blip r:embed="rId2"/>
                <a:stretch>
                  <a:fillRect l="-1645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729" name="yt_shape_12729"/>
          <p:cNvSpPr txBox="1"/>
          <p:nvPr/>
        </p:nvSpPr>
        <p:spPr>
          <a:xfrm>
            <a:off x="540000" y="413273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26" name="yt_shape_12726" title="H_146.4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95264" y="2222176"/>
            <a:ext cx="1401471" cy="1860183"/>
            <a:chOff x="0" y="0"/>
            <a:chExt cx="1401471" cy="1860183"/>
          </a:xfrm>
        </p:grpSpPr>
        <p:pic>
          <p:nvPicPr>
            <p:cNvPr id="2" name="yt_image_12726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01471" cy="14641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28" name="yt_shape_12728"/>
            <p:cNvSpPr txBox="1"/>
            <p:nvPr/>
          </p:nvSpPr>
          <p:spPr>
            <a:xfrm>
              <a:off x="167454" y="150018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E898250-C372-D70F-98A9-FF9AE4312B7E}"/>
                  </a:ext>
                </a:extLst>
              </p:cNvPr>
              <p:cNvSpPr txBox="1"/>
              <p:nvPr/>
            </p:nvSpPr>
            <p:spPr>
              <a:xfrm>
                <a:off x="7163646" y="1247732"/>
                <a:ext cx="66109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4, 'hasSerialNum': 1, 'mathAnswerShape': 1, 'pageBreak': True}">
                <a:extLst>
                  <a:ext uri="{FF2B5EF4-FFF2-40B4-BE49-F238E27FC236}">
                    <a16:creationId xmlns:a16="http://schemas.microsoft.com/office/drawing/2014/main" id="{CE898250-C372-D70F-98A9-FF9AE4312B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3646" y="1247732"/>
                <a:ext cx="661099" cy="72632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1263</Words>
  <Application>Microsoft Office PowerPoint</Application>
  <PresentationFormat>宽屏</PresentationFormat>
  <Paragraphs>153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48" baseType="lpstr">
      <vt:lpstr>,isEnd</vt:lpstr>
      <vt:lpstr>_⨹_1_00dd1</vt:lpstr>
      <vt:lpstr>_⨹_1_0cc38</vt:lpstr>
      <vt:lpstr>_⨹_1_0ce39</vt:lpstr>
      <vt:lpstr>_⨹_1_1bb7b</vt:lpstr>
      <vt:lpstr>_⨹_1_2dd56,isEnd</vt:lpstr>
      <vt:lpstr>_⨹_1_44004</vt:lpstr>
      <vt:lpstr>_⨹_1_558c1</vt:lpstr>
      <vt:lpstr>_⨹_1_57dad</vt:lpstr>
      <vt:lpstr>_⨹_1_67ff0,isEnd</vt:lpstr>
      <vt:lpstr>_⨹_1_964fa</vt:lpstr>
      <vt:lpstr>_⨹_1_ed1d6</vt:lpstr>
      <vt:lpstr>_⨹_1_f1fb9,isEnd</vt:lpstr>
      <vt:lpstr>_⨹_2_d5082,isEnd</vt:lpstr>
      <vt:lpstr>_⨹_2_fa656,isEnd</vt:lpstr>
      <vt:lpstr>_⨹_3_fcdb0</vt:lpstr>
      <vt:lpstr>_⨹_32_2090a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2024-04-26T08:51:16Z</dcterms:created>
  <dcterms:modified xsi:type="dcterms:W3CDTF">2024-04-28T07:39:24Z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