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1" r:id="rId6"/>
    <p:sldId id="313" r:id="rId7"/>
    <p:sldId id="314" r:id="rId8"/>
    <p:sldId id="316" r:id="rId9"/>
    <p:sldId id="318" r:id="rId10"/>
    <p:sldId id="319" r:id="rId11"/>
    <p:sldId id="320" r:id="rId12"/>
    <p:sldId id="324" r:id="rId13"/>
    <p:sldId id="321" r:id="rId14"/>
    <p:sldId id="325" r:id="rId15"/>
    <p:sldId id="327" r:id="rId16"/>
    <p:sldId id="32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42" autoAdjust="0"/>
    <p:restoredTop sz="94660"/>
  </p:normalViewPr>
  <p:slideViewPr>
    <p:cSldViewPr showGuides="1">
      <p:cViewPr>
        <p:scale>
          <a:sx n="50" d="100"/>
          <a:sy n="50" d="100"/>
        </p:scale>
        <p:origin x="804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0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4" name="yt_shape_1097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73" name="yt_image_1097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6" name="yt_shape_10976"/>
          <p:cNvSpPr txBox="1"/>
          <p:nvPr/>
        </p:nvSpPr>
        <p:spPr>
          <a:xfrm>
            <a:off x="540000" y="1482165"/>
            <a:ext cx="610423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的图象和性质</a:t>
            </a:r>
          </a:p>
        </p:txBody>
      </p:sp>
      <p:sp>
        <p:nvSpPr>
          <p:cNvPr id="10977" name="yt_shape_10977"/>
          <p:cNvSpPr txBox="1"/>
          <p:nvPr/>
        </p:nvSpPr>
        <p:spPr>
          <a:xfrm>
            <a:off x="540000" y="1971599"/>
            <a:ext cx="61106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978" name="yt_image_1097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1086222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79" name="yt_image_1097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6222" y="2603266"/>
            <a:ext cx="1086222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80" name="yt_image_1098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32444" y="2603266"/>
            <a:ext cx="1086222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81" name="yt_image_1098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8666" y="2603266"/>
            <a:ext cx="1086222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4" name="yt_shape_10984"/>
          <p:cNvSpPr txBox="1"/>
          <p:nvPr/>
        </p:nvSpPr>
        <p:spPr>
          <a:xfrm>
            <a:off x="883077" y="367311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985" name="yt_shape_10985"/>
          <p:cNvSpPr txBox="1"/>
          <p:nvPr/>
        </p:nvSpPr>
        <p:spPr>
          <a:xfrm>
            <a:off x="2337706" y="367311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0986" name="yt_shape_10986"/>
          <p:cNvSpPr txBox="1"/>
          <p:nvPr/>
        </p:nvSpPr>
        <p:spPr>
          <a:xfrm>
            <a:off x="3783928" y="367311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0987" name="yt_shape_10987"/>
          <p:cNvSpPr txBox="1"/>
          <p:nvPr/>
        </p:nvSpPr>
        <p:spPr>
          <a:xfrm>
            <a:off x="5221743" y="367311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0988" name="yt_shape_10988"/>
          <p:cNvSpPr txBox="1"/>
          <p:nvPr/>
        </p:nvSpPr>
        <p:spPr>
          <a:xfrm>
            <a:off x="540000" y="4185742"/>
            <a:ext cx="59567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89" name="yt_table_10989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62073"/>
                  </p:ext>
                </p:extLst>
              </p:nvPr>
            </p:nvGraphicFramePr>
            <p:xfrm>
              <a:off x="540047" y="4665045"/>
              <a:ext cx="5813743" cy="1057085"/>
            </p:xfrm>
            <a:graphic>
              <a:graphicData uri="http://schemas.openxmlformats.org/drawingml/2006/table">
                <a:tbl>
                  <a:tblPr/>
                  <a:tblGrid>
                    <a:gridCol w="3229293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2584450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直线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直线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直线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989" name="yt_table_10989" descr="{&quot;rangeId&quot;:3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62073"/>
                  </p:ext>
                </p:extLst>
              </p:nvPr>
            </p:nvGraphicFramePr>
            <p:xfrm>
              <a:off x="540047" y="4665045"/>
              <a:ext cx="5813743" cy="1057085"/>
            </p:xfrm>
            <a:graphic>
              <a:graphicData uri="http://schemas.openxmlformats.org/drawingml/2006/table">
                <a:tbl>
                  <a:tblPr/>
                  <a:tblGrid>
                    <a:gridCol w="3229293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2584450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r="-80189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124706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直线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667787">
            <a:extLst>
              <a:ext uri="{FF2B5EF4-FFF2-40B4-BE49-F238E27FC236}">
                <a16:creationId xmlns:a16="http://schemas.microsoft.com/office/drawing/2014/main" id="{64C93766-1C69-788E-682C-B0561D8BE32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F99617-AAD5-0867-F371-4C7D6EDC7B25}"/>
              </a:ext>
            </a:extLst>
          </p:cNvPr>
          <p:cNvSpPr txBox="1"/>
          <p:nvPr/>
        </p:nvSpPr>
        <p:spPr>
          <a:xfrm>
            <a:off x="568873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F8679F-32DA-7D00-8382-F85394F0A508}"/>
              </a:ext>
            </a:extLst>
          </p:cNvPr>
          <p:cNvSpPr txBox="1"/>
          <p:nvPr/>
        </p:nvSpPr>
        <p:spPr>
          <a:xfrm>
            <a:off x="5536339" y="41389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40" name="yt_shape_11040"/>
              <p:cNvSpPr txBox="1"/>
              <p:nvPr/>
            </p:nvSpPr>
            <p:spPr>
              <a:xfrm>
                <a:off x="540000" y="900000"/>
                <a:ext cx="8851782" cy="30395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的图象和抛物线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40" name="yt_shape_11040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51782" cy="3039550"/>
              </a:xfrm>
              <a:prstGeom prst="rect">
                <a:avLst/>
              </a:prstGeom>
              <a:blipFill>
                <a:blip r:embed="rId2"/>
                <a:stretch>
                  <a:fillRect l="-2135" t="-1807" r="-1171" b="-2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A0F152F-A0EF-4CE0-D6F2-BBCFF63182F1}"/>
              </a:ext>
            </a:extLst>
          </p:cNvPr>
          <p:cNvSpPr txBox="1"/>
          <p:nvPr/>
        </p:nvSpPr>
        <p:spPr>
          <a:xfrm>
            <a:off x="449989" y="1804170"/>
            <a:ext cx="6774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0B8E4C-3CA9-4108-4429-99986D82F044}"/>
              </a:ext>
            </a:extLst>
          </p:cNvPr>
          <p:cNvSpPr txBox="1"/>
          <p:nvPr/>
        </p:nvSpPr>
        <p:spPr>
          <a:xfrm>
            <a:off x="449989" y="2279658"/>
            <a:ext cx="1265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4705C1-6EA2-E5BA-14ED-999343185770}"/>
              </a:ext>
            </a:extLst>
          </p:cNvPr>
          <p:cNvSpPr txBox="1"/>
          <p:nvPr/>
        </p:nvSpPr>
        <p:spPr>
          <a:xfrm>
            <a:off x="449989" y="2755146"/>
            <a:ext cx="637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498A30-2C7D-41A4-CF6A-F34829F35535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13373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, 'hasSerialNum': 1}">
                <a:extLst>
                  <a:ext uri="{FF2B5EF4-FFF2-40B4-BE49-F238E27FC236}">
                    <a16:creationId xmlns:a16="http://schemas.microsoft.com/office/drawing/2014/main" id="{93498A30-2C7D-41A4-CF6A-F34829F355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1337374" cy="726326"/>
              </a:xfrm>
              <a:prstGeom prst="rect">
                <a:avLst/>
              </a:prstGeom>
              <a:blipFill>
                <a:blip r:embed="rId3"/>
                <a:stretch>
                  <a:fillRect l="-7306" r="-730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44" name="yt_shape_11044"/>
              <p:cNvSpPr txBox="1"/>
              <p:nvPr/>
            </p:nvSpPr>
            <p:spPr>
              <a:xfrm>
                <a:off x="540119" y="900000"/>
                <a:ext cx="11492915" cy="35206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的图象上纵坐标为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1931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的顶点坐标为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44" name="yt_shape_11044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20644"/>
              </a:xfrm>
              <a:prstGeom prst="rect">
                <a:avLst/>
              </a:prstGeom>
              <a:blipFill>
                <a:blip r:embed="rId2"/>
                <a:stretch>
                  <a:fillRect l="-1645" t="-1560" b="-2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ED4A9B3-4F83-0B93-FAB0-68098A6E1B22}"/>
              </a:ext>
            </a:extLst>
          </p:cNvPr>
          <p:cNvSpPr txBox="1"/>
          <p:nvPr/>
        </p:nvSpPr>
        <p:spPr>
          <a:xfrm>
            <a:off x="450108" y="1804170"/>
            <a:ext cx="582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6247DF-E6EE-8AC2-5A96-237834BCDE19}"/>
              </a:ext>
            </a:extLst>
          </p:cNvPr>
          <p:cNvSpPr txBox="1"/>
          <p:nvPr/>
        </p:nvSpPr>
        <p:spPr>
          <a:xfrm>
            <a:off x="450108" y="2279658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49277F-BE8A-7912-C6FE-B8347FAD6F12}"/>
              </a:ext>
            </a:extLst>
          </p:cNvPr>
          <p:cNvSpPr txBox="1"/>
          <p:nvPr/>
        </p:nvSpPr>
        <p:spPr>
          <a:xfrm>
            <a:off x="450108" y="2755146"/>
            <a:ext cx="206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EDC8B4-64B5-CA0B-2577-CCAEE9623394}"/>
              </a:ext>
            </a:extLst>
          </p:cNvPr>
          <p:cNvSpPr txBox="1"/>
          <p:nvPr/>
        </p:nvSpPr>
        <p:spPr>
          <a:xfrm>
            <a:off x="450108" y="3230634"/>
            <a:ext cx="564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E944A68-EA84-0E0C-3F19-CE3129D0C6D5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339318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}">
                <a:extLst>
                  <a:ext uri="{FF2B5EF4-FFF2-40B4-BE49-F238E27FC236}">
                    <a16:creationId xmlns:a16="http://schemas.microsoft.com/office/drawing/2014/main" id="{BE944A68-EA84-0E0C-3F19-CE3129D0C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3393186" cy="727279"/>
              </a:xfrm>
              <a:prstGeom prst="rect">
                <a:avLst/>
              </a:prstGeom>
              <a:blipFill>
                <a:blip r:embed="rId3"/>
                <a:stretch>
                  <a:fillRect l="-2878" r="-287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8" name="yt_shape_1104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47" name="yt_image_11047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0" name="yt_shape_11050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轴正半轴上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41f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点左边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051" name="yt_image_11051" title="H_141.6558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72464" y="2521130"/>
            <a:ext cx="1473672" cy="1799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56F3D6F-5308-D382-3D69-D351BDD9459C}"/>
              </a:ext>
            </a:extLst>
          </p:cNvPr>
          <p:cNvSpPr txBox="1"/>
          <p:nvPr/>
        </p:nvSpPr>
        <p:spPr>
          <a:xfrm>
            <a:off x="543572" y="3068960"/>
            <a:ext cx="8092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的顶点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轴正半轴上，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DF2D1E-700B-6048-ED70-2665C828D7FA}"/>
              </a:ext>
            </a:extLst>
          </p:cNvPr>
          <p:cNvSpPr txBox="1"/>
          <p:nvPr/>
        </p:nvSpPr>
        <p:spPr>
          <a:xfrm>
            <a:off x="543572" y="3544448"/>
            <a:ext cx="514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A6C70D-4900-226C-2FD0-F22CF9C1634F}"/>
              </a:ext>
            </a:extLst>
          </p:cNvPr>
          <p:cNvSpPr txBox="1"/>
          <p:nvPr/>
        </p:nvSpPr>
        <p:spPr>
          <a:xfrm>
            <a:off x="543572" y="4019936"/>
            <a:ext cx="596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2B0132-61F0-B17E-4ABD-1E118D95FDDD}"/>
              </a:ext>
            </a:extLst>
          </p:cNvPr>
          <p:cNvSpPr txBox="1"/>
          <p:nvPr/>
        </p:nvSpPr>
        <p:spPr>
          <a:xfrm>
            <a:off x="543572" y="4495424"/>
            <a:ext cx="5372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357995-D899-9690-8708-48898F77E0A3}"/>
              </a:ext>
            </a:extLst>
          </p:cNvPr>
          <p:cNvSpPr txBox="1"/>
          <p:nvPr/>
        </p:nvSpPr>
        <p:spPr>
          <a:xfrm>
            <a:off x="543572" y="4970912"/>
            <a:ext cx="458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7368" y="2527844"/>
            <a:ext cx="372409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求抛物线的解析式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3" name="yt_shape_11053"/>
          <p:cNvSpPr txBox="1"/>
          <p:nvPr/>
        </p:nvSpPr>
        <p:spPr>
          <a:xfrm>
            <a:off x="407368" y="-1395536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的顶点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轴正半轴上，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抛物线的解析式为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在第四象限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在第二象限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d07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的解析式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56" name="yt_image_11056" title="H_131.622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72464" y="1700808"/>
            <a:ext cx="1408069" cy="1671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1058"/>
              <p:cNvSpPr txBox="1"/>
              <p:nvPr/>
            </p:nvSpPr>
            <p:spPr>
              <a:xfrm>
                <a:off x="467415" y="1916832"/>
                <a:ext cx="8184933" cy="31675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由抛物线的解析式可知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9" name="yt_shape_110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15" y="1916832"/>
                <a:ext cx="8184933" cy="3167534"/>
              </a:xfrm>
              <a:prstGeom prst="rect">
                <a:avLst/>
              </a:prstGeom>
              <a:blipFill>
                <a:blip r:embed="rId3"/>
                <a:stretch>
                  <a:fillRect l="-2310" t="-1538" r="-1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0B74F00-8F96-F854-C9FB-6913E9797250}"/>
              </a:ext>
            </a:extLst>
          </p:cNvPr>
          <p:cNvSpPr txBox="1"/>
          <p:nvPr/>
        </p:nvSpPr>
        <p:spPr>
          <a:xfrm>
            <a:off x="377404" y="1870026"/>
            <a:ext cx="8285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由抛物线的解析式可知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8ECA186-6CE7-BF0B-74A7-C4E5E598EDDB}"/>
              </a:ext>
            </a:extLst>
          </p:cNvPr>
          <p:cNvSpPr txBox="1"/>
          <p:nvPr/>
        </p:nvSpPr>
        <p:spPr>
          <a:xfrm>
            <a:off x="377404" y="2345514"/>
            <a:ext cx="6657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DE65A3B-469E-2A71-8363-6D6BB396294A}"/>
              </a:ext>
            </a:extLst>
          </p:cNvPr>
          <p:cNvSpPr txBox="1"/>
          <p:nvPr/>
        </p:nvSpPr>
        <p:spPr>
          <a:xfrm>
            <a:off x="377404" y="2821002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6B8EA3E-40AF-458B-4B88-A7860502378C}"/>
              </a:ext>
            </a:extLst>
          </p:cNvPr>
          <p:cNvSpPr txBox="1"/>
          <p:nvPr/>
        </p:nvSpPr>
        <p:spPr>
          <a:xfrm>
            <a:off x="377404" y="3296490"/>
            <a:ext cx="646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0F6604C-6C9A-EB60-B2B1-6527AF2175EB}"/>
                  </a:ext>
                </a:extLst>
              </p:cNvPr>
              <p:cNvSpPr txBox="1"/>
              <p:nvPr/>
            </p:nvSpPr>
            <p:spPr>
              <a:xfrm>
                <a:off x="377404" y="3771978"/>
                <a:ext cx="2903094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0F6604C-6C9A-EB60-B2B1-6527AF2175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04" y="3771978"/>
                <a:ext cx="2903094" cy="1328560"/>
              </a:xfrm>
              <a:prstGeom prst="rect">
                <a:avLst/>
              </a:prstGeom>
              <a:blipFill>
                <a:blip r:embed="rId4"/>
                <a:stretch>
                  <a:fillRect l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60" name="yt_shape_11060"/>
              <p:cNvSpPr txBox="1"/>
              <p:nvPr/>
            </p:nvSpPr>
            <p:spPr>
              <a:xfrm>
                <a:off x="551384" y="1658082"/>
                <a:ext cx="9149941" cy="45062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同理，可得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APBQ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ABQ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60" name="yt_shape_110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58082"/>
                <a:ext cx="9149941" cy="4506234"/>
              </a:xfrm>
              <a:prstGeom prst="rect">
                <a:avLst/>
              </a:prstGeom>
              <a:blipFill>
                <a:blip r:embed="rId2"/>
                <a:stretch>
                  <a:fillRect l="-1999" r="-1066" b="-1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1A0272-F5FA-270C-1FD6-542065F23AC2}"/>
                  </a:ext>
                </a:extLst>
              </p:cNvPr>
              <p:cNvSpPr txBox="1"/>
              <p:nvPr/>
            </p:nvSpPr>
            <p:spPr>
              <a:xfrm>
                <a:off x="461373" y="1611276"/>
                <a:ext cx="486594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1A0272-F5FA-270C-1FD6-542065F23A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611276"/>
                <a:ext cx="4865941" cy="1154189"/>
              </a:xfrm>
              <a:prstGeom prst="rect">
                <a:avLst/>
              </a:prstGeom>
              <a:blipFill>
                <a:blip r:embed="rId3"/>
                <a:stretch>
                  <a:fillRect l="-20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91D6493-F720-9260-E631-DDF53F936161}"/>
              </a:ext>
            </a:extLst>
          </p:cNvPr>
          <p:cNvSpPr txBox="1"/>
          <p:nvPr/>
        </p:nvSpPr>
        <p:spPr>
          <a:xfrm>
            <a:off x="461373" y="2671853"/>
            <a:ext cx="4025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DFD865-A1CF-AE42-A92F-2EC07C7E4158}"/>
              </a:ext>
            </a:extLst>
          </p:cNvPr>
          <p:cNvSpPr txBox="1"/>
          <p:nvPr/>
        </p:nvSpPr>
        <p:spPr>
          <a:xfrm>
            <a:off x="461373" y="3147341"/>
            <a:ext cx="5279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同理，可得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118BE2-78CD-96C4-5E94-DF3A37BAF60B}"/>
              </a:ext>
            </a:extLst>
          </p:cNvPr>
          <p:cNvSpPr txBox="1"/>
          <p:nvPr/>
        </p:nvSpPr>
        <p:spPr>
          <a:xfrm>
            <a:off x="461373" y="3622829"/>
            <a:ext cx="394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CE03E2A-43CE-9FA5-B0FA-05CC8FF0B746}"/>
                  </a:ext>
                </a:extLst>
              </p:cNvPr>
              <p:cNvSpPr txBox="1"/>
              <p:nvPr/>
            </p:nvSpPr>
            <p:spPr>
              <a:xfrm>
                <a:off x="461373" y="4098317"/>
                <a:ext cx="92415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ABQ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CE03E2A-43CE-9FA5-B0FA-05CC8FF0B7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098317"/>
                <a:ext cx="9241537" cy="765061"/>
              </a:xfrm>
              <a:prstGeom prst="rect">
                <a:avLst/>
              </a:prstGeom>
              <a:blipFill>
                <a:blip r:embed="rId4"/>
                <a:stretch>
                  <a:fillRect l="-1055" r="-98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CF0277D-7197-A539-7060-8C2B7329AD4A}"/>
                  </a:ext>
                </a:extLst>
              </p:cNvPr>
              <p:cNvSpPr txBox="1"/>
              <p:nvPr/>
            </p:nvSpPr>
            <p:spPr>
              <a:xfrm>
                <a:off x="461373" y="4769766"/>
                <a:ext cx="1929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CF0277D-7197-A539-7060-8C2B7329AD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769766"/>
                <a:ext cx="1929511" cy="765061"/>
              </a:xfrm>
              <a:prstGeom prst="rect">
                <a:avLst/>
              </a:prstGeom>
              <a:blipFill>
                <a:blip r:embed="rId5"/>
                <a:stretch>
                  <a:fillRect l="-5063" r="-506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AD65B80-40B3-FD9E-EF64-D783ED2041BE}"/>
                  </a:ext>
                </a:extLst>
              </p:cNvPr>
              <p:cNvSpPr txBox="1"/>
              <p:nvPr/>
            </p:nvSpPr>
            <p:spPr>
              <a:xfrm>
                <a:off x="461373" y="5441215"/>
                <a:ext cx="49362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AD65B80-40B3-FD9E-EF64-D783ED2041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441215"/>
                <a:ext cx="4936236" cy="726326"/>
              </a:xfrm>
              <a:prstGeom prst="rect">
                <a:avLst/>
              </a:prstGeom>
              <a:blipFill>
                <a:blip r:embed="rId6"/>
                <a:stretch>
                  <a:fillRect l="-1978" r="-210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1053"/>
          <p:cNvSpPr txBox="1"/>
          <p:nvPr/>
        </p:nvSpPr>
        <p:spPr>
          <a:xfrm>
            <a:off x="551384" y="-1467544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的顶点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轴正半轴上，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抛物线的解析式为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在第四象限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在第二象限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d07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的解析式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" name="yt_image_11056" title="H_131.622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72464" y="2120599"/>
            <a:ext cx="1408069" cy="1671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4" name="yt_shape_11064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1065" name="yt_shape_11065"/>
          <p:cNvSpPr txBox="1"/>
          <p:nvPr/>
        </p:nvSpPr>
        <p:spPr>
          <a:xfrm>
            <a:off x="1991544" y="1556792"/>
            <a:ext cx="6993435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抛物线上下平移规律是：上加下减、纵变横不变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0" name="yt_shape_1099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178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1" name="yt_table_109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889965"/>
              </p:ext>
            </p:extLst>
          </p:nvPr>
        </p:nvGraphicFramePr>
        <p:xfrm>
          <a:off x="540047" y="1859435"/>
          <a:ext cx="4837431" cy="950976"/>
        </p:xfrm>
        <a:graphic>
          <a:graphicData uri="http://schemas.openxmlformats.org/drawingml/2006/table">
            <a:tbl>
              <a:tblPr/>
              <a:tblGrid>
                <a:gridCol w="2660968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无法比较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993" name="yt_shape_10993"/>
              <p:cNvSpPr txBox="1"/>
              <p:nvPr/>
            </p:nvSpPr>
            <p:spPr>
              <a:xfrm>
                <a:off x="540000" y="2860989"/>
                <a:ext cx="800700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的图象的顶点坐标为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993" name="yt_shape_109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0989"/>
                <a:ext cx="8007000" cy="638893"/>
              </a:xfrm>
              <a:prstGeom prst="rect">
                <a:avLst/>
              </a:prstGeom>
              <a:blipFill>
                <a:blip r:embed="rId2"/>
                <a:stretch>
                  <a:fillRect l="-2361" r="-137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95" name="yt_shape_10995"/>
              <p:cNvSpPr txBox="1"/>
              <p:nvPr/>
            </p:nvSpPr>
            <p:spPr>
              <a:xfrm>
                <a:off x="540000" y="3550670"/>
                <a:ext cx="7681655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的二次函数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995" name="yt_shape_10995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50670"/>
                <a:ext cx="7681655" cy="481029"/>
              </a:xfrm>
              <a:prstGeom prst="rect">
                <a:avLst/>
              </a:prstGeom>
              <a:blipFill>
                <a:blip r:embed="rId3"/>
                <a:stretch>
                  <a:fillRect l="-2460" r="-1508" b="-39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D4F81B3-E232-E61F-D91E-7869E04C5021}"/>
              </a:ext>
            </a:extLst>
          </p:cNvPr>
          <p:cNvSpPr txBox="1"/>
          <p:nvPr/>
        </p:nvSpPr>
        <p:spPr>
          <a:xfrm>
            <a:off x="31250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C2370A-CEC4-BD02-DC8A-8961B240CAD1}"/>
              </a:ext>
            </a:extLst>
          </p:cNvPr>
          <p:cNvSpPr txBox="1"/>
          <p:nvPr/>
        </p:nvSpPr>
        <p:spPr>
          <a:xfrm>
            <a:off x="6474552" y="2814183"/>
            <a:ext cx="20088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997"/>
          <p:cNvSpPr txBox="1"/>
          <p:nvPr/>
        </p:nvSpPr>
        <p:spPr>
          <a:xfrm>
            <a:off x="407368" y="4221088"/>
            <a:ext cx="38584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求满足条件的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4F8E5A1-0C8D-E06A-67E3-FF9648BF4888}"/>
                  </a:ext>
                </a:extLst>
              </p:cNvPr>
              <p:cNvSpPr txBox="1"/>
              <p:nvPr/>
            </p:nvSpPr>
            <p:spPr>
              <a:xfrm>
                <a:off x="317357" y="4653585"/>
                <a:ext cx="551649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4F8E5A1-0C8D-E06A-67E3-FF9648BF48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4653585"/>
                <a:ext cx="5516499" cy="1154189"/>
              </a:xfrm>
              <a:prstGeom prst="rect">
                <a:avLst/>
              </a:prstGeom>
              <a:blipFill>
                <a:blip r:embed="rId4"/>
                <a:stretch>
                  <a:fillRect l="-16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D04FB41-DDBB-FF5A-06A7-43082183A756}"/>
              </a:ext>
            </a:extLst>
          </p:cNvPr>
          <p:cNvSpPr txBox="1"/>
          <p:nvPr/>
        </p:nvSpPr>
        <p:spPr>
          <a:xfrm>
            <a:off x="317357" y="5775307"/>
            <a:ext cx="3129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98" name="yt_shape_10998"/>
              <p:cNvSpPr txBox="1"/>
              <p:nvPr/>
            </p:nvSpPr>
            <p:spPr>
              <a:xfrm>
                <a:off x="551265" y="-764313"/>
                <a:ext cx="5388526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0998" name="yt_shape_109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-764313"/>
                <a:ext cx="5388526" cy="1070934"/>
              </a:xfrm>
              <a:prstGeom prst="rect">
                <a:avLst/>
              </a:prstGeom>
              <a:blipFill>
                <a:blip r:embed="rId2"/>
                <a:stretch>
                  <a:fillRect l="-3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00" name="yt_shape_11000"/>
          <p:cNvSpPr txBox="1"/>
          <p:nvPr/>
        </p:nvSpPr>
        <p:spPr>
          <a:xfrm>
            <a:off x="551265" y="357409"/>
            <a:ext cx="29783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1001" name="yt_shape_11001"/>
          <p:cNvSpPr txBox="1"/>
          <p:nvPr/>
        </p:nvSpPr>
        <p:spPr>
          <a:xfrm>
            <a:off x="551384" y="836712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抛物线有最低点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求出这个最低点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c88f"/>
              </a:rPr>
              <a:t>的增大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002" name="yt_shape_11002"/>
          <p:cNvSpPr txBox="1"/>
          <p:nvPr/>
        </p:nvSpPr>
        <p:spPr>
          <a:xfrm>
            <a:off x="551265" y="1779667"/>
            <a:ext cx="601286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若抛物线有最低点，则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，最低点为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459B05-58F8-78F4-3D1F-006FDF3765BC}"/>
              </a:ext>
            </a:extLst>
          </p:cNvPr>
          <p:cNvSpPr txBox="1"/>
          <p:nvPr/>
        </p:nvSpPr>
        <p:spPr>
          <a:xfrm>
            <a:off x="461254" y="1732861"/>
            <a:ext cx="6134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若抛物线有最低点，则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A19A5C-D573-42A7-0157-4F29ACCD42A4}"/>
              </a:ext>
            </a:extLst>
          </p:cNvPr>
          <p:cNvSpPr txBox="1"/>
          <p:nvPr/>
        </p:nvSpPr>
        <p:spPr>
          <a:xfrm>
            <a:off x="461254" y="2208349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2D4FF9-C02C-9238-178A-313D4292AD4A}"/>
              </a:ext>
            </a:extLst>
          </p:cNvPr>
          <p:cNvSpPr txBox="1"/>
          <p:nvPr/>
        </p:nvSpPr>
        <p:spPr>
          <a:xfrm>
            <a:off x="461254" y="2683837"/>
            <a:ext cx="603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，最低点为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E3746E-9F09-7F3A-5CB4-301C82A80E68}"/>
              </a:ext>
            </a:extLst>
          </p:cNvPr>
          <p:cNvSpPr txBox="1"/>
          <p:nvPr/>
        </p:nvSpPr>
        <p:spPr>
          <a:xfrm>
            <a:off x="461254" y="3159325"/>
            <a:ext cx="4452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3" name="yt_shape_11003"/>
          <p:cNvSpPr txBox="1"/>
          <p:nvPr/>
        </p:nvSpPr>
        <p:spPr>
          <a:xfrm>
            <a:off x="540000" y="900000"/>
            <a:ext cx="80086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的图象的位置关系</a:t>
            </a:r>
          </a:p>
        </p:txBody>
      </p:sp>
      <p:sp>
        <p:nvSpPr>
          <p:cNvPr id="11004" name="yt_shape_11004"/>
          <p:cNvSpPr txBox="1"/>
          <p:nvPr/>
        </p:nvSpPr>
        <p:spPr>
          <a:xfrm>
            <a:off x="540000" y="1389434"/>
            <a:ext cx="110527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个单位长度得到的抛物线是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05" name="yt_table_110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027807"/>
              </p:ext>
            </p:extLst>
          </p:nvPr>
        </p:nvGraphicFramePr>
        <p:xfrm>
          <a:off x="540047" y="1868737"/>
          <a:ext cx="6493193" cy="950976"/>
        </p:xfrm>
        <a:graphic>
          <a:graphicData uri="http://schemas.openxmlformats.org/drawingml/2006/table">
            <a:tbl>
              <a:tblPr/>
              <a:tblGrid>
                <a:gridCol w="3703955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2789238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</a:tbl>
          </a:graphicData>
        </a:graphic>
      </p:graphicFrame>
      <p:pic>
        <p:nvPicPr>
          <p:cNvPr id="3" name="yt_shape_1714121668055" title="H_26.259764">
            <a:extLst>
              <a:ext uri="{FF2B5EF4-FFF2-40B4-BE49-F238E27FC236}">
                <a16:creationId xmlns:a16="http://schemas.microsoft.com/office/drawing/2014/main" id="{F0493482-332E-633E-20A8-D74B686E62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581B7D-0745-6625-9D6F-130F606558D6}"/>
              </a:ext>
            </a:extLst>
          </p:cNvPr>
          <p:cNvSpPr txBox="1"/>
          <p:nvPr/>
        </p:nvSpPr>
        <p:spPr>
          <a:xfrm>
            <a:off x="1056553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7" name="yt_shape_1100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在如图所示的平面直角坐标系中画出二次函数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424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08" name="yt_image_11008" title="H_449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0143" y="1942472"/>
            <a:ext cx="1787156" cy="290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010"/>
          <p:cNvSpPr txBox="1"/>
          <p:nvPr/>
        </p:nvSpPr>
        <p:spPr>
          <a:xfrm>
            <a:off x="614258" y="1895939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分别指出它们的开口方向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对称轴以及顶点坐标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6C3084-04E5-9865-CF06-2FC720CC8DAC}"/>
              </a:ext>
            </a:extLst>
          </p:cNvPr>
          <p:cNvSpPr txBox="1"/>
          <p:nvPr/>
        </p:nvSpPr>
        <p:spPr>
          <a:xfrm>
            <a:off x="540120" y="2349404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27FF6B-A4F3-153E-AF03-7CA356F604E4}"/>
              </a:ext>
            </a:extLst>
          </p:cNvPr>
          <p:cNvSpPr txBox="1"/>
          <p:nvPr/>
        </p:nvSpPr>
        <p:spPr>
          <a:xfrm>
            <a:off x="540120" y="2824892"/>
            <a:ext cx="984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的开口向下，对称轴为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轴，顶点坐标为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B9F449-BF95-B92D-AA53-8918EBAF96EF}"/>
              </a:ext>
            </a:extLst>
          </p:cNvPr>
          <p:cNvSpPr txBox="1"/>
          <p:nvPr/>
        </p:nvSpPr>
        <p:spPr>
          <a:xfrm>
            <a:off x="540120" y="3300380"/>
            <a:ext cx="9535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的开口向下，对称轴为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轴，顶点坐标为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1011" title="H_249.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7731" y="3861716"/>
            <a:ext cx="1460922" cy="233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1012"/>
          <p:cNvSpPr txBox="1"/>
          <p:nvPr/>
        </p:nvSpPr>
        <p:spPr>
          <a:xfrm>
            <a:off x="767289" y="1504373"/>
            <a:ext cx="2007729" cy="28636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900" b="0" i="0" u="none" spc="-159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5900" b="0" i="0" u="none" spc="11681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sp>
        <p:nvSpPr>
          <p:cNvPr id="10" name="yt_shape_11014"/>
          <p:cNvSpPr txBox="1"/>
          <p:nvPr/>
        </p:nvSpPr>
        <p:spPr>
          <a:xfrm>
            <a:off x="767408" y="47251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的开口向下，对称轴为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轴，顶点坐标为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的开口向下，对称轴为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轴，顶点坐标为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可由抛物线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C3690F-7DEC-86B4-1EC1-5766D325CE1D}"/>
              </a:ext>
            </a:extLst>
          </p:cNvPr>
          <p:cNvSpPr txBox="1"/>
          <p:nvPr/>
        </p:nvSpPr>
        <p:spPr>
          <a:xfrm>
            <a:off x="7497296" y="610480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2237497-ED7C-309F-1B16-4E4195F4243C}"/>
              </a:ext>
            </a:extLst>
          </p:cNvPr>
          <p:cNvSpPr txBox="1"/>
          <p:nvPr/>
        </p:nvSpPr>
        <p:spPr>
          <a:xfrm>
            <a:off x="9021296" y="610480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7" name="yt_shape_11017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求函数值的范围时，忽视顶点处的取值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8CC5EE-2BC9-9FD1-E845-84266F4C0400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求函数值的范围时，忽视顶点处的取值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018"/>
          <p:cNvSpPr txBox="1"/>
          <p:nvPr/>
        </p:nvSpPr>
        <p:spPr>
          <a:xfrm>
            <a:off x="540000" y="1453110"/>
            <a:ext cx="1083469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有最小值是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916591-6ED3-2F19-C0CA-CEEBD45A15A6}"/>
              </a:ext>
            </a:extLst>
          </p:cNvPr>
          <p:cNvSpPr txBox="1"/>
          <p:nvPr/>
        </p:nvSpPr>
        <p:spPr>
          <a:xfrm>
            <a:off x="9349514" y="1378557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4D707D-88B5-1BED-4D04-9F56543CED52}"/>
              </a:ext>
            </a:extLst>
          </p:cNvPr>
          <p:cNvSpPr txBox="1"/>
          <p:nvPr/>
        </p:nvSpPr>
        <p:spPr>
          <a:xfrm>
            <a:off x="9349514" y="188179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1" name="yt_shape_1102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20" name="yt_image_1102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3" name="yt_shape_11023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高频考点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cacb9"/>
              </a:rPr>
              <a:t>在同一平面直角坐标系中的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028" name="yt_shape_11028"/>
          <p:cNvSpPr txBox="1"/>
          <p:nvPr/>
        </p:nvSpPr>
        <p:spPr>
          <a:xfrm>
            <a:off x="540000" y="2593964"/>
            <a:ext cx="5261056" cy="10175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650" b="0" i="0" u="none" spc="-5650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  <a:r>
              <a:rPr lang="en-US" altLang="zh-CN" sz="5650" b="0" i="0" u="none" spc="7157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650" b="0" i="0" u="none" spc="7006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650" b="0" i="0" u="none" spc="7006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650" b="0" i="0" u="none" spc="7006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</a:p>
        </p:txBody>
      </p:sp>
      <p:pic>
        <p:nvPicPr>
          <p:cNvPr id="11024" name="yt_image_11024" title="H_88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593964"/>
            <a:ext cx="1086492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25" name="yt_image_11025" title="H_88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1224" y="2593964"/>
            <a:ext cx="1067383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26" name="yt_image_11026" title="H_88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03339" y="2593964"/>
            <a:ext cx="1067383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27" name="yt_image_11027" title="H_88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54" y="2593964"/>
            <a:ext cx="1067383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0" name="yt_shape_11030"/>
          <p:cNvSpPr txBox="1"/>
          <p:nvPr/>
        </p:nvSpPr>
        <p:spPr>
          <a:xfrm>
            <a:off x="861379" y="3805186"/>
            <a:ext cx="106984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          B                C                D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DB2D03-A93A-EA69-D925-B9341811EFF8}"/>
              </a:ext>
            </a:extLst>
          </p:cNvPr>
          <p:cNvSpPr txBox="1"/>
          <p:nvPr/>
        </p:nvSpPr>
        <p:spPr>
          <a:xfrm>
            <a:off x="25837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31" name="yt_shape_11031"/>
              <p:cNvSpPr txBox="1"/>
              <p:nvPr/>
            </p:nvSpPr>
            <p:spPr>
              <a:xfrm>
                <a:off x="540119" y="90000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两条抛物线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与分别经过点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）、（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6b35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且平行于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轴的两条平行线围成的阴影部分的面积为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31" name="yt_shape_110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33" name="yt_image_1103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5615" y="2209673"/>
            <a:ext cx="2680768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724AE6-F010-C126-8F91-A5ECA8E95AA6}"/>
              </a:ext>
            </a:extLst>
          </p:cNvPr>
          <p:cNvSpPr txBox="1"/>
          <p:nvPr/>
        </p:nvSpPr>
        <p:spPr>
          <a:xfrm>
            <a:off x="8147896" y="152464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5" name="yt_shape_11035"/>
          <p:cNvSpPr txBox="1"/>
          <p:nvPr/>
        </p:nvSpPr>
        <p:spPr>
          <a:xfrm>
            <a:off x="540000" y="900000"/>
            <a:ext cx="854721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当顶点在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的顶点在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轴上，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写出此抛物线的对称轴和顶点坐标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时，抛物线的解析式为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故其对称轴为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轴，顶点坐标为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28485F-2E79-66D0-FC9F-9E85DE07F9E6}"/>
              </a:ext>
            </a:extLst>
          </p:cNvPr>
          <p:cNvSpPr txBox="1"/>
          <p:nvPr/>
        </p:nvSpPr>
        <p:spPr>
          <a:xfrm>
            <a:off x="449989" y="1804170"/>
            <a:ext cx="8644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的顶点在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C3D2C8-622A-3AD0-C6E4-61141C3BA0D4}"/>
              </a:ext>
            </a:extLst>
          </p:cNvPr>
          <p:cNvSpPr txBox="1"/>
          <p:nvPr/>
        </p:nvSpPr>
        <p:spPr>
          <a:xfrm>
            <a:off x="449989" y="2279658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683477-7C9D-965E-7582-DDE9FC810AAE}"/>
              </a:ext>
            </a:extLst>
          </p:cNvPr>
          <p:cNvSpPr txBox="1"/>
          <p:nvPr/>
        </p:nvSpPr>
        <p:spPr>
          <a:xfrm>
            <a:off x="449989" y="3230634"/>
            <a:ext cx="725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时，抛物线的解析式为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4673BA-01F9-E80E-A45D-65E9857D433D}"/>
              </a:ext>
            </a:extLst>
          </p:cNvPr>
          <p:cNvSpPr txBox="1"/>
          <p:nvPr/>
        </p:nvSpPr>
        <p:spPr>
          <a:xfrm>
            <a:off x="449989" y="3706122"/>
            <a:ext cx="5972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故其对称轴为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轴，顶点坐标为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1789</Words>
  <Application>Microsoft Office PowerPoint</Application>
  <PresentationFormat>宽屏</PresentationFormat>
  <Paragraphs>153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8" baseType="lpstr">
      <vt:lpstr>,isEnd</vt:lpstr>
      <vt:lpstr>_⨹_1_51782</vt:lpstr>
      <vt:lpstr>_⨹_1_7d07d</vt:lpstr>
      <vt:lpstr>_⨹_1_a1931</vt:lpstr>
      <vt:lpstr>_⨹_1_a4247</vt:lpstr>
      <vt:lpstr>_⨹_1_a6b35,isEnd</vt:lpstr>
      <vt:lpstr>_⨹_12_cacb9</vt:lpstr>
      <vt:lpstr>_⨹_2_841f4</vt:lpstr>
      <vt:lpstr>_⨹_3_cc88f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2024-04-28T06:18:57Z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