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11" r:id="rId7"/>
    <p:sldId id="313" r:id="rId8"/>
    <p:sldId id="315" r:id="rId9"/>
    <p:sldId id="325" r:id="rId10"/>
    <p:sldId id="326" r:id="rId11"/>
    <p:sldId id="319" r:id="rId12"/>
    <p:sldId id="327" r:id="rId13"/>
    <p:sldId id="321" r:id="rId14"/>
    <p:sldId id="323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08" autoAdjust="0"/>
    <p:restoredTop sz="94660"/>
  </p:normalViewPr>
  <p:slideViewPr>
    <p:cSldViewPr showGuides="1">
      <p:cViewPr>
        <p:scale>
          <a:sx n="50" d="100"/>
          <a:sy n="50" d="100"/>
        </p:scale>
        <p:origin x="584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5" name="yt_shape_1123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34" name="yt_image_11234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37" name="yt_shape_11237"/>
          <p:cNvSpPr txBox="1"/>
          <p:nvPr/>
        </p:nvSpPr>
        <p:spPr>
          <a:xfrm>
            <a:off x="540000" y="1482165"/>
            <a:ext cx="67983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的图象和性质</a:t>
            </a:r>
          </a:p>
        </p:txBody>
      </p:sp>
      <p:sp>
        <p:nvSpPr>
          <p:cNvPr id="11238" name="yt_shape_11238"/>
          <p:cNvSpPr txBox="1"/>
          <p:nvPr/>
        </p:nvSpPr>
        <p:spPr>
          <a:xfrm>
            <a:off x="540000" y="1971599"/>
            <a:ext cx="66508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的对称轴是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39" name="yt_table_1123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594358"/>
              </p:ext>
            </p:extLst>
          </p:nvPr>
        </p:nvGraphicFramePr>
        <p:xfrm>
          <a:off x="540047" y="2450902"/>
          <a:ext cx="5745480" cy="950976"/>
        </p:xfrm>
        <a:graphic>
          <a:graphicData uri="http://schemas.openxmlformats.org/drawingml/2006/table">
            <a:tbl>
              <a:tblPr/>
              <a:tblGrid>
                <a:gridCol w="3186430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  <a:gridCol w="2559050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7"/>
                  </a:ext>
                </a:extLst>
              </a:tr>
            </a:tbl>
          </a:graphicData>
        </a:graphic>
      </p:graphicFrame>
      <p:sp>
        <p:nvSpPr>
          <p:cNvPr id="11241" name="yt_shape_11241"/>
          <p:cNvSpPr txBox="1"/>
          <p:nvPr/>
        </p:nvSpPr>
        <p:spPr>
          <a:xfrm>
            <a:off x="540000" y="3452456"/>
            <a:ext cx="85151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42" name="yt_table_1124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355034"/>
              </p:ext>
            </p:extLst>
          </p:nvPr>
        </p:nvGraphicFramePr>
        <p:xfrm>
          <a:off x="540047" y="3931759"/>
          <a:ext cx="6049963" cy="1901952"/>
        </p:xfrm>
        <a:graphic>
          <a:graphicData uri="http://schemas.openxmlformats.org/drawingml/2006/table">
            <a:tbl>
              <a:tblPr/>
              <a:tblGrid>
                <a:gridCol w="6049963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轴的交点坐标为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图象的对称轴在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轴的右侧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值的增大而减小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的最小值为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1"/>
                  </a:ext>
                </a:extLst>
              </a:tr>
            </a:tbl>
          </a:graphicData>
        </a:graphic>
      </p:graphicFrame>
      <p:pic>
        <p:nvPicPr>
          <p:cNvPr id="3" name="yt_shape_1714121701570" title="H_26.259764">
            <a:extLst>
              <a:ext uri="{FF2B5EF4-FFF2-40B4-BE49-F238E27FC236}">
                <a16:creationId xmlns:a16="http://schemas.microsoft.com/office/drawing/2014/main" id="{5509E256-0FAA-5F23-81E5-564DF44D5C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BEB80F-79D3-6C52-01EF-D4CD180C5CA6}"/>
              </a:ext>
            </a:extLst>
          </p:cNvPr>
          <p:cNvSpPr txBox="1"/>
          <p:nvPr/>
        </p:nvSpPr>
        <p:spPr>
          <a:xfrm>
            <a:off x="6223727" y="192479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B765AF-15F8-E690-96D1-55A53D8A0DD3}"/>
              </a:ext>
            </a:extLst>
          </p:cNvPr>
          <p:cNvSpPr txBox="1"/>
          <p:nvPr/>
        </p:nvSpPr>
        <p:spPr>
          <a:xfrm>
            <a:off x="8052526" y="34056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6" name="yt_shape_1128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85" name="yt_image_11285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88" name="yt_shape_11288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经过坐标原点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c565"/>
              </a:rPr>
              <a:t>轴交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289" name="yt_image_11289" title="H_116.1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3133560"/>
            <a:ext cx="1882771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291" name="yt_shape_11291"/>
              <p:cNvSpPr txBox="1"/>
              <p:nvPr/>
            </p:nvSpPr>
            <p:spPr>
              <a:xfrm>
                <a:off x="630011" y="2590738"/>
                <a:ext cx="5078313" cy="20311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求此抛物线的解析式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1291" name="yt_shape_112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2590738"/>
                <a:ext cx="5078313" cy="2031197"/>
              </a:xfrm>
              <a:prstGeom prst="rect">
                <a:avLst/>
              </a:prstGeom>
              <a:blipFill>
                <a:blip r:embed="rId4"/>
                <a:stretch>
                  <a:fillRect l="-3601" t="-2703" r="-2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4CF11FD-6CC6-0FD0-42A0-AA98758ECFBD}"/>
              </a:ext>
            </a:extLst>
          </p:cNvPr>
          <p:cNvSpPr txBox="1"/>
          <p:nvPr/>
        </p:nvSpPr>
        <p:spPr>
          <a:xfrm>
            <a:off x="540000" y="3019420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 err="1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BCC6049-35DA-48A9-401A-A136656CC065}"/>
                  </a:ext>
                </a:extLst>
              </p:cNvPr>
              <p:cNvSpPr txBox="1"/>
              <p:nvPr/>
            </p:nvSpPr>
            <p:spPr>
              <a:xfrm>
                <a:off x="587625" y="3494908"/>
                <a:ext cx="512311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BCC6049-35DA-48A9-401A-A136656CC0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25" y="3494908"/>
                <a:ext cx="5123116" cy="1154189"/>
              </a:xfrm>
              <a:prstGeom prst="rect">
                <a:avLst/>
              </a:prstGeom>
              <a:blipFill>
                <a:blip r:embed="rId5"/>
                <a:stretch>
                  <a:fillRect l="-17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0DAC4E0-955C-4B02-CB56-0CD399B34B0D}"/>
                  </a:ext>
                </a:extLst>
              </p:cNvPr>
              <p:cNvSpPr txBox="1"/>
              <p:nvPr/>
            </p:nvSpPr>
            <p:spPr>
              <a:xfrm>
                <a:off x="540000" y="4384647"/>
                <a:ext cx="224701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0DAC4E0-955C-4B02-CB56-0CD399B34B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84647"/>
                <a:ext cx="2247011" cy="1154189"/>
              </a:xfrm>
              <a:prstGeom prst="rect">
                <a:avLst/>
              </a:prstGeom>
              <a:blipFill>
                <a:blip r:embed="rId6"/>
                <a:stretch>
                  <a:fillRect l="-4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DE8AB99F-AA38-3750-BBC1-2D2205364EA6}"/>
              </a:ext>
            </a:extLst>
          </p:cNvPr>
          <p:cNvSpPr txBox="1"/>
          <p:nvPr/>
        </p:nvSpPr>
        <p:spPr>
          <a:xfrm>
            <a:off x="540000" y="5445224"/>
            <a:ext cx="3286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94" name="yt_shape_11294"/>
              <p:cNvSpPr txBox="1"/>
              <p:nvPr/>
            </p:nvSpPr>
            <p:spPr>
              <a:xfrm>
                <a:off x="551384" y="-496079"/>
                <a:ext cx="3137077" cy="14994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解析式为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294" name="yt_shape_112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-496079"/>
                <a:ext cx="3137077" cy="1499449"/>
              </a:xfrm>
              <a:prstGeom prst="rect">
                <a:avLst/>
              </a:prstGeom>
              <a:blipFill>
                <a:blip r:embed="rId2"/>
                <a:stretch>
                  <a:fillRect l="-5825" r="-5049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96" name="yt_shape_11296"/>
          <p:cNvSpPr txBox="1"/>
          <p:nvPr/>
        </p:nvSpPr>
        <p:spPr>
          <a:xfrm>
            <a:off x="551384" y="1054158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写出顶点坐标及对称轴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297" name="yt_shape_11297"/>
          <p:cNvSpPr txBox="1"/>
          <p:nvPr/>
        </p:nvSpPr>
        <p:spPr>
          <a:xfrm>
            <a:off x="551384" y="1533461"/>
            <a:ext cx="570348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顶点为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，对称轴为直线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11298" name="yt_shape_11298"/>
          <p:cNvSpPr txBox="1"/>
          <p:nvPr/>
        </p:nvSpPr>
        <p:spPr>
          <a:xfrm>
            <a:off x="551384" y="2492896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若抛物线上有一点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99" name="yt_shape_11299"/>
              <p:cNvSpPr txBox="1"/>
              <p:nvPr/>
            </p:nvSpPr>
            <p:spPr>
              <a:xfrm>
                <a:off x="551384" y="2972199"/>
                <a:ext cx="794608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299" name="yt_shape_112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972199"/>
                <a:ext cx="7946086" cy="638893"/>
              </a:xfrm>
              <a:prstGeom prst="rect">
                <a:avLst/>
              </a:prstGeom>
              <a:blipFill>
                <a:blip r:embed="rId3"/>
                <a:stretch>
                  <a:fillRect l="-2301" r="-1380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C54449F-D20C-258C-7B1F-34E3173509E6}"/>
              </a:ext>
            </a:extLst>
          </p:cNvPr>
          <p:cNvSpPr txBox="1"/>
          <p:nvPr/>
        </p:nvSpPr>
        <p:spPr>
          <a:xfrm>
            <a:off x="461373" y="1486655"/>
            <a:ext cx="5828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318154-F4AF-19D8-2557-FC6C7BEEA96C}"/>
              </a:ext>
            </a:extLst>
          </p:cNvPr>
          <p:cNvSpPr txBox="1"/>
          <p:nvPr/>
        </p:nvSpPr>
        <p:spPr>
          <a:xfrm>
            <a:off x="461373" y="1962143"/>
            <a:ext cx="5820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顶点为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，对称轴为直线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0FD761C-9E3D-09AD-0A53-D4D5950B85B5}"/>
                  </a:ext>
                </a:extLst>
              </p:cNvPr>
              <p:cNvSpPr txBox="1"/>
              <p:nvPr/>
            </p:nvSpPr>
            <p:spPr>
              <a:xfrm>
                <a:off x="461373" y="2925393"/>
                <a:ext cx="80493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0FD761C-9E3D-09AD-0A53-D4D5950B85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925393"/>
                <a:ext cx="8049323" cy="726326"/>
              </a:xfrm>
              <a:prstGeom prst="rect">
                <a:avLst/>
              </a:prstGeom>
              <a:blipFill>
                <a:blip r:embed="rId4"/>
                <a:stretch>
                  <a:fillRect l="-1212" r="-121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1289" title="H_116.1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24392" y="1445798"/>
            <a:ext cx="1882771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1301"/>
          <p:cNvSpPr txBox="1"/>
          <p:nvPr/>
        </p:nvSpPr>
        <p:spPr>
          <a:xfrm>
            <a:off x="551384" y="3547814"/>
            <a:ext cx="446276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顶点纵坐标为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4" name="yt_shape_11302"/>
          <p:cNvSpPr txBox="1"/>
          <p:nvPr/>
        </p:nvSpPr>
        <p:spPr>
          <a:xfrm>
            <a:off x="551384" y="5467512"/>
            <a:ext cx="528510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B6BF013-ADFF-9CA8-0615-35C129883AB6}"/>
              </a:ext>
            </a:extLst>
          </p:cNvPr>
          <p:cNvSpPr txBox="1"/>
          <p:nvPr/>
        </p:nvSpPr>
        <p:spPr>
          <a:xfrm>
            <a:off x="461373" y="3501008"/>
            <a:ext cx="2885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C1EE98A-E130-ECE9-564B-F3A6EEFB8777}"/>
              </a:ext>
            </a:extLst>
          </p:cNvPr>
          <p:cNvSpPr txBox="1"/>
          <p:nvPr/>
        </p:nvSpPr>
        <p:spPr>
          <a:xfrm>
            <a:off x="461373" y="3976496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顶点纵坐标为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D23004A-0BBB-87B7-C9F5-6DA37C88C1F1}"/>
              </a:ext>
            </a:extLst>
          </p:cNvPr>
          <p:cNvSpPr txBox="1"/>
          <p:nvPr/>
        </p:nvSpPr>
        <p:spPr>
          <a:xfrm>
            <a:off x="461373" y="4451984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D748D48-1FE6-0FBB-1B33-9F31C9EC7BCA}"/>
              </a:ext>
            </a:extLst>
          </p:cNvPr>
          <p:cNvSpPr txBox="1"/>
          <p:nvPr/>
        </p:nvSpPr>
        <p:spPr>
          <a:xfrm>
            <a:off x="461373" y="4927472"/>
            <a:ext cx="2218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E4F7E4A-520E-23E3-5C97-D4FD44DF08B6}"/>
              </a:ext>
            </a:extLst>
          </p:cNvPr>
          <p:cNvSpPr txBox="1"/>
          <p:nvPr/>
        </p:nvSpPr>
        <p:spPr>
          <a:xfrm>
            <a:off x="461373" y="5420706"/>
            <a:ext cx="318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F67CFA1-2209-402D-EDA2-33F1816643D6}"/>
              </a:ext>
            </a:extLst>
          </p:cNvPr>
          <p:cNvSpPr txBox="1"/>
          <p:nvPr/>
        </p:nvSpPr>
        <p:spPr>
          <a:xfrm>
            <a:off x="461373" y="5896194"/>
            <a:ext cx="5414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3" name="yt_shape_11303"/>
          <p:cNvSpPr txBox="1"/>
          <p:nvPr/>
        </p:nvSpPr>
        <p:spPr>
          <a:xfrm>
            <a:off x="540000" y="900000"/>
            <a:ext cx="60064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与二次函数有关的最值或范围问题</a:t>
            </a:r>
          </a:p>
        </p:txBody>
      </p:sp>
      <p:sp>
        <p:nvSpPr>
          <p:cNvPr id="11304" name="yt_shape_11304"/>
          <p:cNvSpPr txBox="1"/>
          <p:nvPr/>
        </p:nvSpPr>
        <p:spPr>
          <a:xfrm>
            <a:off x="540000" y="1379303"/>
            <a:ext cx="6950154" cy="1945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没有限定自变量的范围求最值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的最大值为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B. 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C. 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D. 9</a:t>
            </a:r>
          </a:p>
        </p:txBody>
      </p:sp>
      <p:sp>
        <p:nvSpPr>
          <p:cNvPr id="11305" name="yt_shape_11305"/>
          <p:cNvSpPr txBox="1"/>
          <p:nvPr/>
        </p:nvSpPr>
        <p:spPr>
          <a:xfrm>
            <a:off x="540119" y="3375423"/>
            <a:ext cx="11492915" cy="237095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类型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限定自变量的取值范围求最值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在二次函数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3368c"/>
              </a:rPr>
              <a:t>的最大值和最小值分别是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A. 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B. 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D. 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FAD7C62-43D4-BC70-BDD7-E4F6F0F8A343}"/>
              </a:ext>
            </a:extLst>
          </p:cNvPr>
          <p:cNvSpPr txBox="1"/>
          <p:nvPr/>
        </p:nvSpPr>
        <p:spPr>
          <a:xfrm>
            <a:off x="6448127" y="1807985"/>
            <a:ext cx="383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6768D3-1A96-C55A-D5AB-5DAD7A217527}"/>
              </a:ext>
            </a:extLst>
          </p:cNvPr>
          <p:cNvSpPr txBox="1"/>
          <p:nvPr/>
        </p:nvSpPr>
        <p:spPr>
          <a:xfrm>
            <a:off x="1131708" y="4228805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0000" y="1379304"/>
            <a:ext cx="11028608" cy="436707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6" name="yt_shape_11306"/>
          <p:cNvSpPr txBox="1"/>
          <p:nvPr/>
        </p:nvSpPr>
        <p:spPr>
          <a:xfrm>
            <a:off x="540000" y="900000"/>
            <a:ext cx="65" cy="1801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1307" name="yt_shape_11307"/>
          <p:cNvSpPr txBox="1"/>
          <p:nvPr/>
        </p:nvSpPr>
        <p:spPr>
          <a:xfrm>
            <a:off x="540000" y="968806"/>
            <a:ext cx="10884592" cy="346830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限定自变量的范围求函数值的范围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</a:p>
        </p:txBody>
      </p:sp>
      <p:sp>
        <p:nvSpPr>
          <p:cNvPr id="11308" name="yt_shape_11308"/>
          <p:cNvSpPr txBox="1"/>
          <p:nvPr/>
        </p:nvSpPr>
        <p:spPr>
          <a:xfrm>
            <a:off x="579749" y="2430287"/>
            <a:ext cx="11492915" cy="1945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已知函数的最值，求自变量的取值范围或待定系数的值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贺州市中考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1c46"/>
              </a:rPr>
              <a:t>取得最大值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A. 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B. 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C. 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D. 4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0F7C4AF-2975-06A5-560E-07DD736F7F13}"/>
              </a:ext>
            </a:extLst>
          </p:cNvPr>
          <p:cNvSpPr txBox="1"/>
          <p:nvPr/>
        </p:nvSpPr>
        <p:spPr>
          <a:xfrm>
            <a:off x="9499302" y="1397488"/>
            <a:ext cx="383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D7BF09-061D-70E2-654E-BDDD12758128}"/>
              </a:ext>
            </a:extLst>
          </p:cNvPr>
          <p:cNvSpPr txBox="1"/>
          <p:nvPr/>
        </p:nvSpPr>
        <p:spPr>
          <a:xfrm>
            <a:off x="3247788" y="3334457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4" name="yt_shape_11244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襄阳市中考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df0e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在此函数的图象上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245" name="yt_image_11245" title="H_119.1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5840" y="2492896"/>
            <a:ext cx="1845991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7A9F5A-5928-942A-2BEC-4D76F1446AF4}"/>
              </a:ext>
            </a:extLst>
          </p:cNvPr>
          <p:cNvSpPr txBox="1"/>
          <p:nvPr/>
        </p:nvSpPr>
        <p:spPr>
          <a:xfrm>
            <a:off x="10208471" y="1279470"/>
            <a:ext cx="1310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47" name="yt_shape_11247"/>
              <p:cNvSpPr txBox="1"/>
              <p:nvPr/>
            </p:nvSpPr>
            <p:spPr>
              <a:xfrm>
                <a:off x="540119" y="900000"/>
                <a:ext cx="11492915" cy="55411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页思考变式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用配方法把这个二次函数的解析式化为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写出这个二次函数图象的开口方向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顶点坐标和对称轴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这个二次函数图象的开口方向向下，顶点坐标为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5_0074e"/>
                  </a:rPr>
                  <a:t>，对称轴为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的图象如何平移能得到二次函数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5b888"/>
                  </a:rPr>
                  <a:t>的图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请写出平移方法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的图象向左平移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个单位长度，再向上平移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个单位长度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89d57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向上平移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个单位长度，再向左平移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个单位长度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47" name="yt_shape_11247" descr="{&quot;rangeId&quot;: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541197"/>
              </a:xfrm>
              <a:prstGeom prst="rect">
                <a:avLst/>
              </a:prstGeom>
              <a:blipFill>
                <a:blip r:embed="rId2"/>
                <a:stretch>
                  <a:fillRect l="-1645" b="-24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BD7CD0B-95FF-E955-EFF0-24C9F4E6452B}"/>
                  </a:ext>
                </a:extLst>
              </p:cNvPr>
              <p:cNvSpPr txBox="1"/>
              <p:nvPr/>
            </p:nvSpPr>
            <p:spPr>
              <a:xfrm>
                <a:off x="450108" y="2000131"/>
                <a:ext cx="66808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, 'hasSerialNum': 1}">
                <a:extLst>
                  <a:ext uri="{FF2B5EF4-FFF2-40B4-BE49-F238E27FC236}">
                    <a16:creationId xmlns:a16="http://schemas.microsoft.com/office/drawing/2014/main" id="{7BD7CD0B-95FF-E955-EFF0-24C9F4E645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0131"/>
                <a:ext cx="6680898" cy="765061"/>
              </a:xfrm>
              <a:prstGeom prst="rect">
                <a:avLst/>
              </a:prstGeom>
              <a:blipFill>
                <a:blip r:embed="rId3"/>
                <a:stretch>
                  <a:fillRect l="-1460" r="-146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ABABE6A-C640-64FD-7B2A-AE3A19E17F56}"/>
              </a:ext>
            </a:extLst>
          </p:cNvPr>
          <p:cNvSpPr txBox="1"/>
          <p:nvPr/>
        </p:nvSpPr>
        <p:spPr>
          <a:xfrm>
            <a:off x="450108" y="3147068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这个二次函数图象的开口方向向下，顶点坐标为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5_0074e"/>
              </a:rPr>
              <a:t>，对称轴为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DFA245-64AB-571A-5AA7-C0AA2EA4FC21}"/>
              </a:ext>
            </a:extLst>
          </p:cNvPr>
          <p:cNvSpPr txBox="1"/>
          <p:nvPr/>
        </p:nvSpPr>
        <p:spPr>
          <a:xfrm>
            <a:off x="450108" y="3622556"/>
            <a:ext cx="1858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B1E3C54-AB7E-B6F4-3066-EAE330A7FEC2}"/>
                  </a:ext>
                </a:extLst>
              </p:cNvPr>
              <p:cNvSpPr txBox="1"/>
              <p:nvPr/>
            </p:nvSpPr>
            <p:spPr>
              <a:xfrm>
                <a:off x="450108" y="5244981"/>
                <a:ext cx="111575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的图象向左平移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个单位长度，再向上平移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个单位长度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1_89d57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5, 'hasSerialNum': 1}">
                <a:extLst>
                  <a:ext uri="{FF2B5EF4-FFF2-40B4-BE49-F238E27FC236}">
                    <a16:creationId xmlns:a16="http://schemas.microsoft.com/office/drawing/2014/main" id="{BB1E3C54-AB7E-B6F4-3066-EAE330A7FE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244981"/>
                <a:ext cx="11157586" cy="765061"/>
              </a:xfrm>
              <a:prstGeom prst="rect">
                <a:avLst/>
              </a:prstGeom>
              <a:blipFill>
                <a:blip r:embed="rId4"/>
                <a:stretch>
                  <a:fillRect l="-874" t="-7937" r="-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37D9D84-46D7-0B6C-F2CB-E8BCBEC230E7}"/>
              </a:ext>
            </a:extLst>
          </p:cNvPr>
          <p:cNvSpPr txBox="1"/>
          <p:nvPr/>
        </p:nvSpPr>
        <p:spPr>
          <a:xfrm>
            <a:off x="450108" y="5916430"/>
            <a:ext cx="7571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向上平移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个单位长度，再向左平移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8" name="yt_shape_11258"/>
          <p:cNvSpPr txBox="1"/>
          <p:nvPr/>
        </p:nvSpPr>
        <p:spPr>
          <a:xfrm>
            <a:off x="540000" y="900000"/>
            <a:ext cx="77216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的图象与系数的关系</a:t>
            </a:r>
          </a:p>
        </p:txBody>
      </p:sp>
      <p:sp>
        <p:nvSpPr>
          <p:cNvPr id="11259" name="yt_shape_11259"/>
          <p:cNvSpPr txBox="1"/>
          <p:nvPr/>
        </p:nvSpPr>
        <p:spPr>
          <a:xfrm>
            <a:off x="540000" y="1389434"/>
            <a:ext cx="104227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恩施州中考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61" name="yt_table_1126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090238"/>
              </p:ext>
            </p:extLst>
          </p:nvPr>
        </p:nvGraphicFramePr>
        <p:xfrm>
          <a:off x="540047" y="1868737"/>
          <a:ext cx="3587750" cy="1901952"/>
        </p:xfrm>
        <a:graphic>
          <a:graphicData uri="http://schemas.openxmlformats.org/drawingml/2006/table">
            <a:tbl>
              <a:tblPr/>
              <a:tblGrid>
                <a:gridCol w="3587750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"/>
                  </a:ext>
                </a:extLst>
              </a:tr>
            </a:tbl>
          </a:graphicData>
        </a:graphic>
      </p:graphicFrame>
      <p:pic>
        <p:nvPicPr>
          <p:cNvPr id="11260" name="yt_image_11260_skip" title="H_103.2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46568" y="1868737"/>
            <a:ext cx="1603269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701808" title="H_26.259764">
            <a:extLst>
              <a:ext uri="{FF2B5EF4-FFF2-40B4-BE49-F238E27FC236}">
                <a16:creationId xmlns:a16="http://schemas.microsoft.com/office/drawing/2014/main" id="{A0D97FC6-2867-459E-996E-CE440130C3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938E0E7-16C8-C1EF-2290-6852934ABF22}"/>
              </a:ext>
            </a:extLst>
          </p:cNvPr>
          <p:cNvSpPr txBox="1"/>
          <p:nvPr/>
        </p:nvSpPr>
        <p:spPr>
          <a:xfrm>
            <a:off x="9959114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263"/>
          <p:cNvSpPr txBox="1"/>
          <p:nvPr/>
        </p:nvSpPr>
        <p:spPr>
          <a:xfrm>
            <a:off x="561974" y="400506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的对称轴在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轴的左侧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01c7,isEnd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924A812-3BB4-4850-8843-232E8B5AEB55}"/>
              </a:ext>
            </a:extLst>
          </p:cNvPr>
          <p:cNvSpPr txBox="1"/>
          <p:nvPr/>
        </p:nvSpPr>
        <p:spPr>
          <a:xfrm>
            <a:off x="9239726" y="3958258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" name="yt_shape_11264"/>
          <p:cNvSpPr txBox="1"/>
          <p:nvPr/>
        </p:nvSpPr>
        <p:spPr>
          <a:xfrm>
            <a:off x="540000" y="900000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考虑问题不全面导致错误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635FF2-FE13-2536-3552-3497C711CFFC}"/>
              </a:ext>
            </a:extLst>
          </p:cNvPr>
          <p:cNvSpPr txBox="1"/>
          <p:nvPr/>
        </p:nvSpPr>
        <p:spPr>
          <a:xfrm>
            <a:off x="449989" y="853194"/>
            <a:ext cx="5666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考虑问题不全面导致错误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1265"/>
          <p:cNvSpPr txBox="1"/>
          <p:nvPr/>
        </p:nvSpPr>
        <p:spPr>
          <a:xfrm>
            <a:off x="540000" y="1556792"/>
            <a:ext cx="10483639" cy="9467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轴正半轴上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负半轴上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FC3FE3-0191-2ED5-93C0-16C66EBCC42C}"/>
              </a:ext>
            </a:extLst>
          </p:cNvPr>
          <p:cNvSpPr txBox="1"/>
          <p:nvPr/>
        </p:nvSpPr>
        <p:spPr>
          <a:xfrm>
            <a:off x="10298839" y="150998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7652F4B-CF42-5D21-721D-0D3A569D8D48}"/>
                  </a:ext>
                </a:extLst>
              </p:cNvPr>
              <p:cNvSpPr txBox="1"/>
              <p:nvPr/>
            </p:nvSpPr>
            <p:spPr>
              <a:xfrm>
                <a:off x="9748357" y="1942846"/>
                <a:ext cx="110096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7652F4B-CF42-5D21-721D-0D3A569D8D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48357" y="1942846"/>
                <a:ext cx="1100964" cy="555765"/>
              </a:xfrm>
              <a:prstGeom prst="rect">
                <a:avLst/>
              </a:prstGeom>
              <a:blipFill>
                <a:blip r:embed="rId2"/>
                <a:stretch>
                  <a:fillRect l="-8287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yt_shape_1126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68" name="yt_image_11268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1" name="yt_shape_11271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b5dd"/>
              </a:rPr>
              <a:t>为常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其对称轴在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轴左侧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则该二次函数有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72" name="yt_table_11272" title="H_100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14074671"/>
                  </p:ext>
                </p:extLst>
              </p:nvPr>
            </p:nvGraphicFramePr>
            <p:xfrm>
              <a:off x="540047" y="2441600"/>
              <a:ext cx="5151756" cy="1358392"/>
            </p:xfrm>
            <a:graphic>
              <a:graphicData uri="http://schemas.openxmlformats.org/drawingml/2006/table">
                <a:tbl>
                  <a:tblPr/>
                  <a:tblGrid>
                    <a:gridCol w="2956243">
                      <a:extLst>
                        <a:ext uri="{9D8B030D-6E8A-4147-A177-3AD203B41FA5}">
                          <a16:colId xmlns:a16="http://schemas.microsoft.com/office/drawing/2014/main" val="10180"/>
                        </a:ext>
                      </a:extLst>
                    </a:gridCol>
                    <a:gridCol w="2195513">
                      <a:extLst>
                        <a:ext uri="{9D8B030D-6E8A-4147-A177-3AD203B41FA5}">
                          <a16:colId xmlns:a16="http://schemas.microsoft.com/office/drawing/2014/main" val="101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最大值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最大值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最小值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最小值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272" name="yt_table_11272" descr="{&quot;rangeId&quot;:12,&quot;type&quot;:&quot;Option&quot;}" title="H_100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14074671"/>
                  </p:ext>
                </p:extLst>
              </p:nvPr>
            </p:nvGraphicFramePr>
            <p:xfrm>
              <a:off x="540047" y="2441600"/>
              <a:ext cx="5151756" cy="1280034"/>
            </p:xfrm>
            <a:graphic>
              <a:graphicData uri="http://schemas.openxmlformats.org/drawingml/2006/table">
                <a:tbl>
                  <a:tblPr/>
                  <a:tblGrid>
                    <a:gridCol w="2956243">
                      <a:extLst>
                        <a:ext uri="{9D8B030D-6E8A-4147-A177-3AD203B41FA5}">
                          <a16:colId xmlns:a16="http://schemas.microsoft.com/office/drawing/2014/main" val="10180"/>
                        </a:ext>
                      </a:extLst>
                    </a:gridCol>
                    <a:gridCol w="2195513">
                      <a:extLst>
                        <a:ext uri="{9D8B030D-6E8A-4147-A177-3AD203B41FA5}">
                          <a16:colId xmlns:a16="http://schemas.microsoft.com/office/drawing/2014/main" val="10181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最大值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4349" b="-1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6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最小值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4349" t="-10095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84A1F57-A6F1-A75B-4E79-1460FD5D3D0F}"/>
              </a:ext>
            </a:extLst>
          </p:cNvPr>
          <p:cNvSpPr txBox="1"/>
          <p:nvPr/>
        </p:nvSpPr>
        <p:spPr>
          <a:xfrm>
            <a:off x="10129096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73" name="yt_shape_11273"/>
              <p:cNvSpPr txBox="1"/>
              <p:nvPr/>
            </p:nvSpPr>
            <p:spPr>
              <a:xfrm>
                <a:off x="540119" y="900000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在对称轴为直线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0af1b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的最大值为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点拨：易得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73" name="yt_shape_112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75" name="yt_shape_11275"/>
          <p:cNvSpPr txBox="1"/>
          <p:nvPr/>
        </p:nvSpPr>
        <p:spPr>
          <a:xfrm>
            <a:off x="540119" y="20698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e4a9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个单位长度得到抛物线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76" name="yt_shape_11276"/>
          <p:cNvSpPr txBox="1"/>
          <p:nvPr/>
        </p:nvSpPr>
        <p:spPr>
          <a:xfrm>
            <a:off x="540000" y="3029247"/>
            <a:ext cx="48186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277" name="yt_shape_11277"/>
          <p:cNvSpPr txBox="1"/>
          <p:nvPr/>
        </p:nvSpPr>
        <p:spPr>
          <a:xfrm>
            <a:off x="540000" y="3508550"/>
            <a:ext cx="58573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278" name="yt_shape_11278"/>
          <p:cNvSpPr txBox="1"/>
          <p:nvPr/>
        </p:nvSpPr>
        <p:spPr>
          <a:xfrm>
            <a:off x="540119" y="398785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先向右平移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个单位长度，再向下平移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5_801a1"/>
              </a:rPr>
              <a:t>个单位长度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得到抛物线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279" name="yt_shape_11279"/>
          <p:cNvSpPr txBox="1"/>
          <p:nvPr/>
        </p:nvSpPr>
        <p:spPr>
          <a:xfrm>
            <a:off x="540000" y="4947288"/>
            <a:ext cx="764632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的解析式为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390AA6F-EB11-400A-564A-A75D93BA0ADF}"/>
                  </a:ext>
                </a:extLst>
              </p:cNvPr>
              <p:cNvSpPr txBox="1"/>
              <p:nvPr/>
            </p:nvSpPr>
            <p:spPr>
              <a:xfrm>
                <a:off x="2944512" y="1148319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390AA6F-EB11-400A-564A-A75D93BA0A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4512" y="1148319"/>
                <a:ext cx="661099" cy="72632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04849A1-9A84-C52F-2BFF-0395D59378F6}"/>
              </a:ext>
            </a:extLst>
          </p:cNvPr>
          <p:cNvSpPr txBox="1"/>
          <p:nvPr/>
        </p:nvSpPr>
        <p:spPr>
          <a:xfrm>
            <a:off x="449989" y="3461745"/>
            <a:ext cx="5980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06F410-C1F8-BBD9-AB26-3315EF63A54C}"/>
              </a:ext>
            </a:extLst>
          </p:cNvPr>
          <p:cNvSpPr txBox="1"/>
          <p:nvPr/>
        </p:nvSpPr>
        <p:spPr>
          <a:xfrm>
            <a:off x="450108" y="3941047"/>
            <a:ext cx="11106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先向右平移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个单位长度，再向下平移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5_801a1"/>
              </a:rPr>
              <a:t>个单位长度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FF0BA0-31D2-AFD1-3A8F-3A258F817753}"/>
              </a:ext>
            </a:extLst>
          </p:cNvPr>
          <p:cNvSpPr txBox="1"/>
          <p:nvPr/>
        </p:nvSpPr>
        <p:spPr>
          <a:xfrm>
            <a:off x="450108" y="4416535"/>
            <a:ext cx="2361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得到抛物线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AB681EF-762B-433B-2925-A22B425EBFE1}"/>
              </a:ext>
            </a:extLst>
          </p:cNvPr>
          <p:cNvSpPr txBox="1"/>
          <p:nvPr/>
        </p:nvSpPr>
        <p:spPr>
          <a:xfrm>
            <a:off x="449989" y="4900482"/>
            <a:ext cx="7752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14D3564-7D69-D665-CF3C-4D1C3D7D3CD3}"/>
              </a:ext>
            </a:extLst>
          </p:cNvPr>
          <p:cNvSpPr txBox="1"/>
          <p:nvPr/>
        </p:nvSpPr>
        <p:spPr>
          <a:xfrm>
            <a:off x="449989" y="5375970"/>
            <a:ext cx="5742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0" name="yt_shape_11280"/>
          <p:cNvSpPr txBox="1"/>
          <p:nvPr/>
        </p:nvSpPr>
        <p:spPr>
          <a:xfrm>
            <a:off x="540000" y="900000"/>
            <a:ext cx="79685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能否在抛物线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281" name="yt_shape_11281"/>
          <p:cNvSpPr txBox="1"/>
          <p:nvPr/>
        </p:nvSpPr>
        <p:spPr>
          <a:xfrm>
            <a:off x="540000" y="1379303"/>
            <a:ext cx="64296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动点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不在抛物线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上，</a:t>
            </a:r>
          </a:p>
        </p:txBody>
      </p:sp>
      <p:sp>
        <p:nvSpPr>
          <p:cNvPr id="11282" name="yt_shape_11282"/>
          <p:cNvSpPr txBox="1"/>
          <p:nvPr/>
        </p:nvSpPr>
        <p:spPr>
          <a:xfrm>
            <a:off x="540000" y="1858606"/>
            <a:ext cx="512159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的函数关系式为：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函数的最小值为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动点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不在抛物线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2BEE78-98F3-E976-855C-B79C13311A6C}"/>
              </a:ext>
            </a:extLst>
          </p:cNvPr>
          <p:cNvSpPr txBox="1"/>
          <p:nvPr/>
        </p:nvSpPr>
        <p:spPr>
          <a:xfrm>
            <a:off x="449989" y="1332497"/>
            <a:ext cx="6547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动点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不在抛物线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8E7666-A45A-FE86-9143-17606D78CCB0}"/>
              </a:ext>
            </a:extLst>
          </p:cNvPr>
          <p:cNvSpPr txBox="1"/>
          <p:nvPr/>
        </p:nvSpPr>
        <p:spPr>
          <a:xfrm>
            <a:off x="449989" y="1811800"/>
            <a:ext cx="5104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的函数关系式为：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FBC418-58F7-E3C9-1287-6B22ACCAC5CF}"/>
              </a:ext>
            </a:extLst>
          </p:cNvPr>
          <p:cNvSpPr txBox="1"/>
          <p:nvPr/>
        </p:nvSpPr>
        <p:spPr>
          <a:xfrm>
            <a:off x="497614" y="2287288"/>
            <a:ext cx="2828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746FA0-5CAD-2C9B-215B-3420AB11D69E}"/>
              </a:ext>
            </a:extLst>
          </p:cNvPr>
          <p:cNvSpPr txBox="1"/>
          <p:nvPr/>
        </p:nvSpPr>
        <p:spPr>
          <a:xfrm>
            <a:off x="449989" y="2762776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函数的最小值为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146988-EDE3-2B16-F2AF-69047143F430}"/>
              </a:ext>
            </a:extLst>
          </p:cNvPr>
          <p:cNvSpPr txBox="1"/>
          <p:nvPr/>
        </p:nvSpPr>
        <p:spPr>
          <a:xfrm>
            <a:off x="449989" y="323826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0A3687C-DE30-476C-2A6D-2BBC301811BE}"/>
              </a:ext>
            </a:extLst>
          </p:cNvPr>
          <p:cNvSpPr txBox="1"/>
          <p:nvPr/>
        </p:nvSpPr>
        <p:spPr>
          <a:xfrm>
            <a:off x="449989" y="3713752"/>
            <a:ext cx="5252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动点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不在抛物线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3" name="yt_shape_1128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都在抛物线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c0e1"/>
              </a:rPr>
              <a:t>2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84" name="yt_shape_11284"/>
          <p:cNvSpPr txBox="1"/>
          <p:nvPr/>
        </p:nvSpPr>
        <p:spPr>
          <a:xfrm>
            <a:off x="540000" y="1859435"/>
            <a:ext cx="940642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的函数关系式为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抛物线的开口向上，对称轴为直线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的增大而减小，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都在抛物线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上，且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5F8740-CB04-8765-1D64-DFFC69ED4089}"/>
              </a:ext>
            </a:extLst>
          </p:cNvPr>
          <p:cNvSpPr txBox="1"/>
          <p:nvPr/>
        </p:nvSpPr>
        <p:spPr>
          <a:xfrm>
            <a:off x="449989" y="1812629"/>
            <a:ext cx="795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A28D7C-8D0A-370C-1369-334418A23A79}"/>
              </a:ext>
            </a:extLst>
          </p:cNvPr>
          <p:cNvSpPr txBox="1"/>
          <p:nvPr/>
        </p:nvSpPr>
        <p:spPr>
          <a:xfrm>
            <a:off x="449989" y="2288117"/>
            <a:ext cx="604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抛物线的开口向上，对称轴为直线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83ABC4-D77F-FB09-BECF-C679FFF64CA7}"/>
              </a:ext>
            </a:extLst>
          </p:cNvPr>
          <p:cNvSpPr txBox="1"/>
          <p:nvPr/>
        </p:nvSpPr>
        <p:spPr>
          <a:xfrm>
            <a:off x="449989" y="2763605"/>
            <a:ext cx="4985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的增大而减小，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5AC732-F10E-FE51-F2D9-6D0713C09BFE}"/>
              </a:ext>
            </a:extLst>
          </p:cNvPr>
          <p:cNvSpPr txBox="1"/>
          <p:nvPr/>
        </p:nvSpPr>
        <p:spPr>
          <a:xfrm>
            <a:off x="449989" y="3239093"/>
            <a:ext cx="9495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都在抛物线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上，且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6A54AB-C05D-72B4-F36F-5E284DE7D9D1}"/>
              </a:ext>
            </a:extLst>
          </p:cNvPr>
          <p:cNvSpPr txBox="1"/>
          <p:nvPr/>
        </p:nvSpPr>
        <p:spPr>
          <a:xfrm>
            <a:off x="449989" y="3714581"/>
            <a:ext cx="14342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1564</Words>
  <Application>Microsoft Office PowerPoint</Application>
  <PresentationFormat>宽屏</PresentationFormat>
  <Paragraphs>143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1" baseType="lpstr">
      <vt:lpstr>,isEnd</vt:lpstr>
      <vt:lpstr>_⨹_1_0af1b,isEnd</vt:lpstr>
      <vt:lpstr>_⨹_1_7df0e,isEnd</vt:lpstr>
      <vt:lpstr>_⨹_1_89d57</vt:lpstr>
      <vt:lpstr>_⨹_1_cc0e1</vt:lpstr>
      <vt:lpstr>_⨹_1_de4a9</vt:lpstr>
      <vt:lpstr>_⨹_1_e01c7,isEnd</vt:lpstr>
      <vt:lpstr>_⨹_11_3368c</vt:lpstr>
      <vt:lpstr>_⨹_2_5b888</vt:lpstr>
      <vt:lpstr>_⨹_2_9c565</vt:lpstr>
      <vt:lpstr>_⨹_2_db5dd</vt:lpstr>
      <vt:lpstr>_⨹_5_0074e</vt:lpstr>
      <vt:lpstr>_⨹_5_71c46</vt:lpstr>
      <vt:lpstr>_⨹_5_801a1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2024-04-28T06:26:29Z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