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17" r:id="rId6"/>
    <p:sldId id="307" r:id="rId7"/>
    <p:sldId id="309" r:id="rId8"/>
    <p:sldId id="310" r:id="rId9"/>
    <p:sldId id="312" r:id="rId10"/>
    <p:sldId id="318" r:id="rId11"/>
    <p:sldId id="314" r:id="rId12"/>
    <p:sldId id="319" r:id="rId13"/>
    <p:sldId id="320" r:id="rId14"/>
    <p:sldId id="316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>
        <p:scale>
          <a:sx n="50" d="100"/>
          <a:sy n="50" d="100"/>
        </p:scale>
        <p:origin x="6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07" name="yt_image_11707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09" name="yt_shape_11709"/>
          <p:cNvSpPr txBox="1"/>
          <p:nvPr/>
        </p:nvSpPr>
        <p:spPr>
          <a:xfrm>
            <a:off x="540000" y="1482165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拱桥问题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10" name="yt_shape_11710"/>
              <p:cNvSpPr txBox="1"/>
              <p:nvPr/>
            </p:nvSpPr>
            <p:spPr>
              <a:xfrm>
                <a:off x="540120" y="1971599"/>
                <a:ext cx="11492915" cy="20697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山西省中考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如图是拱形大桥的示意图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桥拱与桥面的交点为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24f5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为原点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水平直线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建立平面直角坐标系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桥的拱形可近似看成抛物线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4266a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桥拱与桥墩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的交点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恰好在水面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2c743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则桥面离水面的高度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710" name="yt_shape_11710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971599"/>
                <a:ext cx="11492915" cy="2069797"/>
              </a:xfrm>
              <a:prstGeom prst="rect">
                <a:avLst/>
              </a:prstGeom>
              <a:blipFill>
                <a:blip r:embed="rId3"/>
                <a:stretch>
                  <a:fillRect l="-1645" t="-2353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13" name="yt_table_11713_skip" title="H_100.5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83303790"/>
                  </p:ext>
                </p:extLst>
              </p:nvPr>
            </p:nvGraphicFramePr>
            <p:xfrm>
              <a:off x="540047" y="4092184"/>
              <a:ext cx="4389756" cy="1276541"/>
            </p:xfrm>
            <a:graphic>
              <a:graphicData uri="http://schemas.openxmlformats.org/drawingml/2006/table">
                <a:tbl>
                  <a:tblPr/>
                  <a:tblGrid>
                    <a:gridCol w="2851468">
                      <a:extLst>
                        <a:ext uri="{9D8B030D-6E8A-4147-A177-3AD203B41FA5}">
                          <a16:colId xmlns:a16="http://schemas.microsoft.com/office/drawing/2014/main" val="10227"/>
                        </a:ext>
                      </a:extLst>
                    </a:gridCol>
                    <a:gridCol w="1538288">
                      <a:extLst>
                        <a:ext uri="{9D8B030D-6E8A-4147-A177-3AD203B41FA5}">
                          <a16:colId xmlns:a16="http://schemas.microsoft.com/office/drawing/2014/main" val="102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16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16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713" name="yt_table_11713_skip" descr="{&quot;rangeId&quot;:2,&quot;type&quot;:&quot;Option&quot;,&quot;drawing&quot;:[&quot;yt_image_11712&quot;]}" title="H_100.5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83303790"/>
                  </p:ext>
                </p:extLst>
              </p:nvPr>
            </p:nvGraphicFramePr>
            <p:xfrm>
              <a:off x="540047" y="4092184"/>
              <a:ext cx="4389756" cy="1276541"/>
            </p:xfrm>
            <a:graphic>
              <a:graphicData uri="http://schemas.openxmlformats.org/drawingml/2006/table">
                <a:tbl>
                  <a:tblPr/>
                  <a:tblGrid>
                    <a:gridCol w="2851468">
                      <a:extLst>
                        <a:ext uri="{9D8B030D-6E8A-4147-A177-3AD203B41FA5}">
                          <a16:colId xmlns:a16="http://schemas.microsoft.com/office/drawing/2014/main" val="10227"/>
                        </a:ext>
                      </a:extLst>
                    </a:gridCol>
                    <a:gridCol w="1538288">
                      <a:extLst>
                        <a:ext uri="{9D8B030D-6E8A-4147-A177-3AD203B41FA5}">
                          <a16:colId xmlns:a16="http://schemas.microsoft.com/office/drawing/2014/main" val="10228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54060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4980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4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000" r="-5406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4980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712" name="yt_image_11712_skip" title="H_90.7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98563" y="4092184"/>
            <a:ext cx="2151394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775122" title="H_26.259764">
            <a:extLst>
              <a:ext uri="{FF2B5EF4-FFF2-40B4-BE49-F238E27FC236}">
                <a16:creationId xmlns:a16="http://schemas.microsoft.com/office/drawing/2014/main" id="{FAB03DF2-7EE5-529A-0E6F-3A325C35BA2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ACFD88-007A-E36E-FF38-FE9A40130F4B}"/>
              </a:ext>
            </a:extLst>
          </p:cNvPr>
          <p:cNvSpPr txBox="1"/>
          <p:nvPr/>
        </p:nvSpPr>
        <p:spPr>
          <a:xfrm>
            <a:off x="6265122" y="3550203"/>
            <a:ext cx="383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9" name="yt_shape_1175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758" name="yt_image_11758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61" name="yt_shape_11761"/>
          <p:cNvSpPr txBox="1"/>
          <p:nvPr/>
        </p:nvSpPr>
        <p:spPr>
          <a:xfrm>
            <a:off x="540119" y="148216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已知排球场的长度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cfee7"/>
              </a:rPr>
              <a:t>位于球场中线处的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一队员站在点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处发球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排球从点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的正上方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34d3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向正前方飞去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排球的飞行路线是抛物线的一部分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当排球运行至离点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b948"/>
              </a:rPr>
              <a:t>的水平距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到达最高点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为原点建立如图所示的平面直角坐标系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762" name="yt_image_11762" title="H_106.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1944" y="3499600"/>
            <a:ext cx="2394423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764" name="yt_shape_11764"/>
              <p:cNvSpPr txBox="1"/>
              <p:nvPr/>
            </p:nvSpPr>
            <p:spPr>
              <a:xfrm>
                <a:off x="540119" y="4953457"/>
                <a:ext cx="11492915" cy="1602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若排球运行的最大高度为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直接写出排球飞行的高度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404f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水平距离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之间的函数关系式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不要求写自变量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2.8.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764" name="yt_shape_11764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953457"/>
                <a:ext cx="11492915" cy="1602042"/>
              </a:xfrm>
              <a:prstGeom prst="rect">
                <a:avLst/>
              </a:prstGeom>
              <a:blipFill>
                <a:blip r:embed="rId4"/>
                <a:stretch>
                  <a:fillRect l="-1645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6BFC160-E0F8-3EC1-843A-27A40C229E41}"/>
                  </a:ext>
                </a:extLst>
              </p:cNvPr>
              <p:cNvSpPr txBox="1"/>
              <p:nvPr/>
            </p:nvSpPr>
            <p:spPr>
              <a:xfrm>
                <a:off x="450108" y="5857627"/>
                <a:ext cx="4921948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C6BFC160-E0F8-3EC1-843A-27A40C229E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857627"/>
                <a:ext cx="4921948" cy="729184"/>
              </a:xfrm>
              <a:prstGeom prst="rect">
                <a:avLst/>
              </a:prstGeom>
              <a:blipFill>
                <a:blip r:embed="rId5"/>
                <a:stretch>
                  <a:fillRect l="-1983" r="-210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67" name="yt_shape_11767"/>
              <p:cNvSpPr txBox="1"/>
              <p:nvPr/>
            </p:nvSpPr>
            <p:spPr>
              <a:xfrm>
                <a:off x="540119" y="900000"/>
                <a:ext cx="11492915" cy="37110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的条件下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这次所发的球能够过网吗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如果能够过网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是否会出界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7bd6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能够过网，不会出界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理由：当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故这次发球能够过网且不会出界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67" name="yt_shape_11767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711081"/>
              </a:xfrm>
              <a:prstGeom prst="rect">
                <a:avLst/>
              </a:prstGeom>
              <a:blipFill>
                <a:blip r:embed="rId2"/>
                <a:stretch>
                  <a:fillRect l="-1645" t="-1480" b="-42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9DCBB1D-FDBC-A1D6-03D7-5EBCE81FE6F1}"/>
              </a:ext>
            </a:extLst>
          </p:cNvPr>
          <p:cNvSpPr txBox="1"/>
          <p:nvPr/>
        </p:nvSpPr>
        <p:spPr>
          <a:xfrm>
            <a:off x="450108" y="1804170"/>
            <a:ext cx="437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能够过网，不会出界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219971-BD53-5676-AA1C-51E845BF078B}"/>
              </a:ext>
            </a:extLst>
          </p:cNvPr>
          <p:cNvSpPr txBox="1"/>
          <p:nvPr/>
        </p:nvSpPr>
        <p:spPr>
          <a:xfrm>
            <a:off x="450108" y="2279658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理由：当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78AE786-2A18-A302-4020-96F762AC429A}"/>
                  </a:ext>
                </a:extLst>
              </p:cNvPr>
              <p:cNvSpPr txBox="1"/>
              <p:nvPr/>
            </p:nvSpPr>
            <p:spPr>
              <a:xfrm>
                <a:off x="497733" y="2755146"/>
                <a:ext cx="517753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}">
                <a:extLst>
                  <a:ext uri="{FF2B5EF4-FFF2-40B4-BE49-F238E27FC236}">
                    <a16:creationId xmlns:a16="http://schemas.microsoft.com/office/drawing/2014/main" id="{378AE786-2A18-A302-4020-96F762AC42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2755146"/>
                <a:ext cx="5177536" cy="768046"/>
              </a:xfrm>
              <a:prstGeom prst="rect">
                <a:avLst/>
              </a:prstGeom>
              <a:blipFill>
                <a:blip r:embed="rId3"/>
                <a:stretch>
                  <a:fillRect l="-1885" r="-200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ADE3590-7CEE-AF7F-D74A-8E94C715715D}"/>
                  </a:ext>
                </a:extLst>
              </p:cNvPr>
              <p:cNvSpPr txBox="1"/>
              <p:nvPr/>
            </p:nvSpPr>
            <p:spPr>
              <a:xfrm>
                <a:off x="450108" y="3429580"/>
                <a:ext cx="6826948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4}">
                <a:extLst>
                  <a:ext uri="{FF2B5EF4-FFF2-40B4-BE49-F238E27FC236}">
                    <a16:creationId xmlns:a16="http://schemas.microsoft.com/office/drawing/2014/main" id="{1ADE3590-7CEE-AF7F-D74A-8E94C71571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29580"/>
                <a:ext cx="6826948" cy="768045"/>
              </a:xfrm>
              <a:prstGeom prst="rect">
                <a:avLst/>
              </a:prstGeom>
              <a:blipFill>
                <a:blip r:embed="rId4"/>
                <a:stretch>
                  <a:fillRect l="-1429" r="-151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D8BE266-644B-66CB-910B-560872EB7B90}"/>
              </a:ext>
            </a:extLst>
          </p:cNvPr>
          <p:cNvSpPr txBox="1"/>
          <p:nvPr/>
        </p:nvSpPr>
        <p:spPr>
          <a:xfrm>
            <a:off x="450108" y="4104013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故这次发球能够过网且不会出界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1762" title="H_106.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46399" y="2456726"/>
            <a:ext cx="2394423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71" name="yt_shape_11771"/>
              <p:cNvSpPr txBox="1"/>
              <p:nvPr/>
            </p:nvSpPr>
            <p:spPr>
              <a:xfrm>
                <a:off x="540119" y="900000"/>
                <a:ext cx="11492915" cy="48856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若该队员发球要想过网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又使排球不会出界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排球压线属于没出界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41dff"/>
                  </a:rPr>
                  <a:t>求抛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物线的解析式中二次项系数的最大值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设抛物线的解析式为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根据题意，不出边界时有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要使排球过网，则有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2.24.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故抛物线的解析式中二次项系数的最大值为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71" name="yt_shape_11771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85633"/>
              </a:xfrm>
              <a:prstGeom prst="rect">
                <a:avLst/>
              </a:prstGeom>
              <a:blipFill>
                <a:blip r:embed="rId2"/>
                <a:stretch>
                  <a:fillRect l="-1645" t="-1124" b="-11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7FA86D6-130B-DC42-FEC8-6BD1D71A8F1D}"/>
              </a:ext>
            </a:extLst>
          </p:cNvPr>
          <p:cNvSpPr txBox="1"/>
          <p:nvPr/>
        </p:nvSpPr>
        <p:spPr>
          <a:xfrm>
            <a:off x="450108" y="1804170"/>
            <a:ext cx="7350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设抛物线的解析式为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BC43A19-173C-9B5E-6EFA-2A435A2A8F8E}"/>
              </a:ext>
            </a:extLst>
          </p:cNvPr>
          <p:cNvSpPr txBox="1"/>
          <p:nvPr/>
        </p:nvSpPr>
        <p:spPr>
          <a:xfrm>
            <a:off x="450108" y="2279658"/>
            <a:ext cx="7031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FF3DF5-1805-D46C-14C9-FB5BB2D8FED3}"/>
              </a:ext>
            </a:extLst>
          </p:cNvPr>
          <p:cNvSpPr txBox="1"/>
          <p:nvPr/>
        </p:nvSpPr>
        <p:spPr>
          <a:xfrm>
            <a:off x="450108" y="2755146"/>
            <a:ext cx="407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A8C7D6F-C385-556F-233D-2E319C29E2D8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9225662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根据题意，不出边界时有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}">
                <a:extLst>
                  <a:ext uri="{FF2B5EF4-FFF2-40B4-BE49-F238E27FC236}">
                    <a16:creationId xmlns:a16="http://schemas.microsoft.com/office/drawing/2014/main" id="{6A8C7D6F-C385-556F-233D-2E319C29E2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9225662" cy="768046"/>
              </a:xfrm>
              <a:prstGeom prst="rect">
                <a:avLst/>
              </a:prstGeom>
              <a:blipFill>
                <a:blip r:embed="rId3"/>
                <a:stretch>
                  <a:fillRect l="-1058" r="-105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F68C493-7B2B-5AC6-99F4-69ABC4445CD1}"/>
              </a:ext>
            </a:extLst>
          </p:cNvPr>
          <p:cNvSpPr txBox="1"/>
          <p:nvPr/>
        </p:nvSpPr>
        <p:spPr>
          <a:xfrm>
            <a:off x="450108" y="3905068"/>
            <a:ext cx="6720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要使排球过网，则有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2.24.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6EC2499-DA83-981B-39AB-742A18C4887A}"/>
                  </a:ext>
                </a:extLst>
              </p:cNvPr>
              <p:cNvSpPr txBox="1"/>
              <p:nvPr/>
            </p:nvSpPr>
            <p:spPr>
              <a:xfrm>
                <a:off x="450108" y="4380556"/>
                <a:ext cx="3794823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5}">
                <a:extLst>
                  <a:ext uri="{FF2B5EF4-FFF2-40B4-BE49-F238E27FC236}">
                    <a16:creationId xmlns:a16="http://schemas.microsoft.com/office/drawing/2014/main" id="{B6EC2499-DA83-981B-39AB-742A18C488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80556"/>
                <a:ext cx="3794823" cy="769061"/>
              </a:xfrm>
              <a:prstGeom prst="rect">
                <a:avLst/>
              </a:prstGeom>
              <a:blipFill>
                <a:blip r:embed="rId4"/>
                <a:stretch>
                  <a:fillRect l="-2572" r="-257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34D0EB3-976B-6749-00F2-113286292422}"/>
                  </a:ext>
                </a:extLst>
              </p:cNvPr>
              <p:cNvSpPr txBox="1"/>
              <p:nvPr/>
            </p:nvSpPr>
            <p:spPr>
              <a:xfrm>
                <a:off x="450108" y="5056005"/>
                <a:ext cx="6704712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故抛物线的解析式中二次项系数的最大值为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5}">
                <a:extLst>
                  <a:ext uri="{FF2B5EF4-FFF2-40B4-BE49-F238E27FC236}">
                    <a16:creationId xmlns:a16="http://schemas.microsoft.com/office/drawing/2014/main" id="{434D0EB3-976B-6749-00F2-1132862924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56005"/>
                <a:ext cx="6704712" cy="729184"/>
              </a:xfrm>
              <a:prstGeom prst="rect">
                <a:avLst/>
              </a:prstGeom>
              <a:blipFill>
                <a:blip r:embed="rId5"/>
                <a:stretch>
                  <a:fillRect l="-1455" r="-1455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1762" title="H_106.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60859" y="1804170"/>
            <a:ext cx="2394423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" name="yt_shape_11776"/>
          <p:cNvSpPr txBox="1"/>
          <p:nvPr/>
        </p:nvSpPr>
        <p:spPr>
          <a:xfrm>
            <a:off x="540000" y="900000"/>
            <a:ext cx="52370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题变式与拓展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77" name="yt_shape_11777"/>
              <p:cNvSpPr txBox="1"/>
              <p:nvPr/>
            </p:nvSpPr>
            <p:spPr>
              <a:xfrm>
                <a:off x="540119" y="1379303"/>
                <a:ext cx="11492915" cy="4061039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某一型号飞机着陆后滑行的距离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与滑行时间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177de,isEnd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之间的函数关系式是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该型号飞机着陆后需滑行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53da6,isEnd"/>
                  </a:rPr>
                  <a:t>才能停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飞机着陆后滑行的距离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关于滑行的时间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5d36,isEnd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函数解析式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则飞机着陆后滑行的最长时间为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【拓展】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的基础上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飞机在着陆滑行的过程中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a270c,isEnd"/>
                  </a:rPr>
                  <a:t>秒滑行的距离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77" name="yt_shape_117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11492915" cy="4061039"/>
              </a:xfrm>
              <a:prstGeom prst="rect">
                <a:avLst/>
              </a:prstGeom>
              <a:blipFill>
                <a:blip r:embed="rId2"/>
                <a:stretch>
                  <a:fillRect l="-954" t="-1048" b="-1946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1C4B54B-AA08-FFCE-FB6F-A4CFFE75D3D1}"/>
              </a:ext>
            </a:extLst>
          </p:cNvPr>
          <p:cNvSpPr txBox="1"/>
          <p:nvPr/>
        </p:nvSpPr>
        <p:spPr>
          <a:xfrm>
            <a:off x="9462908" y="180798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326B77-6FF0-25DE-FE51-DCA198A75EE1}"/>
              </a:ext>
            </a:extLst>
          </p:cNvPr>
          <p:cNvSpPr txBox="1"/>
          <p:nvPr/>
        </p:nvSpPr>
        <p:spPr>
          <a:xfrm>
            <a:off x="7421383" y="3709938"/>
            <a:ext cx="789686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EA39AE-1700-EEC9-C33A-841E80B6813C}"/>
              </a:ext>
            </a:extLst>
          </p:cNvPr>
          <p:cNvSpPr txBox="1"/>
          <p:nvPr/>
        </p:nvSpPr>
        <p:spPr>
          <a:xfrm>
            <a:off x="1131708" y="485789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14" name="yt_shape_11714"/>
              <p:cNvSpPr txBox="1"/>
              <p:nvPr/>
            </p:nvSpPr>
            <p:spPr>
              <a:xfrm>
                <a:off x="540119" y="900000"/>
                <a:ext cx="11492915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一个隧道的截面由抛物线和长方形构成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长方形的长是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38b15,isEnd"/>
                  </a:rPr>
                  <a:t>抛物线的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最高点到路面的距离为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则在如图所示的坐标系中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23409,isEnd"/>
                  </a:rPr>
                  <a:t>该抛物线对应的函数解析式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写出自变量的取值范围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14" name="yt_shape_117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99156"/>
              </a:xfrm>
              <a:prstGeom prst="rect">
                <a:avLst/>
              </a:prstGeom>
              <a:blipFill>
                <a:blip r:embed="rId2"/>
                <a:stretch>
                  <a:fillRect l="-1645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16" name="yt_image_11716" title="H_95.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9885" y="3645024"/>
            <a:ext cx="1456617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76CBE7D-E074-CC09-840E-CC60A223F6A5}"/>
                  </a:ext>
                </a:extLst>
              </p:cNvPr>
              <p:cNvSpPr txBox="1"/>
              <p:nvPr/>
            </p:nvSpPr>
            <p:spPr>
              <a:xfrm>
                <a:off x="1107333" y="1723220"/>
                <a:ext cx="51108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, 'hasSerialNum': 1, 'mathAnswerShape': 1, 'pageBreak': True}">
                <a:extLst>
                  <a:ext uri="{FF2B5EF4-FFF2-40B4-BE49-F238E27FC236}">
                    <a16:creationId xmlns:a16="http://schemas.microsoft.com/office/drawing/2014/main" id="{F76CBE7D-E074-CC09-840E-CC60A223F6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1723220"/>
                <a:ext cx="5110861" cy="726326"/>
              </a:xfrm>
              <a:prstGeom prst="rect">
                <a:avLst/>
              </a:prstGeom>
              <a:blipFill>
                <a:blip r:embed="rId4"/>
                <a:stretch>
                  <a:fillRect l="-190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18" name="yt_shape_11718"/>
              <p:cNvSpPr txBox="1"/>
              <p:nvPr/>
            </p:nvSpPr>
            <p:spPr>
              <a:xfrm>
                <a:off x="540120" y="900000"/>
                <a:ext cx="11492915" cy="1589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某公园有一个抛物线形状的观景拱桥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其横截面如图所示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c6df3"/>
                  </a:rPr>
                  <a:t>在图中建立的平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抛物线的解析式为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且过顶点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fd057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18" name="yt_shape_11718" descr="{&quot;rangeId&quot;:1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1589666"/>
              </a:xfrm>
              <a:prstGeom prst="rect">
                <a:avLst/>
              </a:prstGeom>
              <a:blipFill>
                <a:blip r:embed="rId2"/>
                <a:stretch>
                  <a:fillRect l="-1701" t="-3462" r="-1592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20" name="yt_image_11720" title="H_89.8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9856" y="2489666"/>
            <a:ext cx="2603444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22" name="yt_shape_11722"/>
          <p:cNvSpPr txBox="1"/>
          <p:nvPr/>
        </p:nvSpPr>
        <p:spPr>
          <a:xfrm>
            <a:off x="540000" y="3884068"/>
            <a:ext cx="315631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1EC639-64C2-B5D9-5290-6BD75FE3BE3B}"/>
              </a:ext>
            </a:extLst>
          </p:cNvPr>
          <p:cNvSpPr txBox="1"/>
          <p:nvPr/>
        </p:nvSpPr>
        <p:spPr>
          <a:xfrm>
            <a:off x="449989" y="4312750"/>
            <a:ext cx="2315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4" name="yt_shape_1172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现因筹备庆典活动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计划沿拱桥的台阶表面铺设一条宽度为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米的地毯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3330"/>
              </a:rPr>
              <a:t>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毯的价格为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则购买地毯需多少元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25" name="yt_shape_11725"/>
              <p:cNvSpPr txBox="1"/>
              <p:nvPr/>
            </p:nvSpPr>
            <p:spPr>
              <a:xfrm>
                <a:off x="540000" y="1859435"/>
                <a:ext cx="4679166" cy="18029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知，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抛物线的解析式为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25" name="yt_shape_11725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4679166" cy="1802929"/>
              </a:xfrm>
              <a:prstGeom prst="rect">
                <a:avLst/>
              </a:prstGeom>
              <a:blipFill>
                <a:blip r:embed="rId2"/>
                <a:stretch>
                  <a:fillRect l="-4042" t="-2703" r="-2999" b="-4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27" name="yt_shape_11727"/>
          <p:cNvSpPr txBox="1"/>
          <p:nvPr/>
        </p:nvSpPr>
        <p:spPr>
          <a:xfrm>
            <a:off x="540000" y="3713152"/>
            <a:ext cx="553997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地毯的总长度为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购买地毯需要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B0142B-0BBE-15D5-DD92-ABE1243292AC}"/>
              </a:ext>
            </a:extLst>
          </p:cNvPr>
          <p:cNvSpPr txBox="1"/>
          <p:nvPr/>
        </p:nvSpPr>
        <p:spPr>
          <a:xfrm>
            <a:off x="449989" y="1812629"/>
            <a:ext cx="4813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A827AEB-CFAD-460E-6471-EDC2AB5F6150}"/>
                  </a:ext>
                </a:extLst>
              </p:cNvPr>
              <p:cNvSpPr txBox="1"/>
              <p:nvPr/>
            </p:nvSpPr>
            <p:spPr>
              <a:xfrm>
                <a:off x="449989" y="2288117"/>
                <a:ext cx="480923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抛物线的解析式为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mathAnswerShape': 1}">
                <a:extLst>
                  <a:ext uri="{FF2B5EF4-FFF2-40B4-BE49-F238E27FC236}">
                    <a16:creationId xmlns:a16="http://schemas.microsoft.com/office/drawing/2014/main" id="{BA827AEB-CFAD-460E-6471-EDC2AB5F61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88117"/>
                <a:ext cx="4809236" cy="768046"/>
              </a:xfrm>
              <a:prstGeom prst="rect">
                <a:avLst/>
              </a:prstGeom>
              <a:blipFill>
                <a:blip r:embed="rId3"/>
                <a:stretch>
                  <a:fillRect l="-2028" r="-190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CC883BD-19D2-E7EA-6496-948A568E610C}"/>
                  </a:ext>
                </a:extLst>
              </p:cNvPr>
              <p:cNvSpPr txBox="1"/>
              <p:nvPr/>
            </p:nvSpPr>
            <p:spPr>
              <a:xfrm>
                <a:off x="449989" y="2962551"/>
                <a:ext cx="3894836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，则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mathAnswerShape': 1}">
                <a:extLst>
                  <a:ext uri="{FF2B5EF4-FFF2-40B4-BE49-F238E27FC236}">
                    <a16:creationId xmlns:a16="http://schemas.microsoft.com/office/drawing/2014/main" id="{6CC883BD-19D2-E7EA-6496-948A568E61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62551"/>
                <a:ext cx="3894836" cy="729183"/>
              </a:xfrm>
              <a:prstGeom prst="rect">
                <a:avLst/>
              </a:prstGeom>
              <a:blipFill>
                <a:blip r:embed="rId4"/>
                <a:stretch>
                  <a:fillRect l="-2504" r="-234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B0BAFE2-885B-AD0E-2F1B-815982EA2A64}"/>
              </a:ext>
            </a:extLst>
          </p:cNvPr>
          <p:cNvSpPr txBox="1"/>
          <p:nvPr/>
        </p:nvSpPr>
        <p:spPr>
          <a:xfrm>
            <a:off x="449989" y="3666346"/>
            <a:ext cx="3491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0176A4-1687-3E04-B7AB-2B6D5B209811}"/>
              </a:ext>
            </a:extLst>
          </p:cNvPr>
          <p:cNvSpPr txBox="1"/>
          <p:nvPr/>
        </p:nvSpPr>
        <p:spPr>
          <a:xfrm>
            <a:off x="449989" y="4141834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地毯的总长度为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060DC2-330F-68A6-0F2B-22C9D0DA1B22}"/>
              </a:ext>
            </a:extLst>
          </p:cNvPr>
          <p:cNvSpPr txBox="1"/>
          <p:nvPr/>
        </p:nvSpPr>
        <p:spPr>
          <a:xfrm>
            <a:off x="497614" y="4617322"/>
            <a:ext cx="492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C02A9ED-5F54-D40B-403F-790EF076D079}"/>
              </a:ext>
            </a:extLst>
          </p:cNvPr>
          <p:cNvSpPr txBox="1"/>
          <p:nvPr/>
        </p:nvSpPr>
        <p:spPr>
          <a:xfrm>
            <a:off x="449989" y="5092810"/>
            <a:ext cx="566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购买地毯需要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1720" title="H_89.8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28248" y="2682079"/>
            <a:ext cx="2603444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8" name="yt_shape_11728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运动问题</a:t>
            </a:r>
          </a:p>
        </p:txBody>
      </p:sp>
      <p:sp>
        <p:nvSpPr>
          <p:cNvPr id="11729" name="yt_shape_11729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某广场有一喷水池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水从地面喷出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以水平地面为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出水点为原点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430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建立平面直角坐标系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水在空中划出的曲线是抛物线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4aa6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则水喷出的最大高度是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33" name="yt_table_1173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720991"/>
              </p:ext>
            </p:extLst>
          </p:nvPr>
        </p:nvGraphicFramePr>
        <p:xfrm>
          <a:off x="540047" y="2829000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2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3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31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"/>
                  </a:ext>
                </a:extLst>
              </a:tr>
            </a:tbl>
          </a:graphicData>
        </a:graphic>
      </p:graphicFrame>
      <p:grpSp>
        <p:nvGrpSpPr>
          <p:cNvPr id="11730" name="yt_shape_11730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81230" y="2829000"/>
            <a:ext cx="1968688" cy="1673874"/>
            <a:chOff x="0" y="0"/>
            <a:chExt cx="1968688" cy="1673874"/>
          </a:xfrm>
        </p:grpSpPr>
        <p:pic>
          <p:nvPicPr>
            <p:cNvPr id="2" name="yt_image_1173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68688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32" name="yt_shape_11732"/>
            <p:cNvSpPr txBox="1"/>
            <p:nvPr/>
          </p:nvSpPr>
          <p:spPr>
            <a:xfrm>
              <a:off x="451063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775225">
            <a:extLst>
              <a:ext uri="{FF2B5EF4-FFF2-40B4-BE49-F238E27FC236}">
                <a16:creationId xmlns:a16="http://schemas.microsoft.com/office/drawing/2014/main" id="{D28ABADC-031C-CB5A-02F4-61D76CA0B4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20BE3E7-8E54-6359-F173-E5A047227273}"/>
              </a:ext>
            </a:extLst>
          </p:cNvPr>
          <p:cNvSpPr txBox="1"/>
          <p:nvPr/>
        </p:nvSpPr>
        <p:spPr>
          <a:xfrm>
            <a:off x="5326908" y="22936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35" name="yt_shape_11735"/>
              <p:cNvSpPr txBox="1"/>
              <p:nvPr/>
            </p:nvSpPr>
            <p:spPr>
              <a:xfrm>
                <a:off x="540119" y="900000"/>
                <a:ext cx="11492915" cy="15906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某排球运动员站在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点处发球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排球从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点的正上方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点发出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0064f,isEnd"/>
                  </a:rPr>
                  <a:t>排球的运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动路线是抛物线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dd08a,isEnd"/>
                  </a:rPr>
                  <a:t>则排球落地点距发球点的水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平距离为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35" name="yt_shape_117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90692"/>
              </a:xfrm>
              <a:prstGeom prst="rect">
                <a:avLst/>
              </a:prstGeom>
              <a:blipFill>
                <a:blip r:embed="rId2"/>
                <a:stretch>
                  <a:fillRect l="-1645" t="-3448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40" name="yt_shape_11740"/>
          <p:cNvSpPr txBox="1"/>
          <p:nvPr/>
        </p:nvSpPr>
        <p:spPr>
          <a:xfrm>
            <a:off x="540000" y="426957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37" name="yt_shape_11737" title="H_120.10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3098" y="2693844"/>
            <a:ext cx="2045802" cy="1525284"/>
            <a:chOff x="0" y="0"/>
            <a:chExt cx="2045802" cy="1525284"/>
          </a:xfrm>
        </p:grpSpPr>
        <p:pic>
          <p:nvPicPr>
            <p:cNvPr id="2" name="yt_image_1173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45802" cy="1129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39" name="yt_shape_11739"/>
            <p:cNvSpPr txBox="1"/>
            <p:nvPr/>
          </p:nvSpPr>
          <p:spPr>
            <a:xfrm>
              <a:off x="489620" y="11652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C8FDEE6-6C68-BE4C-043E-88D778A00F0B}"/>
              </a:ext>
            </a:extLst>
          </p:cNvPr>
          <p:cNvSpPr txBox="1"/>
          <p:nvPr/>
        </p:nvSpPr>
        <p:spPr>
          <a:xfrm>
            <a:off x="1974108" y="2004132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1" name="yt_shape_11741"/>
          <p:cNvSpPr txBox="1"/>
          <p:nvPr/>
        </p:nvSpPr>
        <p:spPr>
          <a:xfrm>
            <a:off x="540000" y="900000"/>
            <a:ext cx="800219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不能建立合适的坐标系而使解答繁琐或致错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783A2B-7C52-1054-F2ED-2BA04EB7CEDF}"/>
              </a:ext>
            </a:extLst>
          </p:cNvPr>
          <p:cNvSpPr txBox="1"/>
          <p:nvPr/>
        </p:nvSpPr>
        <p:spPr>
          <a:xfrm>
            <a:off x="449989" y="853194"/>
            <a:ext cx="8104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不能建立合适的坐标系而使解答繁琐或致错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1742"/>
          <p:cNvSpPr txBox="1"/>
          <p:nvPr/>
        </p:nvSpPr>
        <p:spPr>
          <a:xfrm>
            <a:off x="540000" y="1417080"/>
            <a:ext cx="11492915" cy="9467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如图是一座截面图为抛物线的拱形桥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当拱顶离水面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1e2f,isEnd"/>
              </a:rPr>
              <a:t>则当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水面下降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水面宽度增加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m.</a:t>
            </a:r>
          </a:p>
        </p:txBody>
      </p:sp>
      <p:pic>
        <p:nvPicPr>
          <p:cNvPr id="5" name="yt_image_11744" title="H_115.7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3752" y="2743861"/>
            <a:ext cx="2588002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D57E0A4-1F0D-F96D-2D77-8D228A01485F}"/>
                  </a:ext>
                </a:extLst>
              </p:cNvPr>
              <p:cNvSpPr txBox="1"/>
              <p:nvPr/>
            </p:nvSpPr>
            <p:spPr>
              <a:xfrm>
                <a:off x="4801327" y="1764812"/>
                <a:ext cx="2167762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D57E0A4-1F0D-F96D-2D77-8D228A0148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1327" y="1764812"/>
                <a:ext cx="2167762" cy="555765"/>
              </a:xfrm>
              <a:prstGeom prst="rect">
                <a:avLst/>
              </a:prstGeom>
              <a:blipFill>
                <a:blip r:embed="rId3"/>
                <a:stretch>
                  <a:fillRect l="-4507" t="-109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7" name="yt_shape_1174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746" name="yt_image_11746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49" name="yt_shape_11749"/>
          <p:cNvSpPr txBox="1"/>
          <p:nvPr/>
        </p:nvSpPr>
        <p:spPr>
          <a:xfrm>
            <a:off x="540120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一隧道的横截面是由一段抛物线及矩形的三边围成的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隧道宽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5ee2"/>
              </a:rPr>
              <a:t>矩形部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抛物线的最高点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离地面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ecfb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轴建立平面直角坐标系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750" name="yt_image_11750" title="H_110.97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2384" y="2780928"/>
            <a:ext cx="2003578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6AB3890-8283-9606-7420-E507D7465009}"/>
              </a:ext>
            </a:extLst>
          </p:cNvPr>
          <p:cNvSpPr txBox="1"/>
          <p:nvPr/>
        </p:nvSpPr>
        <p:spPr>
          <a:xfrm>
            <a:off x="475552" y="3485617"/>
            <a:ext cx="610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设抛物线的解析式为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5F471FC-7211-A57A-054D-120D4D38B2F6}"/>
              </a:ext>
            </a:extLst>
          </p:cNvPr>
          <p:cNvSpPr txBox="1"/>
          <p:nvPr/>
        </p:nvSpPr>
        <p:spPr>
          <a:xfrm>
            <a:off x="475552" y="3961105"/>
            <a:ext cx="6533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在此抛物线上，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0F08853-A71E-7037-35F9-1B4C0D71F518}"/>
                  </a:ext>
                </a:extLst>
              </p:cNvPr>
              <p:cNvSpPr txBox="1"/>
              <p:nvPr/>
            </p:nvSpPr>
            <p:spPr>
              <a:xfrm>
                <a:off x="475552" y="4436593"/>
                <a:ext cx="4647057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0F08853-A71E-7037-35F9-1B4C0D71F5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552" y="4436593"/>
                <a:ext cx="4647057" cy="1328560"/>
              </a:xfrm>
              <a:prstGeom prst="rect">
                <a:avLst/>
              </a:prstGeom>
              <a:blipFill>
                <a:blip r:embed="rId4"/>
                <a:stretch>
                  <a:fillRect l="-19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D614F73-79DD-4C30-A495-4749EC923743}"/>
                  </a:ext>
                </a:extLst>
              </p:cNvPr>
              <p:cNvSpPr txBox="1"/>
              <p:nvPr/>
            </p:nvSpPr>
            <p:spPr>
              <a:xfrm>
                <a:off x="475552" y="5671541"/>
                <a:ext cx="519023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此抛物线的解析式为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D614F73-79DD-4C30-A495-4749EC9237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552" y="5671541"/>
                <a:ext cx="5190236" cy="769062"/>
              </a:xfrm>
              <a:prstGeom prst="rect">
                <a:avLst/>
              </a:prstGeom>
              <a:blipFill>
                <a:blip r:embed="rId5"/>
                <a:stretch>
                  <a:fillRect l="-1763" r="-1998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335360" y="2921613"/>
            <a:ext cx="372409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求抛物线的解析式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752" name="yt_shape_11752"/>
              <p:cNvSpPr txBox="1"/>
              <p:nvPr/>
            </p:nvSpPr>
            <p:spPr>
              <a:xfrm>
                <a:off x="551384" y="-1971600"/>
                <a:ext cx="11492915" cy="54402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设抛物线的解析式为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在此抛物线上，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此抛物线的解析式为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如果该隧道内设有双车道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现有一辆货运卡车高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4.5m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b79b2"/>
                  </a:rPr>
                  <a:t>那么这辆货运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卡车能顺利通过隧道吗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4.92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这辆货运卡车能顺利通过隧道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752" name="yt_shape_117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-1971600"/>
                <a:ext cx="11492915" cy="5440272"/>
              </a:xfrm>
              <a:prstGeom prst="rect">
                <a:avLst/>
              </a:prstGeom>
              <a:blipFill>
                <a:blip r:embed="rId2"/>
                <a:stretch>
                  <a:fillRect l="-1591" t="-10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20E9596-EB55-00BD-AD8C-6665241ED0E5}"/>
                  </a:ext>
                </a:extLst>
              </p:cNvPr>
              <p:cNvSpPr txBox="1"/>
              <p:nvPr/>
            </p:nvSpPr>
            <p:spPr>
              <a:xfrm>
                <a:off x="418633" y="1682151"/>
                <a:ext cx="7165087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4.92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4.5.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20E9596-EB55-00BD-AD8C-6665241ED0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633" y="1682151"/>
                <a:ext cx="7165087" cy="769061"/>
              </a:xfrm>
              <a:prstGeom prst="rect">
                <a:avLst/>
              </a:prstGeom>
              <a:blipFill>
                <a:blip r:embed="rId3"/>
                <a:stretch>
                  <a:fillRect l="-1362" r="-144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88349D5-B2A8-64B1-F098-DBB1D3619B72}"/>
              </a:ext>
            </a:extLst>
          </p:cNvPr>
          <p:cNvSpPr txBox="1"/>
          <p:nvPr/>
        </p:nvSpPr>
        <p:spPr>
          <a:xfrm>
            <a:off x="418633" y="2357600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这辆货运卡车能顺利通过隧道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1750" title="H_110.97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08368" y="2170923"/>
            <a:ext cx="2003578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988</Words>
  <Application>Microsoft Office PowerPoint</Application>
  <PresentationFormat>宽屏</PresentationFormat>
  <Paragraphs>104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54" baseType="lpstr">
      <vt:lpstr>,isEnd</vt:lpstr>
      <vt:lpstr>_⨹_1_05d36,isEnd</vt:lpstr>
      <vt:lpstr>_⨹_1_13330</vt:lpstr>
      <vt:lpstr>_⨹_1_1404f</vt:lpstr>
      <vt:lpstr>_⨹_1_177de,isEnd</vt:lpstr>
      <vt:lpstr>_⨹_1_2c743</vt:lpstr>
      <vt:lpstr>_⨹_1_324f5</vt:lpstr>
      <vt:lpstr>_⨹_1_4266a</vt:lpstr>
      <vt:lpstr>_⨹_1_534d3</vt:lpstr>
      <vt:lpstr>_⨹_1_5430d</vt:lpstr>
      <vt:lpstr>_⨹_1_64aa6</vt:lpstr>
      <vt:lpstr>_⨹_1_7ecfb</vt:lpstr>
      <vt:lpstr>_⨹_1_a7bd6</vt:lpstr>
      <vt:lpstr>_⨹_1_fd057</vt:lpstr>
      <vt:lpstr>_⨹_12_23409,isEnd</vt:lpstr>
      <vt:lpstr>_⨹_12_dd08a,isEnd</vt:lpstr>
      <vt:lpstr>_⨹_2_31e2f,isEnd</vt:lpstr>
      <vt:lpstr>_⨹_2_41dff</vt:lpstr>
      <vt:lpstr>_⨹_3_53da6,isEnd</vt:lpstr>
      <vt:lpstr>_⨹_3_a5ee2</vt:lpstr>
      <vt:lpstr>_⨹_4_0064f,isEnd</vt:lpstr>
      <vt:lpstr>_⨹_4_38b15,isEnd</vt:lpstr>
      <vt:lpstr>_⨹_4_9b948</vt:lpstr>
      <vt:lpstr>_⨹_6_a270c,isEnd</vt:lpstr>
      <vt:lpstr>_⨹_6_b79b2</vt:lpstr>
      <vt:lpstr>_⨹_7_c6df3</vt:lpstr>
      <vt:lpstr>_⨹_8_cfee7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2024-04-26T08:51:16Z</dcterms:created>
  <dcterms:modified xsi:type="dcterms:W3CDTF">2024-04-28T06:36:18Z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