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1" r:id="rId9"/>
    <p:sldId id="313" r:id="rId10"/>
    <p:sldId id="315" r:id="rId11"/>
    <p:sldId id="316" r:id="rId12"/>
    <p:sldId id="317" r:id="rId13"/>
    <p:sldId id="318" r:id="rId14"/>
    <p:sldId id="328" r:id="rId15"/>
    <p:sldId id="320" r:id="rId16"/>
    <p:sldId id="323" r:id="rId17"/>
    <p:sldId id="324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75" name="yt_image_1257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7" name="yt_shape_12577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圆的有关概念</a:t>
            </a:r>
          </a:p>
        </p:txBody>
      </p:sp>
      <p:sp>
        <p:nvSpPr>
          <p:cNvPr id="12578" name="yt_shape_12578"/>
          <p:cNvSpPr txBox="1"/>
          <p:nvPr/>
        </p:nvSpPr>
        <p:spPr>
          <a:xfrm>
            <a:off x="540000" y="1971599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能画出唯一圆的是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79" name="yt_table_1257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757938"/>
              </p:ext>
            </p:extLst>
          </p:nvPr>
        </p:nvGraphicFramePr>
        <p:xfrm>
          <a:off x="540047" y="2450902"/>
          <a:ext cx="4845050" cy="1901952"/>
        </p:xfrm>
        <a:graphic>
          <a:graphicData uri="http://schemas.openxmlformats.org/drawingml/2006/table">
            <a:tbl>
              <a:tblPr/>
              <a:tblGrid>
                <a:gridCol w="4845050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以已知点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长为半径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经过已知点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且半径为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长为半径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p:pic>
        <p:nvPicPr>
          <p:cNvPr id="3" name="yt_shape_1714121879208" title="H_26.259764">
            <a:extLst>
              <a:ext uri="{FF2B5EF4-FFF2-40B4-BE49-F238E27FC236}">
                <a16:creationId xmlns:a16="http://schemas.microsoft.com/office/drawing/2014/main" id="{C5A738CD-DE6E-DF54-6CDD-FEF89EBA73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F5DF96-1D37-0247-F448-4A97E75CB64D}"/>
              </a:ext>
            </a:extLst>
          </p:cNvPr>
          <p:cNvSpPr txBox="1"/>
          <p:nvPr/>
        </p:nvSpPr>
        <p:spPr>
          <a:xfrm>
            <a:off x="5631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7" name="yt_shape_1262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ee46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28" name="yt_image_12628" title="H_211.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808647"/>
            <a:ext cx="2491218" cy="1827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1" name="yt_shape_12631"/>
          <p:cNvSpPr txBox="1"/>
          <p:nvPr/>
        </p:nvSpPr>
        <p:spPr>
          <a:xfrm>
            <a:off x="540000" y="4906122"/>
            <a:ext cx="1819985" cy="10806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00" b="0" i="0" u="none" spc="-600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6000" b="0" i="0" u="none" spc="12692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2630" name="yt_image_12630" title="H_94.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4077072"/>
            <a:ext cx="1801936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633"/>
          <p:cNvSpPr txBox="1"/>
          <p:nvPr/>
        </p:nvSpPr>
        <p:spPr>
          <a:xfrm>
            <a:off x="540000" y="1939860"/>
            <a:ext cx="674223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26°.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107A2F-6462-5063-09A6-92514D914AE4}"/>
              </a:ext>
            </a:extLst>
          </p:cNvPr>
          <p:cNvSpPr txBox="1"/>
          <p:nvPr/>
        </p:nvSpPr>
        <p:spPr>
          <a:xfrm>
            <a:off x="449989" y="1893054"/>
            <a:ext cx="205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0D529A-C691-B214-0911-DB6659D3663D}"/>
              </a:ext>
            </a:extLst>
          </p:cNvPr>
          <p:cNvSpPr txBox="1"/>
          <p:nvPr/>
        </p:nvSpPr>
        <p:spPr>
          <a:xfrm>
            <a:off x="449989" y="2368542"/>
            <a:ext cx="371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902FE5-9169-58E6-D43A-E0481AD71B26}"/>
              </a:ext>
            </a:extLst>
          </p:cNvPr>
          <p:cNvSpPr txBox="1"/>
          <p:nvPr/>
        </p:nvSpPr>
        <p:spPr>
          <a:xfrm>
            <a:off x="449989" y="2844030"/>
            <a:ext cx="440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17AC59-3026-BEE1-EF00-380850AEF76D}"/>
              </a:ext>
            </a:extLst>
          </p:cNvPr>
          <p:cNvSpPr txBox="1"/>
          <p:nvPr/>
        </p:nvSpPr>
        <p:spPr>
          <a:xfrm>
            <a:off x="449989" y="3319518"/>
            <a:ext cx="240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69119EB-A093-05BF-F509-0D27E7411351}"/>
              </a:ext>
            </a:extLst>
          </p:cNvPr>
          <p:cNvSpPr txBox="1"/>
          <p:nvPr/>
        </p:nvSpPr>
        <p:spPr>
          <a:xfrm>
            <a:off x="449989" y="3795006"/>
            <a:ext cx="590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D36F786-B8D7-C398-3F45-7847A4CB751D}"/>
              </a:ext>
            </a:extLst>
          </p:cNvPr>
          <p:cNvSpPr txBox="1"/>
          <p:nvPr/>
        </p:nvSpPr>
        <p:spPr>
          <a:xfrm>
            <a:off x="449989" y="4270494"/>
            <a:ext cx="6857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798247-08FE-6D66-55B3-33041AC19E42}"/>
              </a:ext>
            </a:extLst>
          </p:cNvPr>
          <p:cNvSpPr txBox="1"/>
          <p:nvPr/>
        </p:nvSpPr>
        <p:spPr>
          <a:xfrm>
            <a:off x="449989" y="4745982"/>
            <a:ext cx="3958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4" name="yt_shape_1263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6f1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四点在同一个圆上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提示：连接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635" name="yt_image_12635" title="H_225.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132856"/>
            <a:ext cx="1717864" cy="162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8" name="yt_shape_12638"/>
          <p:cNvSpPr txBox="1"/>
          <p:nvPr/>
        </p:nvSpPr>
        <p:spPr>
          <a:xfrm>
            <a:off x="540000" y="5077535"/>
            <a:ext cx="1476302" cy="127874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</a:rPr>
              <a:t> </a:t>
            </a:r>
            <a:r>
              <a:rPr lang="en-US" altLang="zh-CN" sz="7100" b="0" i="0" u="none" spc="9737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</a:rPr>
              <a:t> </a:t>
            </a:r>
          </a:p>
        </p:txBody>
      </p:sp>
      <p:pic>
        <p:nvPicPr>
          <p:cNvPr id="12637" name="yt_image_12637" title="H_111.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0490" y="4296160"/>
            <a:ext cx="1461731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640"/>
          <p:cNvSpPr txBox="1"/>
          <p:nvPr/>
        </p:nvSpPr>
        <p:spPr>
          <a:xfrm>
            <a:off x="497379" y="1895112"/>
            <a:ext cx="788517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是斜边中线，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同理，在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四点在以点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为圆心，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为直径的圆上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9DE8D4-DBA0-08FC-53A9-F02322DA9CDF}"/>
              </a:ext>
            </a:extLst>
          </p:cNvPr>
          <p:cNvSpPr txBox="1"/>
          <p:nvPr/>
        </p:nvSpPr>
        <p:spPr>
          <a:xfrm>
            <a:off x="407368" y="1848306"/>
            <a:ext cx="389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0679B4-818D-FBBE-5351-39EA787FC579}"/>
              </a:ext>
            </a:extLst>
          </p:cNvPr>
          <p:cNvSpPr txBox="1"/>
          <p:nvPr/>
        </p:nvSpPr>
        <p:spPr>
          <a:xfrm>
            <a:off x="407368" y="2323794"/>
            <a:ext cx="3105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90F23D-CDAB-D212-45C6-E3240CA6D0DC}"/>
              </a:ext>
            </a:extLst>
          </p:cNvPr>
          <p:cNvSpPr txBox="1"/>
          <p:nvPr/>
        </p:nvSpPr>
        <p:spPr>
          <a:xfrm>
            <a:off x="407368" y="2799282"/>
            <a:ext cx="4721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是斜边中线，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13DCA3D-F016-B885-7932-7935CABD3FF9}"/>
              </a:ext>
            </a:extLst>
          </p:cNvPr>
          <p:cNvSpPr txBox="1"/>
          <p:nvPr/>
        </p:nvSpPr>
        <p:spPr>
          <a:xfrm>
            <a:off x="407368" y="3274770"/>
            <a:ext cx="269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017DC82-C7C3-A6B4-CF08-3AB70EC407B6}"/>
              </a:ext>
            </a:extLst>
          </p:cNvPr>
          <p:cNvSpPr txBox="1"/>
          <p:nvPr/>
        </p:nvSpPr>
        <p:spPr>
          <a:xfrm>
            <a:off x="407368" y="3750258"/>
            <a:ext cx="545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77E197-2EDE-6228-F784-BB3CDE30328C}"/>
              </a:ext>
            </a:extLst>
          </p:cNvPr>
          <p:cNvSpPr txBox="1"/>
          <p:nvPr/>
        </p:nvSpPr>
        <p:spPr>
          <a:xfrm>
            <a:off x="407368" y="4225746"/>
            <a:ext cx="347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4E5357B-A345-AAF6-DD89-4D88455B2B81}"/>
              </a:ext>
            </a:extLst>
          </p:cNvPr>
          <p:cNvSpPr txBox="1"/>
          <p:nvPr/>
        </p:nvSpPr>
        <p:spPr>
          <a:xfrm>
            <a:off x="407368" y="4701234"/>
            <a:ext cx="7988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四点在以点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为直径的圆上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2" name="yt_shape_1264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41" name="yt_image_12641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4" name="yt_shape_12644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在半圆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4828"/>
              </a:rPr>
              <a:t>在圆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在直径上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45" name="yt_image_12645" title="H_175.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0090" y="2390812"/>
            <a:ext cx="32575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7" name="yt_shape_12647"/>
          <p:cNvSpPr txBox="1"/>
          <p:nvPr/>
        </p:nvSpPr>
        <p:spPr>
          <a:xfrm>
            <a:off x="540000" y="4873110"/>
            <a:ext cx="70676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BADDA7-A29C-07E9-DA3C-159ACF7A973A}"/>
              </a:ext>
            </a:extLst>
          </p:cNvPr>
          <p:cNvSpPr txBox="1"/>
          <p:nvPr/>
        </p:nvSpPr>
        <p:spPr>
          <a:xfrm>
            <a:off x="2053364" y="48263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8" name="yt_shape_1264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右侧再作一个小正方形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c72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50" name="yt_shape_12650"/>
          <p:cNvSpPr txBox="1"/>
          <p:nvPr/>
        </p:nvSpPr>
        <p:spPr>
          <a:xfrm>
            <a:off x="540000" y="2011799"/>
            <a:ext cx="1548565" cy="9095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050" b="0" i="0" u="none" spc="-5050">
                <a:solidFill>
                  <a:srgbClr val="1EE3CF"/>
                </a:solidFill>
                <a:effectLst/>
                <a:latin typeface="Times New Roman" pitchFamily="50"/>
                <a:ea typeface="宋体" pitchFamily="50"/>
              </a:rPr>
              <a:t> </a:t>
            </a:r>
            <a:r>
              <a:rPr lang="en-US" altLang="zh-CN" sz="5050" b="0" i="0" u="none" spc="10813">
                <a:solidFill>
                  <a:srgbClr val="1EE3CF"/>
                </a:solidFill>
                <a:effectLst/>
                <a:latin typeface="Times New Roman" pitchFamily="50"/>
                <a:ea typeface="宋体" pitchFamily="50"/>
              </a:rPr>
              <a:t> </a:t>
            </a:r>
          </a:p>
        </p:txBody>
      </p:sp>
      <p:pic>
        <p:nvPicPr>
          <p:cNvPr id="12649" name="yt_image_1264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4474023"/>
            <a:ext cx="1531661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52" name="yt_shape_12652"/>
              <p:cNvSpPr txBox="1"/>
              <p:nvPr/>
            </p:nvSpPr>
            <p:spPr>
              <a:xfrm>
                <a:off x="569387" y="2058605"/>
                <a:ext cx="7825860" cy="24397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，设正方形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的边长为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2652" name="yt_shape_126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058605"/>
                <a:ext cx="7825860" cy="2439770"/>
              </a:xfrm>
              <a:prstGeom prst="rect">
                <a:avLst/>
              </a:prstGeom>
              <a:blipFill>
                <a:blip r:embed="rId3"/>
                <a:stretch>
                  <a:fillRect l="-2336" t="-2250" r="-1402" b="-6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54" name="yt_shape_12654"/>
          <p:cNvSpPr txBox="1"/>
          <p:nvPr/>
        </p:nvSpPr>
        <p:spPr>
          <a:xfrm>
            <a:off x="569387" y="4549163"/>
            <a:ext cx="426719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ECGF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0E5B60-5214-3127-C009-2DED7DD8A73D}"/>
              </a:ext>
            </a:extLst>
          </p:cNvPr>
          <p:cNvSpPr txBox="1"/>
          <p:nvPr/>
        </p:nvSpPr>
        <p:spPr>
          <a:xfrm>
            <a:off x="479376" y="2011799"/>
            <a:ext cx="438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AF4F72-EBC5-AEE3-0DBD-E39935F0389E}"/>
                  </a:ext>
                </a:extLst>
              </p:cNvPr>
              <p:cNvSpPr txBox="1"/>
              <p:nvPr/>
            </p:nvSpPr>
            <p:spPr>
              <a:xfrm>
                <a:off x="479376" y="2487287"/>
                <a:ext cx="221221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AF4F72-EBC5-AEE3-0DBD-E39935F038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487287"/>
                <a:ext cx="2212214" cy="618694"/>
              </a:xfrm>
              <a:prstGeom prst="rect">
                <a:avLst/>
              </a:prstGeom>
              <a:blipFill>
                <a:blip r:embed="rId4"/>
                <a:stretch>
                  <a:fillRect l="-4408" r="-4132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A428026-E6A3-8CB1-EEDD-137084A7324E}"/>
              </a:ext>
            </a:extLst>
          </p:cNvPr>
          <p:cNvSpPr txBox="1"/>
          <p:nvPr/>
        </p:nvSpPr>
        <p:spPr>
          <a:xfrm>
            <a:off x="479376" y="3012369"/>
            <a:ext cx="7930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，设正方形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99DC6E-141E-6AB5-E4A5-66C0AC240D94}"/>
              </a:ext>
            </a:extLst>
          </p:cNvPr>
          <p:cNvSpPr txBox="1"/>
          <p:nvPr/>
        </p:nvSpPr>
        <p:spPr>
          <a:xfrm>
            <a:off x="479376" y="3487857"/>
            <a:ext cx="3737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6EAC0A0-DB62-9703-D59B-26FD5B6071E1}"/>
                  </a:ext>
                </a:extLst>
              </p:cNvPr>
              <p:cNvSpPr txBox="1"/>
              <p:nvPr/>
            </p:nvSpPr>
            <p:spPr>
              <a:xfrm>
                <a:off x="479376" y="3963345"/>
                <a:ext cx="6333363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OGF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6EAC0A0-DB62-9703-D59B-26FD5B6071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963345"/>
                <a:ext cx="6333363" cy="558241"/>
              </a:xfrm>
              <a:prstGeom prst="rect">
                <a:avLst/>
              </a:prstGeom>
              <a:blipFill>
                <a:blip r:embed="rId5"/>
                <a:stretch>
                  <a:fillRect l="-1540" r="-1444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3A6C596-807E-1B09-A49A-768F17D1757A}"/>
              </a:ext>
            </a:extLst>
          </p:cNvPr>
          <p:cNvSpPr txBox="1"/>
          <p:nvPr/>
        </p:nvSpPr>
        <p:spPr>
          <a:xfrm>
            <a:off x="479376" y="4502357"/>
            <a:ext cx="440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DB041B-987F-0893-3B72-78BC2EC0D9CA}"/>
              </a:ext>
            </a:extLst>
          </p:cNvPr>
          <p:cNvSpPr txBox="1"/>
          <p:nvPr/>
        </p:nvSpPr>
        <p:spPr>
          <a:xfrm>
            <a:off x="479376" y="4977846"/>
            <a:ext cx="3737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2645" title="H_175.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64352" y="2758129"/>
            <a:ext cx="1995660" cy="136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5" name="yt_shape_12655"/>
          <p:cNvSpPr txBox="1"/>
          <p:nvPr/>
        </p:nvSpPr>
        <p:spPr>
          <a:xfrm>
            <a:off x="540000" y="900000"/>
            <a:ext cx="4775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连接半径构造等腰三角形</a:t>
            </a:r>
          </a:p>
        </p:txBody>
      </p:sp>
      <p:sp>
        <p:nvSpPr>
          <p:cNvPr id="12656" name="yt_shape_12656"/>
          <p:cNvSpPr txBox="1"/>
          <p:nvPr/>
        </p:nvSpPr>
        <p:spPr>
          <a:xfrm>
            <a:off x="479376" y="1379303"/>
            <a:ext cx="11111999" cy="50740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9_5003d"/>
              </a:rPr>
              <a:t>圆中的半径都相等，连接圆心和圆上任意两个不构成直径的点都能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构成等腰三角形，从而把有关线段和角的问题转化到等腰三角形中解决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【对应训练】</a:t>
            </a:r>
          </a:p>
        </p:txBody>
      </p:sp>
      <p:sp>
        <p:nvSpPr>
          <p:cNvPr id="12657" name="yt_shape_12657"/>
          <p:cNvSpPr txBox="1"/>
          <p:nvPr/>
        </p:nvSpPr>
        <p:spPr>
          <a:xfrm>
            <a:off x="540119" y="2891572"/>
            <a:ext cx="11492915" cy="139146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毕节市中考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f65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ctr" eaLnBrk="1" latinLnBrk="0" hangingPunct="0">
              <a:lnSpc>
                <a:spcPct val="129999"/>
              </a:lnSpc>
            </a:pPr>
            <a:endParaRPr dirty="0"/>
          </a:p>
        </p:txBody>
      </p:sp>
      <p:graphicFrame>
        <p:nvGraphicFramePr>
          <p:cNvPr id="12659" name="yt_table_1265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341396"/>
              </p:ext>
            </p:extLst>
          </p:nvPr>
        </p:nvGraphicFramePr>
        <p:xfrm>
          <a:off x="540000" y="3964255"/>
          <a:ext cx="1536700" cy="1901952"/>
        </p:xfrm>
        <a:graphic>
          <a:graphicData uri="http://schemas.openxmlformats.org/drawingml/2006/table">
            <a:tbl>
              <a:tblPr/>
              <a:tblGrid>
                <a:gridCol w="1536700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pic>
        <p:nvPicPr>
          <p:cNvPr id="12658" name="yt_image_12658_skip" title="H_112.2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0979" y="4262142"/>
            <a:ext cx="1460817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547C22-CCE8-E81C-381B-2E3BCC7C7B7B}"/>
              </a:ext>
            </a:extLst>
          </p:cNvPr>
          <p:cNvSpPr txBox="1"/>
          <p:nvPr/>
        </p:nvSpPr>
        <p:spPr>
          <a:xfrm>
            <a:off x="1741308" y="332025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2" name="yt_shape_12662"/>
          <p:cNvSpPr txBox="1"/>
          <p:nvPr/>
        </p:nvSpPr>
        <p:spPr>
          <a:xfrm>
            <a:off x="540119" y="899999"/>
            <a:ext cx="11492915" cy="297964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的长为半径的两个圆相交于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0c2a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66" name="yt_shape_12666"/>
          <p:cNvSpPr txBox="1"/>
          <p:nvPr/>
        </p:nvSpPr>
        <p:spPr>
          <a:xfrm>
            <a:off x="540000" y="3879645"/>
            <a:ext cx="65" cy="3584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3" name="yt_shape_12663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7372" y="2084502"/>
            <a:ext cx="1657254" cy="1744740"/>
            <a:chOff x="0" y="0"/>
            <a:chExt cx="1657254" cy="1744740"/>
          </a:xfrm>
        </p:grpSpPr>
        <p:pic>
          <p:nvPicPr>
            <p:cNvPr id="2" name="yt_image_1266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7254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5" name="yt_shape_12665"/>
            <p:cNvSpPr txBox="1"/>
            <p:nvPr/>
          </p:nvSpPr>
          <p:spPr>
            <a:xfrm>
              <a:off x="295346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6F939F-F900-AA01-927D-4877CBADC193}"/>
              </a:ext>
            </a:extLst>
          </p:cNvPr>
          <p:cNvSpPr txBox="1"/>
          <p:nvPr/>
        </p:nvSpPr>
        <p:spPr>
          <a:xfrm>
            <a:off x="3360558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7" name="yt_shape_12667"/>
          <p:cNvSpPr txBox="1"/>
          <p:nvPr/>
        </p:nvSpPr>
        <p:spPr>
          <a:xfrm>
            <a:off x="540119" y="900000"/>
            <a:ext cx="11492915" cy="324908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f7c6,isEnd"/>
              </a:rPr>
              <a:t>三点的圆的圆心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为圆心的圆过点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71" name="yt_shape_12671"/>
          <p:cNvSpPr txBox="1"/>
          <p:nvPr/>
        </p:nvSpPr>
        <p:spPr>
          <a:xfrm>
            <a:off x="540000" y="4012204"/>
            <a:ext cx="65" cy="3584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8" name="yt_shape_12668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74556" y="2084502"/>
            <a:ext cx="2642886" cy="1877328"/>
            <a:chOff x="0" y="0"/>
            <a:chExt cx="2642886" cy="1877328"/>
          </a:xfrm>
        </p:grpSpPr>
        <p:pic>
          <p:nvPicPr>
            <p:cNvPr id="2" name="yt_image_1266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42886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70" name="yt_shape_12670"/>
            <p:cNvSpPr txBox="1"/>
            <p:nvPr/>
          </p:nvSpPr>
          <p:spPr>
            <a:xfrm>
              <a:off x="788162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3EC107B-33F0-C836-E853-8617CFA054EA}"/>
              </a:ext>
            </a:extLst>
          </p:cNvPr>
          <p:cNvSpPr txBox="1"/>
          <p:nvPr/>
        </p:nvSpPr>
        <p:spPr>
          <a:xfrm>
            <a:off x="10221733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1" name="yt_shape_12581"/>
          <p:cNvSpPr txBox="1"/>
          <p:nvPr/>
        </p:nvSpPr>
        <p:spPr>
          <a:xfrm>
            <a:off x="540000" y="900000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82" name="yt_table_1258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682329"/>
              </p:ext>
            </p:extLst>
          </p:nvPr>
        </p:nvGraphicFramePr>
        <p:xfrm>
          <a:off x="540047" y="1379303"/>
          <a:ext cx="5529263" cy="1901952"/>
        </p:xfrm>
        <a:graphic>
          <a:graphicData uri="http://schemas.openxmlformats.org/drawingml/2006/table">
            <a:tbl>
              <a:tblPr/>
              <a:tblGrid>
                <a:gridCol w="5529263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长度相等的两条弧是等弧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优弧一定大于劣弧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不同的圆中不可能有相等的弦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直径是弦且是同一个圆中最长的弦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1F419AB-3C71-467E-CCA1-4EC907D68482}"/>
              </a:ext>
            </a:extLst>
          </p:cNvPr>
          <p:cNvSpPr txBox="1"/>
          <p:nvPr/>
        </p:nvSpPr>
        <p:spPr>
          <a:xfrm>
            <a:off x="3802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4" name="yt_shape_12584"/>
              <p:cNvSpPr txBox="1"/>
              <p:nvPr/>
            </p:nvSpPr>
            <p:spPr>
              <a:xfrm>
                <a:off x="540119" y="900000"/>
                <a:ext cx="11492915" cy="9728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弦有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半径有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4961,H:37.44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4961,H:37.44,isEnd"/>
                  </a:rPr>
                </a:b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劣弧有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优弧有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84" name="yt_shape_125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72895"/>
              </a:xfrm>
              <a:prstGeom prst="rect">
                <a:avLst/>
              </a:prstGeom>
              <a:blipFill>
                <a:blip r:embed="rId2"/>
                <a:stretch>
                  <a:fillRect l="-1645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89" name="yt_shape_12589"/>
          <p:cNvSpPr txBox="1"/>
          <p:nvPr/>
        </p:nvSpPr>
        <p:spPr>
          <a:xfrm>
            <a:off x="540000" y="393175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86" name="yt_shape_12586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359" y="2076047"/>
            <a:ext cx="1633280" cy="1805319"/>
            <a:chOff x="0" y="0"/>
            <a:chExt cx="1633280" cy="1805319"/>
          </a:xfrm>
        </p:grpSpPr>
        <p:pic>
          <p:nvPicPr>
            <p:cNvPr id="2" name="yt_image_1258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3280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88" name="yt_shape_12588"/>
            <p:cNvSpPr txBox="1"/>
            <p:nvPr/>
          </p:nvSpPr>
          <p:spPr>
            <a:xfrm>
              <a:off x="283359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550E432-65C6-E753-D9F9-44106CD47C5D}"/>
              </a:ext>
            </a:extLst>
          </p:cNvPr>
          <p:cNvSpPr txBox="1"/>
          <p:nvPr/>
        </p:nvSpPr>
        <p:spPr>
          <a:xfrm>
            <a:off x="2021733" y="853194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471B34-C7F2-8663-2774-897F4BFD4AB9}"/>
              </a:ext>
            </a:extLst>
          </p:cNvPr>
          <p:cNvSpPr txBox="1"/>
          <p:nvPr/>
        </p:nvSpPr>
        <p:spPr>
          <a:xfrm>
            <a:off x="7292232" y="853194"/>
            <a:ext cx="169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FA3D43-3B52-3BAD-61CC-E56E60F41FC6}"/>
              </a:ext>
            </a:extLst>
          </p:cNvPr>
          <p:cNvSpPr txBox="1"/>
          <p:nvPr/>
        </p:nvSpPr>
        <p:spPr>
          <a:xfrm>
            <a:off x="10376746" y="853194"/>
            <a:ext cx="103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fcfeb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41097A-3364-BFB7-3916-704FF27F5907}"/>
              </a:ext>
            </a:extLst>
          </p:cNvPr>
          <p:cNvSpPr txBox="1"/>
          <p:nvPr/>
        </p:nvSpPr>
        <p:spPr>
          <a:xfrm>
            <a:off x="450108" y="1328682"/>
            <a:ext cx="1762823" cy="58161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1FA92FB-AE3E-5E79-82BF-1C9357BEFBDE}"/>
                  </a:ext>
                </a:extLst>
              </p:cNvPr>
              <p:cNvSpPr txBox="1"/>
              <p:nvPr/>
            </p:nvSpPr>
            <p:spPr>
              <a:xfrm>
                <a:off x="3604471" y="1328682"/>
                <a:ext cx="1718183" cy="5816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、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81FA92FB-AE3E-5E79-82BF-1C9357BEF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4471" y="1328682"/>
                <a:ext cx="1718183" cy="581610"/>
              </a:xfrm>
              <a:prstGeom prst="rect">
                <a:avLst/>
              </a:prstGeom>
              <a:blipFill>
                <a:blip r:embed="rId4"/>
                <a:stretch>
                  <a:fillRect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8DD3392-C24E-1B7A-FCF3-57FC4EC2CEA6}"/>
                  </a:ext>
                </a:extLst>
              </p:cNvPr>
              <p:cNvSpPr txBox="1"/>
              <p:nvPr/>
            </p:nvSpPr>
            <p:spPr>
              <a:xfrm>
                <a:off x="6714192" y="1328682"/>
                <a:ext cx="2111883" cy="5816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、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F8DD3392-C24E-1B7A-FCF3-57FC4EC2C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4192" y="1328682"/>
                <a:ext cx="2111883" cy="581610"/>
              </a:xfrm>
              <a:prstGeom prst="rect">
                <a:avLst/>
              </a:prstGeom>
              <a:blipFill>
                <a:blip r:embed="rId5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0" name="yt_shape_12590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同圆或等圆的半径相等</a:t>
            </a:r>
          </a:p>
        </p:txBody>
      </p:sp>
      <p:sp>
        <p:nvSpPr>
          <p:cNvPr id="12591" name="yt_shape_1259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af0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5" name="yt_table_125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5152"/>
              </p:ext>
            </p:extLst>
          </p:nvPr>
        </p:nvGraphicFramePr>
        <p:xfrm>
          <a:off x="540047" y="2348869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p:grpSp>
        <p:nvGrpSpPr>
          <p:cNvPr id="12592" name="yt_shape_12592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4976" y="2348869"/>
            <a:ext cx="1624865" cy="1832751"/>
            <a:chOff x="0" y="0"/>
            <a:chExt cx="1624865" cy="1832751"/>
          </a:xfrm>
        </p:grpSpPr>
        <p:pic>
          <p:nvPicPr>
            <p:cNvPr id="2" name="yt_image_1259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4865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4" name="yt_shape_12594"/>
            <p:cNvSpPr txBox="1"/>
            <p:nvPr/>
          </p:nvSpPr>
          <p:spPr>
            <a:xfrm>
              <a:off x="279151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879309">
            <a:extLst>
              <a:ext uri="{FF2B5EF4-FFF2-40B4-BE49-F238E27FC236}">
                <a16:creationId xmlns:a16="http://schemas.microsoft.com/office/drawing/2014/main" id="{D3B1F3E2-638F-E6AF-EECC-3417AFBA9A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2B7866B-ED0C-EDF5-AB76-5F6391A91500}"/>
              </a:ext>
            </a:extLst>
          </p:cNvPr>
          <p:cNvSpPr txBox="1"/>
          <p:nvPr/>
        </p:nvSpPr>
        <p:spPr>
          <a:xfrm>
            <a:off x="2391621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7" name="yt_shape_1259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c83,isEnd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sp>
        <p:nvSpPr>
          <p:cNvPr id="12601" name="yt_shape_12601"/>
          <p:cNvSpPr txBox="1"/>
          <p:nvPr/>
        </p:nvSpPr>
        <p:spPr>
          <a:xfrm>
            <a:off x="540000" y="384579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98" name="yt_shape_12598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4537" y="2011799"/>
            <a:ext cx="1302924" cy="1783602"/>
            <a:chOff x="0" y="0"/>
            <a:chExt cx="1302924" cy="1783602"/>
          </a:xfrm>
        </p:grpSpPr>
        <p:pic>
          <p:nvPicPr>
            <p:cNvPr id="2" name="yt_image_1259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02924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0" name="yt_shape_12600"/>
            <p:cNvSpPr txBox="1"/>
            <p:nvPr/>
          </p:nvSpPr>
          <p:spPr>
            <a:xfrm>
              <a:off x="118181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B925FD9-7662-77B0-97A5-E8DFE49BA788}"/>
              </a:ext>
            </a:extLst>
          </p:cNvPr>
          <p:cNvSpPr txBox="1"/>
          <p:nvPr/>
        </p:nvSpPr>
        <p:spPr>
          <a:xfrm>
            <a:off x="1059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2" name="yt_shape_1260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46f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03" name="yt_image_12603" title="H_116.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701346"/>
            <a:ext cx="1303457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605"/>
          <p:cNvSpPr txBox="1"/>
          <p:nvPr/>
        </p:nvSpPr>
        <p:spPr>
          <a:xfrm>
            <a:off x="540119" y="1846325"/>
            <a:ext cx="468718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的半径，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8FD940-2A20-34CD-5084-FC6CDBA1DD47}"/>
              </a:ext>
            </a:extLst>
          </p:cNvPr>
          <p:cNvSpPr txBox="1"/>
          <p:nvPr/>
        </p:nvSpPr>
        <p:spPr>
          <a:xfrm>
            <a:off x="450108" y="1799519"/>
            <a:ext cx="482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0618AE-5F9B-9165-DDD2-B8F8C628400A}"/>
              </a:ext>
            </a:extLst>
          </p:cNvPr>
          <p:cNvSpPr txBox="1"/>
          <p:nvPr/>
        </p:nvSpPr>
        <p:spPr>
          <a:xfrm>
            <a:off x="450108" y="2275007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4CDC00-BFBE-E539-7C68-99BCAAAF478F}"/>
              </a:ext>
            </a:extLst>
          </p:cNvPr>
          <p:cNvSpPr txBox="1"/>
          <p:nvPr/>
        </p:nvSpPr>
        <p:spPr>
          <a:xfrm>
            <a:off x="450108" y="2750495"/>
            <a:ext cx="2588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C81430-AAE3-506B-963B-88CEDE1F120E}"/>
              </a:ext>
            </a:extLst>
          </p:cNvPr>
          <p:cNvSpPr txBox="1"/>
          <p:nvPr/>
        </p:nvSpPr>
        <p:spPr>
          <a:xfrm>
            <a:off x="450108" y="3225983"/>
            <a:ext cx="2791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3C802C-B352-45BA-902A-FFC16B321A9E}"/>
              </a:ext>
            </a:extLst>
          </p:cNvPr>
          <p:cNvSpPr txBox="1"/>
          <p:nvPr/>
        </p:nvSpPr>
        <p:spPr>
          <a:xfrm>
            <a:off x="450108" y="3701471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BA9C86-5A56-08FA-B1B7-45860FED4415}"/>
              </a:ext>
            </a:extLst>
          </p:cNvPr>
          <p:cNvSpPr txBox="1"/>
          <p:nvPr/>
        </p:nvSpPr>
        <p:spPr>
          <a:xfrm>
            <a:off x="450108" y="4176959"/>
            <a:ext cx="194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F2553C-FF05-D7ED-86F3-F159728858B9}"/>
              </a:ext>
            </a:extLst>
          </p:cNvPr>
          <p:cNvSpPr txBox="1"/>
          <p:nvPr/>
        </p:nvSpPr>
        <p:spPr>
          <a:xfrm>
            <a:off x="450108" y="4652447"/>
            <a:ext cx="372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F5644D-3906-B4D3-0CE5-3CECFAED2652}"/>
              </a:ext>
            </a:extLst>
          </p:cNvPr>
          <p:cNvSpPr txBox="1"/>
          <p:nvPr/>
        </p:nvSpPr>
        <p:spPr>
          <a:xfrm>
            <a:off x="450108" y="5127935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6" name="yt_shape_12606"/>
          <p:cNvSpPr txBox="1"/>
          <p:nvPr/>
        </p:nvSpPr>
        <p:spPr>
          <a:xfrm>
            <a:off x="540000" y="900000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不知道直径是圆中最长的弦而出错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69F295-FCC2-F9B0-AE14-C1C338A50A10}"/>
              </a:ext>
            </a:extLst>
          </p:cNvPr>
          <p:cNvSpPr txBox="1"/>
          <p:nvPr/>
        </p:nvSpPr>
        <p:spPr>
          <a:xfrm>
            <a:off x="449989" y="853194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不知道直径是圆中最长的弦而出错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607"/>
          <p:cNvSpPr txBox="1"/>
          <p:nvPr/>
        </p:nvSpPr>
        <p:spPr>
          <a:xfrm>
            <a:off x="623392" y="1556792"/>
            <a:ext cx="90136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的圆的一条弦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6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023348"/>
              </p:ext>
            </p:extLst>
          </p:nvPr>
        </p:nvGraphicFramePr>
        <p:xfrm>
          <a:off x="623439" y="2036095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sp>
        <p:nvSpPr>
          <p:cNvPr id="6" name="yt_shape_12610"/>
          <p:cNvSpPr txBox="1"/>
          <p:nvPr/>
        </p:nvSpPr>
        <p:spPr>
          <a:xfrm>
            <a:off x="623392" y="2562266"/>
            <a:ext cx="984083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上两个不同点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的取值范围是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CD91B6-A1AC-1534-E607-7995B1A800CA}"/>
              </a:ext>
            </a:extLst>
          </p:cNvPr>
          <p:cNvSpPr txBox="1"/>
          <p:nvPr/>
        </p:nvSpPr>
        <p:spPr>
          <a:xfrm>
            <a:off x="8629631" y="15099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01B99C-53DA-F1DA-9EBC-572C2FB321AC}"/>
              </a:ext>
            </a:extLst>
          </p:cNvPr>
          <p:cNvSpPr txBox="1"/>
          <p:nvPr/>
        </p:nvSpPr>
        <p:spPr>
          <a:xfrm>
            <a:off x="838181" y="2990948"/>
            <a:ext cx="260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3" name="yt_shape_126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12" name="yt_image_126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5" name="yt_shape_12615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且不与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fe5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上移动时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大小随之变化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bb0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19" name="yt_table_1261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739648"/>
              </p:ext>
            </p:extLst>
          </p:nvPr>
        </p:nvGraphicFramePr>
        <p:xfrm>
          <a:off x="540047" y="2921731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逐渐变大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逐渐变小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</a:tbl>
          </a:graphicData>
        </a:graphic>
      </p:graphicFrame>
      <p:grpSp>
        <p:nvGrpSpPr>
          <p:cNvPr id="12616" name="yt_shape_12616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60634" y="2921731"/>
            <a:ext cx="1289134" cy="1799604"/>
            <a:chOff x="0" y="0"/>
            <a:chExt cx="1289134" cy="1799604"/>
          </a:xfrm>
        </p:grpSpPr>
        <p:pic>
          <p:nvPicPr>
            <p:cNvPr id="2" name="yt_image_1261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89134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18" name="yt_shape_12618"/>
            <p:cNvSpPr txBox="1"/>
            <p:nvPr/>
          </p:nvSpPr>
          <p:spPr>
            <a:xfrm>
              <a:off x="111286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62DC133-6B82-03A4-372F-36E934CDF94B}"/>
              </a:ext>
            </a:extLst>
          </p:cNvPr>
          <p:cNvSpPr txBox="1"/>
          <p:nvPr/>
        </p:nvSpPr>
        <p:spPr>
          <a:xfrm>
            <a:off x="197410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21" name="yt_shape_12621"/>
              <p:cNvSpPr txBox="1"/>
              <p:nvPr/>
            </p:nvSpPr>
            <p:spPr>
              <a:xfrm>
                <a:off x="540119" y="900000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059a,isEnd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21" name="yt_shape_126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45708"/>
              </a:xfrm>
              <a:prstGeom prst="rect">
                <a:avLst/>
              </a:prstGeom>
              <a:blipFill>
                <a:blip r:embed="rId2"/>
                <a:stretch>
                  <a:fillRect l="-1645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26" name="yt_shape_12626"/>
          <p:cNvSpPr txBox="1"/>
          <p:nvPr/>
        </p:nvSpPr>
        <p:spPr>
          <a:xfrm>
            <a:off x="540000" y="387142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23" name="yt_shape_12623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3677" y="2048860"/>
            <a:ext cx="1624645" cy="1772172"/>
            <a:chOff x="0" y="0"/>
            <a:chExt cx="1624645" cy="1772172"/>
          </a:xfrm>
        </p:grpSpPr>
        <p:pic>
          <p:nvPicPr>
            <p:cNvPr id="2" name="yt_image_1262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4645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5" name="yt_shape_12625"/>
            <p:cNvSpPr txBox="1"/>
            <p:nvPr/>
          </p:nvSpPr>
          <p:spPr>
            <a:xfrm>
              <a:off x="279041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0A800C-950A-396F-1285-805C25148A1C}"/>
                  </a:ext>
                </a:extLst>
              </p:cNvPr>
              <p:cNvSpPr txBox="1"/>
              <p:nvPr/>
            </p:nvSpPr>
            <p:spPr>
              <a:xfrm>
                <a:off x="7354146" y="1247732"/>
                <a:ext cx="90093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mathAnswerShape': 1, 'pageBreak': True}">
                <a:extLst>
                  <a:ext uri="{FF2B5EF4-FFF2-40B4-BE49-F238E27FC236}">
                    <a16:creationId xmlns:a16="http://schemas.microsoft.com/office/drawing/2014/main" id="{720A800C-950A-396F-1285-805C25148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4146" y="1247732"/>
                <a:ext cx="900938" cy="55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1399</Words>
  <Application>Microsoft Office PowerPoint</Application>
  <PresentationFormat>宽屏</PresentationFormat>
  <Paragraphs>144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7" baseType="lpstr">
      <vt:lpstr>,isEnd</vt:lpstr>
      <vt:lpstr>_⨹_1_4059a,isEnd</vt:lpstr>
      <vt:lpstr>_⨹_1_5bb03</vt:lpstr>
      <vt:lpstr>_⨹_1_8ee46</vt:lpstr>
      <vt:lpstr>_⨹_1_a2af0</vt:lpstr>
      <vt:lpstr>_⨹_1_cc723</vt:lpstr>
      <vt:lpstr>_⨹_1_d0c2a,isEnd</vt:lpstr>
      <vt:lpstr>_⨹_1_efe54</vt:lpstr>
      <vt:lpstr>_⨹_1_f46fc</vt:lpstr>
      <vt:lpstr>_⨹_1_f6f1f</vt:lpstr>
      <vt:lpstr>_⨹_1_fcfeb</vt:lpstr>
      <vt:lpstr>_⨹_1_ff65d</vt:lpstr>
      <vt:lpstr>_⨹_2_b3c83,isEnd</vt:lpstr>
      <vt:lpstr>_⨹_2_f4828</vt:lpstr>
      <vt:lpstr>_⨹_29_5003d</vt:lpstr>
      <vt:lpstr>_⨹_7_0f7c6,isEnd</vt:lpstr>
      <vt:lpstr>Finished</vt:lpstr>
      <vt:lpstr>W:3.754961,H:37.44,isEnd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2024-04-28T07:34:42Z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