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</p:sldMasterIdLst>
  <p:notesMasterIdLst>
    <p:notesMasterId r:id="rId7"/>
  </p:notesMasterIdLst>
  <p:sldIdLst>
    <p:sldId id="552" r:id="rId4"/>
    <p:sldId id="534" r:id="rId5"/>
    <p:sldId id="541" r:id="rId6"/>
    <p:sldId id="472" r:id="rId8"/>
    <p:sldId id="542" r:id="rId9"/>
    <p:sldId id="544" r:id="rId10"/>
    <p:sldId id="548" r:id="rId11"/>
    <p:sldId id="545" r:id="rId12"/>
    <p:sldId id="549" r:id="rId13"/>
    <p:sldId id="502" r:id="rId14"/>
    <p:sldId id="515" r:id="rId15"/>
    <p:sldId id="546" r:id="rId16"/>
    <p:sldId id="555" r:id="rId17"/>
    <p:sldId id="497" r:id="rId18"/>
    <p:sldId id="536" r:id="rId19"/>
    <p:sldId id="551" r:id="rId20"/>
    <p:sldId id="553" r:id="rId21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5"/>
    </p:embeddedFont>
    <p:embeddedFont>
      <p:font typeface="微软雅黑" panose="020B0503020204020204" pitchFamily="34" charset="-122"/>
      <p:regular r:id="rId26"/>
    </p:embeddedFont>
    <p:embeddedFont>
      <p:font typeface="楷体" panose="02010609060101010101" pitchFamily="49" charset="-122"/>
      <p:regular r:id="rId27"/>
    </p:embeddedFont>
    <p:embeddedFont>
      <p:font typeface="幼圆" panose="02010509060101010101" pitchFamily="49" charset="-122"/>
      <p:regular r:id="rId28"/>
    </p:embeddedFont>
    <p:embeddedFont>
      <p:font typeface="Calibri" panose="020F0502020204030204" charset="0"/>
      <p:regular r:id="rId29"/>
      <p:bold r:id="rId30"/>
      <p:italic r:id="rId31"/>
      <p:boldItalic r:id="rId32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FF00"/>
    <a:srgbClr val="FF00FF"/>
    <a:srgbClr val="FD9F00"/>
    <a:srgbClr val="BCAD91"/>
    <a:srgbClr val="72553B"/>
    <a:srgbClr val="92CB58"/>
    <a:srgbClr val="29B612"/>
    <a:srgbClr val="FF66CC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70" d="100"/>
          <a:sy n="70" d="100"/>
        </p:scale>
        <p:origin x="-667" y="-77"/>
      </p:cViewPr>
      <p:guideLst>
        <p:guide orient="horz" pos="2159"/>
        <p:guide orient="horz" pos="1619"/>
        <p:guide pos="384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2" Type="http://schemas.openxmlformats.org/officeDocument/2006/relationships/font" Target="fonts/font8.fntdata"/><Relationship Id="rId31" Type="http://schemas.openxmlformats.org/officeDocument/2006/relationships/font" Target="fonts/font7.fntdata"/><Relationship Id="rId30" Type="http://schemas.openxmlformats.org/officeDocument/2006/relationships/font" Target="fonts/font6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5.fntdata"/><Relationship Id="rId28" Type="http://schemas.openxmlformats.org/officeDocument/2006/relationships/font" Target="fonts/font4.fntdata"/><Relationship Id="rId27" Type="http://schemas.openxmlformats.org/officeDocument/2006/relationships/font" Target="fonts/font3.fntdata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5868144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33123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长方体和正方体的体积 解决容积问题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10.xml"/><Relationship Id="rId5" Type="http://schemas.openxmlformats.org/officeDocument/2006/relationships/slide" Target="slide17.xml"/><Relationship Id="rId4" Type="http://schemas.openxmlformats.org/officeDocument/2006/relationships/slide" Target="slide16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3.png"/><Relationship Id="rId1" Type="http://schemas.openxmlformats.org/officeDocument/2006/relationships/image" Target="../media/image12.emf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9.GIF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848731" y="1435155"/>
            <a:ext cx="5236050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解决容积问题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5284139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长方体和正方体的体积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275856" y="102630"/>
            <a:ext cx="295462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Box 7"/>
          <p:cNvSpPr txBox="1">
            <a:spLocks noChangeArrowheads="1"/>
          </p:cNvSpPr>
          <p:nvPr/>
        </p:nvSpPr>
        <p:spPr bwMode="auto">
          <a:xfrm>
            <a:off x="3786305" y="640270"/>
            <a:ext cx="3377983" cy="56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填一填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9"/>
          <p:cNvSpPr txBox="1">
            <a:spLocks noChangeArrowheads="1"/>
          </p:cNvSpPr>
          <p:nvPr/>
        </p:nvSpPr>
        <p:spPr bwMode="auto">
          <a:xfrm>
            <a:off x="755576" y="1635646"/>
            <a:ext cx="756084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4.25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立方米</a:t>
            </a: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=( 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立方分米</a:t>
            </a: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=( 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升    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1.2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立方米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=(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　</a:t>
            </a: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升</a:t>
            </a: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=( 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毫升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275856" y="1756435"/>
            <a:ext cx="121658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4250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595773" y="1756435"/>
            <a:ext cx="121658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4250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211397" y="2485226"/>
            <a:ext cx="121658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345804" y="2476515"/>
            <a:ext cx="19625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1250000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 Box 7"/>
          <p:cNvSpPr txBox="1">
            <a:spLocks noChangeArrowheads="1"/>
          </p:cNvSpPr>
          <p:nvPr/>
        </p:nvSpPr>
        <p:spPr bwMode="auto">
          <a:xfrm>
            <a:off x="3059832" y="411510"/>
            <a:ext cx="3749573" cy="53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</a:t>
            </a:r>
            <a:r>
              <a:rPr lang="zh-CN" altLang="en-US" sz="3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，判断一下。</a:t>
            </a:r>
            <a:endParaRPr lang="zh-CN" altLang="en-US" sz="3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55576" y="1635646"/>
            <a:ext cx="760756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鱼缸的体积是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立方分米，容积也是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立方分米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                       （    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186741" y="2067694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4"/>
          <p:cNvSpPr>
            <a:spLocks noChangeArrowheads="1"/>
          </p:cNvSpPr>
          <p:nvPr/>
        </p:nvSpPr>
        <p:spPr bwMode="auto">
          <a:xfrm>
            <a:off x="251519" y="282010"/>
            <a:ext cx="8327641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一块长方形铁皮，长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30cm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，宽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25cm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，从四个角上切掉边长为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5cm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的正方形，然后做成盒子，求这个盒子的容积。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4"/>
          <p:cNvSpPr>
            <a:spLocks noChangeArrowheads="1"/>
          </p:cNvSpPr>
          <p:nvPr/>
        </p:nvSpPr>
        <p:spPr bwMode="auto">
          <a:xfrm>
            <a:off x="4283968" y="2265715"/>
            <a:ext cx="424847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</a:t>
            </a:r>
            <a:r>
              <a:rPr lang="zh-CN" altLang="en-US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求盒子的长、宽、高，再求盒子的容积。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043608" y="1995686"/>
            <a:ext cx="2520280" cy="1656184"/>
            <a:chOff x="2267744" y="2859782"/>
            <a:chExt cx="2160240" cy="1440160"/>
          </a:xfrm>
        </p:grpSpPr>
        <p:sp>
          <p:nvSpPr>
            <p:cNvPr id="6" name="矩形 5"/>
            <p:cNvSpPr/>
            <p:nvPr/>
          </p:nvSpPr>
          <p:spPr>
            <a:xfrm>
              <a:off x="2267744" y="2859782"/>
              <a:ext cx="2160240" cy="144016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995936" y="2859782"/>
              <a:ext cx="432048" cy="3600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995936" y="3939902"/>
              <a:ext cx="432048" cy="3600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267744" y="2859782"/>
              <a:ext cx="432048" cy="3600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2267744" y="3939902"/>
              <a:ext cx="432048" cy="3600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>
            <a:spLocks noChangeArrowheads="1"/>
          </p:cNvSpPr>
          <p:nvPr/>
        </p:nvSpPr>
        <p:spPr bwMode="auto">
          <a:xfrm>
            <a:off x="4355975" y="1851670"/>
            <a:ext cx="1076427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长：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5004048" y="1851670"/>
            <a:ext cx="381642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30-5×2=</a:t>
            </a: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4355975" y="2427734"/>
            <a:ext cx="1076427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宽：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004048" y="2427734"/>
            <a:ext cx="381642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25-5×2=</a:t>
            </a: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4355975" y="3003798"/>
            <a:ext cx="1076427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高：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4932040" y="3003798"/>
            <a:ext cx="381642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正方形的边长</a:t>
            </a: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251519" y="282010"/>
            <a:ext cx="8327641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一块长方形铁皮，长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30cm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，宽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25cm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，从四个角上切掉边长为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5cm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的正方形，然后做成盒子，求这个盒子的容积。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043608" y="1995686"/>
            <a:ext cx="2520280" cy="1656184"/>
            <a:chOff x="2267744" y="2859782"/>
            <a:chExt cx="2160240" cy="1440160"/>
          </a:xfrm>
        </p:grpSpPr>
        <p:sp>
          <p:nvSpPr>
            <p:cNvPr id="10" name="矩形 9"/>
            <p:cNvSpPr/>
            <p:nvPr/>
          </p:nvSpPr>
          <p:spPr>
            <a:xfrm>
              <a:off x="2267744" y="2859782"/>
              <a:ext cx="2160240" cy="144016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995936" y="2859782"/>
              <a:ext cx="432048" cy="3600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3995936" y="3939902"/>
              <a:ext cx="432048" cy="3600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2267744" y="2859782"/>
              <a:ext cx="432048" cy="3600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267744" y="3939902"/>
              <a:ext cx="432048" cy="3600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/>
          <p:cNvSpPr/>
          <p:nvPr/>
        </p:nvSpPr>
        <p:spPr>
          <a:xfrm>
            <a:off x="2051720" y="3651870"/>
            <a:ext cx="45864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25×15×5</a:t>
            </a: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=1875</a:t>
            </a: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</a:t>
            </a:r>
            <a:r>
              <a:rPr lang="en-US" alt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圆角矩形 17"/>
          <p:cNvSpPr/>
          <p:nvPr/>
        </p:nvSpPr>
        <p:spPr>
          <a:xfrm>
            <a:off x="1259632" y="4155926"/>
            <a:ext cx="6336704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这个盒子的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容积是</a:t>
            </a:r>
            <a:r>
              <a:rPr lang="en-US" altLang="zh-CN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1875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立方厘米。</a:t>
            </a:r>
            <a:endParaRPr lang="zh-CN" altLang="en-US" sz="16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16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圆角矩形 17"/>
          <p:cNvSpPr/>
          <p:nvPr/>
        </p:nvSpPr>
        <p:spPr>
          <a:xfrm>
            <a:off x="2195736" y="2283718"/>
            <a:ext cx="4104456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升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=14000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毫升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圆角矩形 17"/>
          <p:cNvSpPr/>
          <p:nvPr/>
        </p:nvSpPr>
        <p:spPr>
          <a:xfrm>
            <a:off x="2483768" y="2859782"/>
            <a:ext cx="3744416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14000÷700=20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（分钟）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圆角矩形 17"/>
          <p:cNvSpPr/>
          <p:nvPr/>
        </p:nvSpPr>
        <p:spPr>
          <a:xfrm>
            <a:off x="1907704" y="3579910"/>
            <a:ext cx="5472608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喷完一箱药液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需用</a:t>
            </a:r>
            <a:r>
              <a:rPr lang="en-US" altLang="zh-CN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分钟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9" name="圆角矩形 17"/>
          <p:cNvSpPr/>
          <p:nvPr/>
        </p:nvSpPr>
        <p:spPr>
          <a:xfrm>
            <a:off x="251519" y="771550"/>
            <a:ext cx="8568953" cy="576112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一种背负式喷雾器药液箱的容积是</a:t>
            </a:r>
            <a:r>
              <a:rPr lang="en-US" altLang="zh-CN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升。如果每分钟喷出药液</a:t>
            </a:r>
            <a:r>
              <a:rPr lang="en-US" altLang="zh-CN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700</a:t>
            </a:r>
            <a:r>
              <a: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毫升</a:t>
            </a:r>
            <a:r>
              <a:rPr lang="en-US" altLang="zh-CN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喷完一箱药液需用多少分钟</a:t>
            </a:r>
            <a:r>
              <a:rPr lang="en-US" altLang="zh-CN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9"/>
          <p:cNvSpPr txBox="1">
            <a:spLocks noChangeArrowheads="1"/>
          </p:cNvSpPr>
          <p:nvPr/>
        </p:nvSpPr>
        <p:spPr bwMode="auto">
          <a:xfrm>
            <a:off x="276807" y="267494"/>
            <a:ext cx="825563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一个长方体鱼缸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从里面量长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水面离缸口边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厘米。鱼缸内共有水多少升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圆角矩形 17"/>
          <p:cNvSpPr/>
          <p:nvPr/>
        </p:nvSpPr>
        <p:spPr>
          <a:xfrm>
            <a:off x="1331640" y="2211710"/>
            <a:ext cx="6192688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50×30×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40-5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=52500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（立方厘米）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圆角矩形 17"/>
          <p:cNvSpPr/>
          <p:nvPr/>
        </p:nvSpPr>
        <p:spPr>
          <a:xfrm>
            <a:off x="1979712" y="2859782"/>
            <a:ext cx="4584198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52500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=52.5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升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圆角矩形 17"/>
          <p:cNvSpPr/>
          <p:nvPr/>
        </p:nvSpPr>
        <p:spPr>
          <a:xfrm>
            <a:off x="2195736" y="3651918"/>
            <a:ext cx="5710141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鱼缸内共有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</a:t>
            </a:r>
            <a:r>
              <a:rPr lang="en-US" altLang="zh-CN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52.5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升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5" name="圆角矩形 17"/>
          <p:cNvSpPr/>
          <p:nvPr/>
        </p:nvSpPr>
        <p:spPr>
          <a:xfrm>
            <a:off x="1043608" y="1995734"/>
            <a:ext cx="6840760" cy="936056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物体所</a:t>
            </a: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能容纳物体的体积</a:t>
            </a: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通常</a:t>
            </a: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叫做容积。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圆角矩形 17"/>
          <p:cNvSpPr/>
          <p:nvPr/>
        </p:nvSpPr>
        <p:spPr>
          <a:xfrm>
            <a:off x="971600" y="2701822"/>
            <a:ext cx="6984776" cy="1382096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容积的计量单位一般就用体积的计量单位</a:t>
            </a:r>
            <a:r>
              <a:rPr lang="en-US" altLang="zh-CN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但计量液体的体积时</a:t>
            </a:r>
            <a:r>
              <a:rPr lang="en-US" altLang="zh-CN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通常用“毫升”或“升”作单位。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1"/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339752" y="1635646"/>
            <a:ext cx="4392488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416647" y="1385202"/>
            <a:ext cx="3763325" cy="2986748"/>
            <a:chOff x="4416647" y="1385202"/>
            <a:chExt cx="3763325" cy="2986748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00192" y="2499393"/>
              <a:ext cx="1630685" cy="1872557"/>
            </a:xfrm>
            <a:prstGeom prst="rect">
              <a:avLst/>
            </a:prstGeom>
          </p:spPr>
        </p:pic>
        <p:grpSp>
          <p:nvGrpSpPr>
            <p:cNvPr id="59" name="组合 58"/>
            <p:cNvGrpSpPr/>
            <p:nvPr/>
          </p:nvGrpSpPr>
          <p:grpSpPr>
            <a:xfrm rot="21237898">
              <a:off x="4416647" y="1385202"/>
              <a:ext cx="3763325" cy="1352504"/>
              <a:chOff x="2051719" y="1491629"/>
              <a:chExt cx="3384376" cy="1656185"/>
            </a:xfrm>
          </p:grpSpPr>
          <p:sp>
            <p:nvSpPr>
              <p:cNvPr id="60" name="云形标注 3"/>
              <p:cNvSpPr/>
              <p:nvPr/>
            </p:nvSpPr>
            <p:spPr bwMode="auto">
              <a:xfrm flipH="1">
                <a:off x="2051719" y="1491629"/>
                <a:ext cx="3384376" cy="1656185"/>
              </a:xfrm>
              <a:prstGeom prst="cloudCallout">
                <a:avLst>
                  <a:gd name="adj1" fmla="val -3959"/>
                  <a:gd name="adj2" fmla="val 91436"/>
                </a:avLst>
              </a:prstGeom>
              <a:solidFill>
                <a:schemeClr val="bg1"/>
              </a:solidFill>
              <a:ln w="19050">
                <a:solidFill>
                  <a:srgbClr val="4896E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b="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1" name="Text Box 7"/>
              <p:cNvSpPr txBox="1">
                <a:spLocks noChangeArrowheads="1"/>
              </p:cNvSpPr>
              <p:nvPr/>
            </p:nvSpPr>
            <p:spPr bwMode="auto">
              <a:xfrm rot="362102">
                <a:off x="2250992" y="1780100"/>
                <a:ext cx="3096344" cy="13557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7500" tIns="35100" rIns="67500" bIns="35100">
                <a:spAutoFit/>
              </a:bodyPr>
              <a:lstStyle>
                <a:lvl1pPr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 marL="16002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 marL="20574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40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如果在里面装满小麦</a:t>
                </a:r>
                <a:r>
                  <a:rPr lang="en-US" altLang="zh-CN" sz="240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,</a:t>
                </a:r>
                <a:r>
                  <a:rPr lang="zh-CN" altLang="en-US" sz="240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那么能装多少</a:t>
                </a:r>
                <a:r>
                  <a:rPr lang="zh-CN" altLang="en-US" sz="240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立方米小麦</a:t>
                </a:r>
                <a:r>
                  <a:rPr lang="en-US" altLang="zh-CN" sz="240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?</a:t>
                </a:r>
                <a:endPara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1115616" y="2211709"/>
            <a:ext cx="2448272" cy="1224136"/>
            <a:chOff x="755576" y="2499741"/>
            <a:chExt cx="2448272" cy="1224136"/>
          </a:xfrm>
        </p:grpSpPr>
        <p:grpSp>
          <p:nvGrpSpPr>
            <p:cNvPr id="5" name="组合 4"/>
            <p:cNvGrpSpPr/>
            <p:nvPr/>
          </p:nvGrpSpPr>
          <p:grpSpPr>
            <a:xfrm>
              <a:off x="755576" y="2499741"/>
              <a:ext cx="2448272" cy="1224136"/>
              <a:chOff x="683568" y="2211710"/>
              <a:chExt cx="2448272" cy="1224136"/>
            </a:xfrm>
          </p:grpSpPr>
          <p:sp>
            <p:nvSpPr>
              <p:cNvPr id="2" name="立方体 1"/>
              <p:cNvSpPr/>
              <p:nvPr/>
            </p:nvSpPr>
            <p:spPr>
              <a:xfrm>
                <a:off x="683568" y="2211710"/>
                <a:ext cx="2448272" cy="1224136"/>
              </a:xfrm>
              <a:prstGeom prst="cube">
                <a:avLst>
                  <a:gd name="adj" fmla="val 47301"/>
                </a:avLst>
              </a:prstGeom>
              <a:solidFill>
                <a:schemeClr val="accent3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平行四边形 3"/>
              <p:cNvSpPr/>
              <p:nvPr/>
            </p:nvSpPr>
            <p:spPr>
              <a:xfrm>
                <a:off x="683568" y="2211710"/>
                <a:ext cx="2448272" cy="576064"/>
              </a:xfrm>
              <a:prstGeom prst="parallelogram">
                <a:avLst>
                  <a:gd name="adj" fmla="val 100077"/>
                </a:avLst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平行四边形 35"/>
            <p:cNvSpPr/>
            <p:nvPr/>
          </p:nvSpPr>
          <p:spPr>
            <a:xfrm>
              <a:off x="755576" y="2499741"/>
              <a:ext cx="2448272" cy="562312"/>
            </a:xfrm>
            <a:prstGeom prst="parallelogram">
              <a:avLst>
                <a:gd name="adj" fmla="val 100077"/>
              </a:avLst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平行四边形 36"/>
          <p:cNvSpPr/>
          <p:nvPr/>
        </p:nvSpPr>
        <p:spPr>
          <a:xfrm>
            <a:off x="1115616" y="2211710"/>
            <a:ext cx="2448272" cy="562312"/>
          </a:xfrm>
          <a:prstGeom prst="parallelogram">
            <a:avLst>
              <a:gd name="adj" fmla="val 100077"/>
            </a:avLst>
          </a:prstGeom>
          <a:solidFill>
            <a:srgbClr val="FD9F00"/>
          </a:solidFill>
          <a:ln w="19050">
            <a:solidFill>
              <a:srgbClr val="FD9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1115616" y="3507853"/>
            <a:ext cx="0" cy="21602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115616" y="3579861"/>
            <a:ext cx="1872208" cy="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2987824" y="3507853"/>
            <a:ext cx="0" cy="21602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987824" y="3435845"/>
            <a:ext cx="21602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3563888" y="2859781"/>
            <a:ext cx="21602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3131840" y="2859781"/>
            <a:ext cx="576064" cy="576064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3563888" y="2211709"/>
            <a:ext cx="21602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3707904" y="2211709"/>
            <a:ext cx="0" cy="648072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4"/>
          <p:cNvSpPr>
            <a:spLocks noChangeArrowheads="1"/>
          </p:cNvSpPr>
          <p:nvPr/>
        </p:nvSpPr>
        <p:spPr bwMode="auto">
          <a:xfrm>
            <a:off x="1547664" y="3507853"/>
            <a:ext cx="720080" cy="48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1.25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矩形 4"/>
          <p:cNvSpPr>
            <a:spLocks noChangeArrowheads="1"/>
          </p:cNvSpPr>
          <p:nvPr/>
        </p:nvSpPr>
        <p:spPr bwMode="auto">
          <a:xfrm>
            <a:off x="3419872" y="2931789"/>
            <a:ext cx="720080" cy="48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0.55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矩形 4"/>
          <p:cNvSpPr>
            <a:spLocks noChangeArrowheads="1"/>
          </p:cNvSpPr>
          <p:nvPr/>
        </p:nvSpPr>
        <p:spPr bwMode="auto">
          <a:xfrm>
            <a:off x="3707904" y="2283717"/>
            <a:ext cx="720080" cy="48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0.45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8" name="直接箭头连接符 37"/>
          <p:cNvCxnSpPr/>
          <p:nvPr/>
        </p:nvCxnSpPr>
        <p:spPr>
          <a:xfrm flipV="1">
            <a:off x="3203848" y="1923678"/>
            <a:ext cx="0" cy="28803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矩形 4"/>
          <p:cNvSpPr>
            <a:spLocks noChangeArrowheads="1"/>
          </p:cNvSpPr>
          <p:nvPr/>
        </p:nvSpPr>
        <p:spPr bwMode="auto">
          <a:xfrm>
            <a:off x="2771800" y="1491630"/>
            <a:ext cx="936104" cy="48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0.025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827584" y="843558"/>
            <a:ext cx="60486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估一估它的体积。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单位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7" grpId="1" animBg="1"/>
      <p:bldP spid="52" grpId="0"/>
      <p:bldP spid="54" grpId="0"/>
      <p:bldP spid="62" grpId="0"/>
      <p:bldP spid="6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26"/>
          <p:cNvGrpSpPr>
            <a:grpSpLocks noChangeAspect="1"/>
          </p:cNvGrpSpPr>
          <p:nvPr/>
        </p:nvGrpSpPr>
        <p:grpSpPr bwMode="auto">
          <a:xfrm>
            <a:off x="3635896" y="2139703"/>
            <a:ext cx="1584176" cy="720079"/>
            <a:chOff x="1321939" y="2077255"/>
            <a:chExt cx="415318" cy="3865242"/>
          </a:xfrm>
        </p:grpSpPr>
        <p:sp>
          <p:nvSpPr>
            <p:cNvPr id="58" name="圆角矩形 57"/>
            <p:cNvSpPr/>
            <p:nvPr/>
          </p:nvSpPr>
          <p:spPr>
            <a:xfrm>
              <a:off x="1321939" y="2463780"/>
              <a:ext cx="415318" cy="3478717"/>
            </a:xfrm>
            <a:prstGeom prst="roundRect">
              <a:avLst>
                <a:gd name="adj" fmla="val 10568"/>
              </a:avLst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defRPr/>
              </a:pPr>
              <a:endParaRPr lang="zh-CN" altLang="en-US" sz="1600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矩形 14"/>
            <p:cNvSpPr>
              <a:spLocks noChangeArrowheads="1"/>
            </p:cNvSpPr>
            <p:nvPr/>
          </p:nvSpPr>
          <p:spPr bwMode="auto">
            <a:xfrm>
              <a:off x="1321939" y="2077255"/>
              <a:ext cx="399887" cy="37997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sz="4000" b="1" dirty="0" smtClean="0">
                  <a:solidFill>
                    <a:schemeClr val="bg1"/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容 积</a:t>
              </a:r>
              <a:endParaRPr kumimoji="1" lang="zh-CN" altLang="en-US" sz="4000" b="1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0" name="AutoShape 593"/>
          <p:cNvSpPr>
            <a:spLocks noChangeArrowheads="1"/>
          </p:cNvSpPr>
          <p:nvPr/>
        </p:nvSpPr>
        <p:spPr bwMode="auto">
          <a:xfrm rot="16200000" flipH="1">
            <a:off x="4265968" y="1797662"/>
            <a:ext cx="396000" cy="360000"/>
          </a:xfrm>
          <a:prstGeom prst="chevron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AutoShape 593"/>
          <p:cNvSpPr>
            <a:spLocks noChangeArrowheads="1"/>
          </p:cNvSpPr>
          <p:nvPr/>
        </p:nvSpPr>
        <p:spPr bwMode="auto">
          <a:xfrm rot="16200000" flipH="1">
            <a:off x="4265968" y="2985838"/>
            <a:ext cx="396000" cy="360000"/>
          </a:xfrm>
          <a:prstGeom prst="chevron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AutoShape 2"/>
          <p:cNvSpPr>
            <a:spLocks noChangeArrowheads="1"/>
          </p:cNvSpPr>
          <p:nvPr/>
        </p:nvSpPr>
        <p:spPr bwMode="auto">
          <a:xfrm>
            <a:off x="2627784" y="3435846"/>
            <a:ext cx="3816424" cy="936104"/>
          </a:xfrm>
          <a:prstGeom prst="roundRect">
            <a:avLst>
              <a:gd name="adj" fmla="val 11741"/>
            </a:avLst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/>
            </a:pP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圆角矩形 17"/>
          <p:cNvSpPr/>
          <p:nvPr/>
        </p:nvSpPr>
        <p:spPr>
          <a:xfrm>
            <a:off x="2771800" y="3435894"/>
            <a:ext cx="4248472" cy="936056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lang="zh-CN" altLang="en-US" sz="2800" b="1" kern="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物体所</a:t>
            </a:r>
            <a:r>
              <a:rPr lang="zh-CN" altLang="en-US" sz="2800" b="1" kern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能容纳物体</a:t>
            </a:r>
            <a:r>
              <a:rPr lang="zh-CN" altLang="en-US" sz="2800" b="1" kern="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endParaRPr lang="en-US" altLang="zh-CN" sz="2800" b="1" kern="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defRPr/>
            </a:pPr>
            <a:r>
              <a:rPr lang="zh-CN" altLang="en-US" sz="2800" b="1" kern="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体积</a:t>
            </a:r>
            <a:r>
              <a:rPr lang="en-US" altLang="zh-CN" sz="2800" b="1" kern="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kern="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通常</a:t>
            </a:r>
            <a:r>
              <a:rPr lang="zh-CN" altLang="en-US" sz="2800" b="1" kern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叫做容积。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7" name="Text Box 7"/>
          <p:cNvSpPr txBox="1">
            <a:spLocks noChangeArrowheads="1"/>
          </p:cNvSpPr>
          <p:nvPr/>
        </p:nvSpPr>
        <p:spPr bwMode="auto">
          <a:xfrm>
            <a:off x="2568200" y="720241"/>
            <a:ext cx="4164040" cy="93266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如果在里面装满小麦</a:t>
            </a:r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那么能装多少</a:t>
            </a:r>
            <a:r>
              <a:rPr lang="zh-CN" altLang="en-US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立方米小麦</a:t>
            </a:r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2483768" y="762000"/>
            <a:ext cx="4164040" cy="945654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 animBg="1"/>
      <p:bldP spid="62" grpId="0" animBg="1"/>
      <p:bldP spid="6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2699792" y="197227"/>
            <a:ext cx="3456384" cy="2590547"/>
            <a:chOff x="467544" y="1275607"/>
            <a:chExt cx="3456384" cy="2590547"/>
          </a:xfrm>
        </p:grpSpPr>
        <p:grpSp>
          <p:nvGrpSpPr>
            <p:cNvPr id="28" name="组合 27"/>
            <p:cNvGrpSpPr/>
            <p:nvPr/>
          </p:nvGrpSpPr>
          <p:grpSpPr>
            <a:xfrm>
              <a:off x="467544" y="2067694"/>
              <a:ext cx="2448272" cy="1224136"/>
              <a:chOff x="755576" y="2499741"/>
              <a:chExt cx="2448272" cy="1224136"/>
            </a:xfrm>
          </p:grpSpPr>
          <p:grpSp>
            <p:nvGrpSpPr>
              <p:cNvPr id="57" name="组合 56"/>
              <p:cNvGrpSpPr/>
              <p:nvPr/>
            </p:nvGrpSpPr>
            <p:grpSpPr>
              <a:xfrm>
                <a:off x="755576" y="2499741"/>
                <a:ext cx="2448272" cy="1224136"/>
                <a:chOff x="683568" y="2211710"/>
                <a:chExt cx="2448272" cy="1224136"/>
              </a:xfrm>
            </p:grpSpPr>
            <p:sp>
              <p:nvSpPr>
                <p:cNvPr id="59" name="立方体 58"/>
                <p:cNvSpPr/>
                <p:nvPr/>
              </p:nvSpPr>
              <p:spPr>
                <a:xfrm>
                  <a:off x="683568" y="2211710"/>
                  <a:ext cx="2448272" cy="1224136"/>
                </a:xfrm>
                <a:prstGeom prst="cube">
                  <a:avLst>
                    <a:gd name="adj" fmla="val 47301"/>
                  </a:avLst>
                </a:prstGeom>
                <a:solidFill>
                  <a:schemeClr val="accent3">
                    <a:lumMod val="75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" name="平行四边形 59"/>
                <p:cNvSpPr/>
                <p:nvPr/>
              </p:nvSpPr>
              <p:spPr>
                <a:xfrm>
                  <a:off x="683568" y="2211710"/>
                  <a:ext cx="2448272" cy="576064"/>
                </a:xfrm>
                <a:prstGeom prst="parallelogram">
                  <a:avLst>
                    <a:gd name="adj" fmla="val 100077"/>
                  </a:avLst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8" name="平行四边形 57"/>
              <p:cNvSpPr/>
              <p:nvPr/>
            </p:nvSpPr>
            <p:spPr>
              <a:xfrm>
                <a:off x="755576" y="2499741"/>
                <a:ext cx="2448272" cy="562312"/>
              </a:xfrm>
              <a:prstGeom prst="parallelogram">
                <a:avLst>
                  <a:gd name="adj" fmla="val 100077"/>
                </a:avLst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30" name="直接连接符 29"/>
            <p:cNvCxnSpPr/>
            <p:nvPr/>
          </p:nvCxnSpPr>
          <p:spPr>
            <a:xfrm>
              <a:off x="467544" y="3363838"/>
              <a:ext cx="0" cy="21602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467544" y="3435846"/>
              <a:ext cx="1872208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2339752" y="3363838"/>
              <a:ext cx="0" cy="21602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2339752" y="3291830"/>
              <a:ext cx="21602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2915816" y="2715766"/>
              <a:ext cx="21602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2483768" y="2715766"/>
              <a:ext cx="576064" cy="576064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2915816" y="2067694"/>
              <a:ext cx="21602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3059832" y="2067694"/>
              <a:ext cx="0" cy="648072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矩形 4"/>
            <p:cNvSpPr>
              <a:spLocks noChangeArrowheads="1"/>
            </p:cNvSpPr>
            <p:nvPr/>
          </p:nvSpPr>
          <p:spPr bwMode="auto">
            <a:xfrm>
              <a:off x="971600" y="3219823"/>
              <a:ext cx="122413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1.25</a:t>
              </a:r>
              <a:endPara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矩形 4"/>
            <p:cNvSpPr>
              <a:spLocks noChangeArrowheads="1"/>
            </p:cNvSpPr>
            <p:nvPr/>
          </p:nvSpPr>
          <p:spPr bwMode="auto">
            <a:xfrm>
              <a:off x="2627784" y="2787774"/>
              <a:ext cx="104411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0.55</a:t>
              </a:r>
              <a:endPara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" name="矩形 4"/>
            <p:cNvSpPr>
              <a:spLocks noChangeArrowheads="1"/>
            </p:cNvSpPr>
            <p:nvPr/>
          </p:nvSpPr>
          <p:spPr bwMode="auto">
            <a:xfrm>
              <a:off x="2987824" y="2067695"/>
              <a:ext cx="93610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0.45</a:t>
              </a:r>
              <a:endPara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5" name="直接箭头连接符 54"/>
            <p:cNvCxnSpPr/>
            <p:nvPr/>
          </p:nvCxnSpPr>
          <p:spPr>
            <a:xfrm flipV="1">
              <a:off x="2555776" y="1779663"/>
              <a:ext cx="0" cy="288032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矩形 4"/>
            <p:cNvSpPr>
              <a:spLocks noChangeArrowheads="1"/>
            </p:cNvSpPr>
            <p:nvPr/>
          </p:nvSpPr>
          <p:spPr bwMode="auto">
            <a:xfrm>
              <a:off x="2123728" y="1275607"/>
              <a:ext cx="122413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0.025</a:t>
              </a:r>
              <a:endPara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2" name="圆角矩形 17"/>
          <p:cNvSpPr/>
          <p:nvPr/>
        </p:nvSpPr>
        <p:spPr>
          <a:xfrm>
            <a:off x="3131840" y="987574"/>
            <a:ext cx="180020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zh-CN" altLang="en-US" sz="3200" b="1" i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容  积</a:t>
            </a:r>
            <a:endParaRPr lang="zh-CN" altLang="en-US" sz="3200" b="1" i="1" kern="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AutoShape 60"/>
          <p:cNvSpPr>
            <a:spLocks noChangeArrowheads="1"/>
          </p:cNvSpPr>
          <p:nvPr/>
        </p:nvSpPr>
        <p:spPr bwMode="auto">
          <a:xfrm rot="16200000" flipV="1">
            <a:off x="-36512" y="1563639"/>
            <a:ext cx="3456384" cy="2592287"/>
          </a:xfrm>
          <a:prstGeom prst="pentagon">
            <a:avLst/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AutoShape 60"/>
          <p:cNvSpPr>
            <a:spLocks noChangeArrowheads="1"/>
          </p:cNvSpPr>
          <p:nvPr/>
        </p:nvSpPr>
        <p:spPr bwMode="auto">
          <a:xfrm rot="5400000" flipV="1">
            <a:off x="5112061" y="951569"/>
            <a:ext cx="3456384" cy="3960441"/>
          </a:xfrm>
          <a:prstGeom prst="pentagon">
            <a:avLst/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矩形 4"/>
          <p:cNvSpPr>
            <a:spLocks noChangeArrowheads="1"/>
          </p:cNvSpPr>
          <p:nvPr/>
        </p:nvSpPr>
        <p:spPr bwMode="auto">
          <a:xfrm>
            <a:off x="467544" y="1907996"/>
            <a:ext cx="2376264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计算容积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所</a:t>
            </a:r>
            <a:endParaRPr lang="en-US" altLang="zh-CN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用的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数据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endParaRPr lang="en-US" altLang="zh-CN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从里面测量</a:t>
            </a:r>
            <a:endParaRPr lang="en-US" altLang="zh-CN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得到的结果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矩形 4"/>
          <p:cNvSpPr>
            <a:spLocks noChangeArrowheads="1"/>
          </p:cNvSpPr>
          <p:nvPr/>
        </p:nvSpPr>
        <p:spPr bwMode="auto">
          <a:xfrm>
            <a:off x="5508104" y="1995686"/>
            <a:ext cx="792088" cy="48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长：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矩形 4"/>
          <p:cNvSpPr>
            <a:spLocks noChangeArrowheads="1"/>
          </p:cNvSpPr>
          <p:nvPr/>
        </p:nvSpPr>
        <p:spPr bwMode="auto">
          <a:xfrm>
            <a:off x="5940152" y="1995686"/>
            <a:ext cx="2808312" cy="48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1.25-0.025×2=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1.2</a:t>
            </a: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矩形 4"/>
          <p:cNvSpPr>
            <a:spLocks noChangeArrowheads="1"/>
          </p:cNvSpPr>
          <p:nvPr/>
        </p:nvSpPr>
        <p:spPr bwMode="auto">
          <a:xfrm>
            <a:off x="5652120" y="2665951"/>
            <a:ext cx="2808312" cy="48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0.55-0.025×2=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  <a:r>
              <a:rPr lang="en-US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矩形 4"/>
          <p:cNvSpPr>
            <a:spLocks noChangeArrowheads="1"/>
          </p:cNvSpPr>
          <p:nvPr/>
        </p:nvSpPr>
        <p:spPr bwMode="auto">
          <a:xfrm>
            <a:off x="5508104" y="3297728"/>
            <a:ext cx="792088" cy="48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高：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矩形 4"/>
          <p:cNvSpPr>
            <a:spLocks noChangeArrowheads="1"/>
          </p:cNvSpPr>
          <p:nvPr/>
        </p:nvSpPr>
        <p:spPr bwMode="auto">
          <a:xfrm>
            <a:off x="5940152" y="3314023"/>
            <a:ext cx="2808312" cy="48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0.45-0.025×2=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0.4</a:t>
            </a:r>
            <a:r>
              <a:rPr lang="en-US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8" name="矩形 4"/>
          <p:cNvSpPr>
            <a:spLocks noChangeArrowheads="1"/>
          </p:cNvSpPr>
          <p:nvPr/>
        </p:nvSpPr>
        <p:spPr bwMode="auto">
          <a:xfrm>
            <a:off x="5220072" y="2665951"/>
            <a:ext cx="792088" cy="48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宽：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 animBg="1"/>
      <p:bldP spid="64" grpId="0" animBg="1"/>
      <p:bldP spid="65" grpId="0"/>
      <p:bldP spid="66" grpId="0"/>
      <p:bldP spid="67" grpId="0"/>
      <p:bldP spid="69" grpId="0"/>
      <p:bldP spid="70" grpId="0"/>
      <p:bldP spid="71" grpId="0"/>
      <p:bldP spid="6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 Box 7"/>
          <p:cNvSpPr txBox="1">
            <a:spLocks noChangeArrowheads="1"/>
          </p:cNvSpPr>
          <p:nvPr/>
        </p:nvSpPr>
        <p:spPr bwMode="auto">
          <a:xfrm>
            <a:off x="251520" y="291843"/>
            <a:ext cx="7992888" cy="1055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如果在里面装满小麦</a:t>
            </a:r>
            <a:r>
              <a:rPr lang="en-US" altLang="zh-CN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那么能装多少</a:t>
            </a:r>
            <a:r>
              <a:rPr lang="zh-CN" altLang="en-US" sz="3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立方米小麦</a:t>
            </a:r>
            <a:r>
              <a:rPr lang="en-US" altLang="zh-CN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圆角矩形 17"/>
          <p:cNvSpPr/>
          <p:nvPr/>
        </p:nvSpPr>
        <p:spPr>
          <a:xfrm>
            <a:off x="4211960" y="1851670"/>
            <a:ext cx="4104456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1.2×0.5×0.4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圆角矩形 17"/>
          <p:cNvSpPr/>
          <p:nvPr/>
        </p:nvSpPr>
        <p:spPr>
          <a:xfrm>
            <a:off x="4572000" y="2427734"/>
            <a:ext cx="2304256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0.6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×0.24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圆角矩形 17"/>
          <p:cNvSpPr/>
          <p:nvPr/>
        </p:nvSpPr>
        <p:spPr>
          <a:xfrm>
            <a:off x="4211960" y="2931790"/>
            <a:ext cx="3528392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0.24</a:t>
            </a:r>
            <a:r>
              <a:rPr lang="en-US" alt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立方米</a:t>
            </a:r>
            <a:r>
              <a:rPr lang="en-US" alt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圆角矩形 17"/>
          <p:cNvSpPr/>
          <p:nvPr/>
        </p:nvSpPr>
        <p:spPr>
          <a:xfrm>
            <a:off x="4139952" y="3579862"/>
            <a:ext cx="4223185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能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装</a:t>
            </a:r>
            <a:r>
              <a:rPr lang="en-US" altLang="zh-CN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0.24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立方米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小麦。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11560" y="2089887"/>
            <a:ext cx="2448272" cy="1224136"/>
            <a:chOff x="755576" y="2499741"/>
            <a:chExt cx="2448272" cy="1224136"/>
          </a:xfrm>
        </p:grpSpPr>
        <p:grpSp>
          <p:nvGrpSpPr>
            <p:cNvPr id="41" name="组合 40"/>
            <p:cNvGrpSpPr/>
            <p:nvPr/>
          </p:nvGrpSpPr>
          <p:grpSpPr>
            <a:xfrm>
              <a:off x="755576" y="2499741"/>
              <a:ext cx="2448272" cy="1224136"/>
              <a:chOff x="683568" y="2211710"/>
              <a:chExt cx="2448272" cy="1224136"/>
            </a:xfrm>
          </p:grpSpPr>
          <p:sp>
            <p:nvSpPr>
              <p:cNvPr id="47" name="立方体 46"/>
              <p:cNvSpPr/>
              <p:nvPr/>
            </p:nvSpPr>
            <p:spPr>
              <a:xfrm>
                <a:off x="683568" y="2211710"/>
                <a:ext cx="2448272" cy="1224136"/>
              </a:xfrm>
              <a:prstGeom prst="cube">
                <a:avLst>
                  <a:gd name="adj" fmla="val 47301"/>
                </a:avLst>
              </a:prstGeom>
              <a:solidFill>
                <a:schemeClr val="accent3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平行四边形 50"/>
              <p:cNvSpPr/>
              <p:nvPr/>
            </p:nvSpPr>
            <p:spPr>
              <a:xfrm>
                <a:off x="683568" y="2211710"/>
                <a:ext cx="2448272" cy="576064"/>
              </a:xfrm>
              <a:prstGeom prst="parallelogram">
                <a:avLst>
                  <a:gd name="adj" fmla="val 100077"/>
                </a:avLst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2" name="平行四边形 41"/>
            <p:cNvSpPr/>
            <p:nvPr/>
          </p:nvSpPr>
          <p:spPr>
            <a:xfrm>
              <a:off x="755576" y="2499741"/>
              <a:ext cx="2448272" cy="562312"/>
            </a:xfrm>
            <a:prstGeom prst="parallelogram">
              <a:avLst>
                <a:gd name="adj" fmla="val 100077"/>
              </a:avLst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4" name="平行四边形 53"/>
          <p:cNvSpPr/>
          <p:nvPr/>
        </p:nvSpPr>
        <p:spPr>
          <a:xfrm>
            <a:off x="611560" y="2089888"/>
            <a:ext cx="2448272" cy="562312"/>
          </a:xfrm>
          <a:prstGeom prst="parallelogram">
            <a:avLst>
              <a:gd name="adj" fmla="val 100077"/>
            </a:avLst>
          </a:prstGeom>
          <a:solidFill>
            <a:srgbClr val="FD9F00"/>
          </a:solidFill>
          <a:ln w="19050">
            <a:solidFill>
              <a:srgbClr val="FD9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3" name="直接连接符 62"/>
          <p:cNvCxnSpPr/>
          <p:nvPr/>
        </p:nvCxnSpPr>
        <p:spPr>
          <a:xfrm>
            <a:off x="611560" y="3386031"/>
            <a:ext cx="0" cy="21602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611560" y="3458039"/>
            <a:ext cx="1872208" cy="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2483768" y="3386031"/>
            <a:ext cx="0" cy="21602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2483768" y="3314023"/>
            <a:ext cx="21602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3059832" y="2737959"/>
            <a:ext cx="21602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flipV="1">
            <a:off x="2627784" y="2737959"/>
            <a:ext cx="576064" cy="576064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3059832" y="2089887"/>
            <a:ext cx="21602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3203848" y="2089887"/>
            <a:ext cx="0" cy="648072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矩形 4"/>
          <p:cNvSpPr>
            <a:spLocks noChangeArrowheads="1"/>
          </p:cNvSpPr>
          <p:nvPr/>
        </p:nvSpPr>
        <p:spPr bwMode="auto">
          <a:xfrm>
            <a:off x="1043608" y="3386031"/>
            <a:ext cx="720080" cy="48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1.25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矩形 4"/>
          <p:cNvSpPr>
            <a:spLocks noChangeArrowheads="1"/>
          </p:cNvSpPr>
          <p:nvPr/>
        </p:nvSpPr>
        <p:spPr bwMode="auto">
          <a:xfrm>
            <a:off x="2915816" y="2809967"/>
            <a:ext cx="720080" cy="48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0.55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矩形 4"/>
          <p:cNvSpPr>
            <a:spLocks noChangeArrowheads="1"/>
          </p:cNvSpPr>
          <p:nvPr/>
        </p:nvSpPr>
        <p:spPr bwMode="auto">
          <a:xfrm>
            <a:off x="3203848" y="2161895"/>
            <a:ext cx="720080" cy="48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0.45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4" name="直接箭头连接符 73"/>
          <p:cNvCxnSpPr/>
          <p:nvPr/>
        </p:nvCxnSpPr>
        <p:spPr>
          <a:xfrm flipV="1">
            <a:off x="2699792" y="1801856"/>
            <a:ext cx="0" cy="28803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矩形 4"/>
          <p:cNvSpPr>
            <a:spLocks noChangeArrowheads="1"/>
          </p:cNvSpPr>
          <p:nvPr/>
        </p:nvSpPr>
        <p:spPr bwMode="auto">
          <a:xfrm>
            <a:off x="2267744" y="1369808"/>
            <a:ext cx="936104" cy="48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0.025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0" grpId="0"/>
      <p:bldP spid="61" grpId="0"/>
      <p:bldP spid="6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47864" y="2571750"/>
            <a:ext cx="4968552" cy="1872208"/>
            <a:chOff x="3347864" y="2931790"/>
            <a:chExt cx="5040560" cy="1872208"/>
          </a:xfrm>
        </p:grpSpPr>
        <p:sp>
          <p:nvSpPr>
            <p:cNvPr id="36" name="矩形 35"/>
            <p:cNvSpPr/>
            <p:nvPr/>
          </p:nvSpPr>
          <p:spPr>
            <a:xfrm>
              <a:off x="3347864" y="2931790"/>
              <a:ext cx="5040560" cy="1872208"/>
            </a:xfrm>
            <a:prstGeom prst="rect">
              <a:avLst/>
            </a:prstGeom>
            <a:gradFill rotWithShape="1">
              <a:gsLst>
                <a:gs pos="0">
                  <a:srgbClr val="4F81BD">
                    <a:shade val="51000"/>
                    <a:satMod val="130000"/>
                  </a:srgbClr>
                </a:gs>
                <a:gs pos="80000">
                  <a:srgbClr val="4F81BD">
                    <a:shade val="93000"/>
                    <a:satMod val="130000"/>
                  </a:srgbClr>
                </a:gs>
                <a:gs pos="100000">
                  <a:srgbClr val="4F81BD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oadway BT"/>
                <a:ea typeface="微软雅黑" panose="020B0503020204020204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3453739" y="3031466"/>
              <a:ext cx="4824536" cy="1672859"/>
            </a:xfrm>
            <a:prstGeom prst="rect">
              <a:avLst/>
            </a:prstGeom>
            <a:solidFill>
              <a:srgbClr val="4F81BD">
                <a:lumMod val="60000"/>
                <a:lumOff val="40000"/>
              </a:srgbClr>
            </a:solidFill>
            <a:ln w="38100" cap="flat" cmpd="sng" algn="ctr">
              <a:noFill/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oadway BT"/>
                <a:ea typeface="微软雅黑" panose="020B0503020204020204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4227523" y="3101527"/>
              <a:ext cx="3994307" cy="1554184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oadway BT"/>
                <a:ea typeface="微软雅黑" panose="020B0503020204020204" pitchFamily="34" charset="-122"/>
              </a:endParaRPr>
            </a:p>
          </p:txBody>
        </p:sp>
        <p:pic>
          <p:nvPicPr>
            <p:cNvPr id="50" name="Picture 4" descr="70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303086" y="3435846"/>
              <a:ext cx="720080" cy="909575"/>
            </a:xfrm>
            <a:prstGeom prst="rect">
              <a:avLst/>
            </a:prstGeom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组合 2"/>
          <p:cNvGrpSpPr/>
          <p:nvPr/>
        </p:nvGrpSpPr>
        <p:grpSpPr>
          <a:xfrm>
            <a:off x="3347864" y="411510"/>
            <a:ext cx="4968552" cy="1872208"/>
            <a:chOff x="3347864" y="771550"/>
            <a:chExt cx="5040560" cy="1872208"/>
          </a:xfrm>
        </p:grpSpPr>
        <p:sp>
          <p:nvSpPr>
            <p:cNvPr id="26" name="矩形 25"/>
            <p:cNvSpPr/>
            <p:nvPr/>
          </p:nvSpPr>
          <p:spPr>
            <a:xfrm>
              <a:off x="3347864" y="771550"/>
              <a:ext cx="5040560" cy="1872208"/>
            </a:xfrm>
            <a:prstGeom prst="rect">
              <a:avLst/>
            </a:prstGeom>
            <a:gradFill rotWithShape="1">
              <a:gsLst>
                <a:gs pos="0">
                  <a:srgbClr val="4BACC6">
                    <a:shade val="51000"/>
                    <a:satMod val="130000"/>
                  </a:srgbClr>
                </a:gs>
                <a:gs pos="80000">
                  <a:srgbClr val="4BACC6">
                    <a:shade val="93000"/>
                    <a:satMod val="130000"/>
                  </a:srgbClr>
                </a:gs>
                <a:gs pos="100000">
                  <a:srgbClr val="4BACC6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oadway BT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453739" y="871226"/>
              <a:ext cx="4824536" cy="1672859"/>
            </a:xfrm>
            <a:prstGeom prst="rect">
              <a:avLst/>
            </a:prstGeom>
            <a:solidFill>
              <a:srgbClr val="ADDFE9"/>
            </a:solidFill>
            <a:ln w="38100" cap="flat" cmpd="sng" algn="ctr">
              <a:noFill/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oadway BT"/>
                <a:ea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4227523" y="941287"/>
              <a:ext cx="3994307" cy="1554184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oadway BT"/>
                <a:ea typeface="微软雅黑" panose="020B0503020204020204" pitchFamily="34" charset="-122"/>
              </a:endParaRPr>
            </a:p>
          </p:txBody>
        </p:sp>
        <p:pic>
          <p:nvPicPr>
            <p:cNvPr id="49" name="Picture 4" descr="70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303086" y="1275606"/>
              <a:ext cx="720080" cy="909575"/>
            </a:xfrm>
            <a:prstGeom prst="rect">
              <a:avLst/>
            </a:prstGeom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5" name="矩形 61"/>
          <p:cNvSpPr/>
          <p:nvPr/>
        </p:nvSpPr>
        <p:spPr>
          <a:xfrm>
            <a:off x="2152719" y="1430345"/>
            <a:ext cx="979123" cy="2160240"/>
          </a:xfrm>
          <a:custGeom>
            <a:avLst/>
            <a:gdLst>
              <a:gd name="connsiteX0" fmla="*/ 0 w 1368152"/>
              <a:gd name="connsiteY0" fmla="*/ 0 h 2160240"/>
              <a:gd name="connsiteX1" fmla="*/ 1368152 w 1368152"/>
              <a:gd name="connsiteY1" fmla="*/ 0 h 2160240"/>
              <a:gd name="connsiteX2" fmla="*/ 1368152 w 1368152"/>
              <a:gd name="connsiteY2" fmla="*/ 2160240 h 2160240"/>
              <a:gd name="connsiteX3" fmla="*/ 0 w 1368152"/>
              <a:gd name="connsiteY3" fmla="*/ 2160240 h 2160240"/>
              <a:gd name="connsiteX4" fmla="*/ 0 w 1368152"/>
              <a:gd name="connsiteY4" fmla="*/ 0 h 2160240"/>
              <a:gd name="connsiteX0-1" fmla="*/ 1368152 w 1459592"/>
              <a:gd name="connsiteY0-2" fmla="*/ 0 h 2160240"/>
              <a:gd name="connsiteX1-3" fmla="*/ 1368152 w 1459592"/>
              <a:gd name="connsiteY1-4" fmla="*/ 2160240 h 2160240"/>
              <a:gd name="connsiteX2-5" fmla="*/ 0 w 1459592"/>
              <a:gd name="connsiteY2-6" fmla="*/ 2160240 h 2160240"/>
              <a:gd name="connsiteX3-7" fmla="*/ 0 w 1459592"/>
              <a:gd name="connsiteY3-8" fmla="*/ 0 h 2160240"/>
              <a:gd name="connsiteX4-9" fmla="*/ 1459592 w 1459592"/>
              <a:gd name="connsiteY4-10" fmla="*/ 91440 h 2160240"/>
              <a:gd name="connsiteX0-11" fmla="*/ 1368152 w 1459592"/>
              <a:gd name="connsiteY0-12" fmla="*/ 0 h 2160240"/>
              <a:gd name="connsiteX1-13" fmla="*/ 1368152 w 1459592"/>
              <a:gd name="connsiteY1-14" fmla="*/ 2160240 h 2160240"/>
              <a:gd name="connsiteX2-15" fmla="*/ 0 w 1459592"/>
              <a:gd name="connsiteY2-16" fmla="*/ 2160240 h 2160240"/>
              <a:gd name="connsiteX3-17" fmla="*/ 0 w 1459592"/>
              <a:gd name="connsiteY3-18" fmla="*/ 0 h 2160240"/>
              <a:gd name="connsiteX4-19" fmla="*/ 1459592 w 1459592"/>
              <a:gd name="connsiteY4-20" fmla="*/ 1129 h 2160240"/>
              <a:gd name="connsiteX0-21" fmla="*/ 1368152 w 1459592"/>
              <a:gd name="connsiteY0-22" fmla="*/ 2160240 h 2160240"/>
              <a:gd name="connsiteX1-23" fmla="*/ 0 w 1459592"/>
              <a:gd name="connsiteY1-24" fmla="*/ 2160240 h 2160240"/>
              <a:gd name="connsiteX2-25" fmla="*/ 0 w 1459592"/>
              <a:gd name="connsiteY2-26" fmla="*/ 0 h 2160240"/>
              <a:gd name="connsiteX3-27" fmla="*/ 1459592 w 1459592"/>
              <a:gd name="connsiteY3-28" fmla="*/ 1129 h 216024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459592" h="2160240">
                <a:moveTo>
                  <a:pt x="1368152" y="2160240"/>
                </a:moveTo>
                <a:lnTo>
                  <a:pt x="0" y="2160240"/>
                </a:lnTo>
                <a:lnTo>
                  <a:pt x="0" y="0"/>
                </a:lnTo>
                <a:lnTo>
                  <a:pt x="1459592" y="1129"/>
                </a:lnTo>
              </a:path>
            </a:pathLst>
          </a:custGeom>
          <a:noFill/>
          <a:ln w="25400" cap="flat" cmpd="sng" algn="ctr">
            <a:solidFill>
              <a:sysClr val="window" lastClr="FFFFFF">
                <a:lumMod val="50000"/>
              </a:sysClr>
            </a:solidFill>
            <a:prstDash val="dashDot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roadway BT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48761" y="915566"/>
            <a:ext cx="1440160" cy="1008112"/>
            <a:chOff x="2620769" y="1203598"/>
            <a:chExt cx="1440160" cy="1008112"/>
          </a:xfrm>
        </p:grpSpPr>
        <p:sp>
          <p:nvSpPr>
            <p:cNvPr id="31" name="矩形 30"/>
            <p:cNvSpPr/>
            <p:nvPr/>
          </p:nvSpPr>
          <p:spPr>
            <a:xfrm>
              <a:off x="2620769" y="1203598"/>
              <a:ext cx="1440160" cy="1008112"/>
            </a:xfrm>
            <a:prstGeom prst="rect">
              <a:avLst/>
            </a:prstGeom>
            <a:gradFill flip="none" rotWithShape="1">
              <a:gsLst>
                <a:gs pos="100000">
                  <a:srgbClr val="61C9D1"/>
                </a:gs>
                <a:gs pos="0">
                  <a:srgbClr val="85E6EB"/>
                </a:gs>
                <a:gs pos="12000">
                  <a:srgbClr val="279BA7"/>
                </a:gs>
              </a:gsLst>
              <a:lin ang="5400000" scaled="1"/>
              <a:tileRect/>
            </a:gradFill>
            <a:ln w="3810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oadway BT"/>
                <a:ea typeface="微软雅黑" panose="020B0503020204020204" pitchFamily="34" charset="-122"/>
              </a:endParaRPr>
            </a:p>
          </p:txBody>
        </p:sp>
        <p:sp>
          <p:nvSpPr>
            <p:cNvPr id="35" name="TextBox 52"/>
            <p:cNvSpPr txBox="1"/>
            <p:nvPr/>
          </p:nvSpPr>
          <p:spPr>
            <a:xfrm>
              <a:off x="2657025" y="1419622"/>
              <a:ext cx="13466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相同点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548761" y="3075806"/>
            <a:ext cx="1440160" cy="1008112"/>
            <a:chOff x="2620769" y="3363838"/>
            <a:chExt cx="1440160" cy="1008112"/>
          </a:xfrm>
        </p:grpSpPr>
        <p:sp>
          <p:nvSpPr>
            <p:cNvPr id="44" name="矩形 43"/>
            <p:cNvSpPr/>
            <p:nvPr/>
          </p:nvSpPr>
          <p:spPr>
            <a:xfrm>
              <a:off x="2620769" y="3363838"/>
              <a:ext cx="1440160" cy="1008112"/>
            </a:xfrm>
            <a:prstGeom prst="rect">
              <a:avLst/>
            </a:prstGeom>
            <a:gradFill flip="none" rotWithShape="1">
              <a:gsLst>
                <a:gs pos="0">
                  <a:srgbClr val="86ABE6"/>
                </a:gs>
                <a:gs pos="93000">
                  <a:srgbClr val="86ABE6"/>
                </a:gs>
                <a:gs pos="11000">
                  <a:srgbClr val="4F81BD">
                    <a:lumMod val="75000"/>
                  </a:srgbClr>
                </a:gs>
              </a:gsLst>
              <a:lin ang="5400000" scaled="1"/>
              <a:tileRect/>
            </a:gradFill>
            <a:ln w="3810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57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oadway BT"/>
                <a:ea typeface="微软雅黑" panose="020B0503020204020204" pitchFamily="34" charset="-122"/>
              </a:endParaRPr>
            </a:p>
          </p:txBody>
        </p:sp>
        <p:sp>
          <p:nvSpPr>
            <p:cNvPr id="45" name="TextBox 57"/>
            <p:cNvSpPr txBox="1"/>
            <p:nvPr/>
          </p:nvSpPr>
          <p:spPr>
            <a:xfrm>
              <a:off x="2729033" y="3579862"/>
              <a:ext cx="127463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不同点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95536" y="1779662"/>
            <a:ext cx="2376264" cy="1224136"/>
            <a:chOff x="467544" y="2067694"/>
            <a:chExt cx="2376264" cy="1224136"/>
          </a:xfrm>
        </p:grpSpPr>
        <p:sp>
          <p:nvSpPr>
            <p:cNvPr id="60" name="箭头7"/>
            <p:cNvSpPr/>
            <p:nvPr/>
          </p:nvSpPr>
          <p:spPr bwMode="blackWhite">
            <a:xfrm>
              <a:off x="539552" y="2067694"/>
              <a:ext cx="2304256" cy="1224136"/>
            </a:xfrm>
            <a:custGeom>
              <a:avLst/>
              <a:gdLst>
                <a:gd name="T0" fmla="*/ 0 w 936"/>
                <a:gd name="T1" fmla="*/ 231 h 1151"/>
                <a:gd name="T2" fmla="*/ 599 w 936"/>
                <a:gd name="T3" fmla="*/ 231 h 1151"/>
                <a:gd name="T4" fmla="*/ 599 w 936"/>
                <a:gd name="T5" fmla="*/ 0 h 1151"/>
                <a:gd name="T6" fmla="*/ 935 w 936"/>
                <a:gd name="T7" fmla="*/ 575 h 1151"/>
                <a:gd name="T8" fmla="*/ 599 w 936"/>
                <a:gd name="T9" fmla="*/ 1150 h 1151"/>
                <a:gd name="T10" fmla="*/ 599 w 936"/>
                <a:gd name="T11" fmla="*/ 919 h 1151"/>
                <a:gd name="T12" fmla="*/ 0 w 936"/>
                <a:gd name="T13" fmla="*/ 919 h 1151"/>
                <a:gd name="T14" fmla="*/ 0 w 936"/>
                <a:gd name="T15" fmla="*/ 575 h 1151"/>
                <a:gd name="T16" fmla="*/ 0 w 936"/>
                <a:gd name="T17" fmla="*/ 231 h 1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6" h="1151">
                  <a:moveTo>
                    <a:pt x="0" y="231"/>
                  </a:moveTo>
                  <a:lnTo>
                    <a:pt x="599" y="231"/>
                  </a:lnTo>
                  <a:lnTo>
                    <a:pt x="599" y="0"/>
                  </a:lnTo>
                  <a:lnTo>
                    <a:pt x="935" y="575"/>
                  </a:lnTo>
                  <a:lnTo>
                    <a:pt x="599" y="1150"/>
                  </a:lnTo>
                  <a:lnTo>
                    <a:pt x="599" y="919"/>
                  </a:lnTo>
                  <a:lnTo>
                    <a:pt x="0" y="919"/>
                  </a:lnTo>
                  <a:lnTo>
                    <a:pt x="0" y="575"/>
                  </a:lnTo>
                  <a:lnTo>
                    <a:pt x="0" y="231"/>
                  </a:lnTo>
                </a:path>
              </a:pathLst>
            </a:custGeom>
            <a:gradFill>
              <a:gsLst>
                <a:gs pos="0">
                  <a:srgbClr val="FFB553"/>
                </a:gs>
                <a:gs pos="100000">
                  <a:srgbClr val="EA8600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93296" tIns="46648" rIns="93296" bIns="46648" anchor="ctr"/>
            <a:lstStyle/>
            <a:p>
              <a:pPr lvl="0">
                <a:lnSpc>
                  <a:spcPct val="120000"/>
                </a:lnSpc>
                <a:defRPr/>
              </a:pPr>
              <a:endPara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圆角矩形 17"/>
            <p:cNvSpPr/>
            <p:nvPr/>
          </p:nvSpPr>
          <p:spPr>
            <a:xfrm>
              <a:off x="467544" y="2499742"/>
              <a:ext cx="2232248" cy="36004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32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体积</a:t>
              </a:r>
              <a:r>
                <a:rPr lang="zh-CN" altLang="en-US" sz="24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zh-CN" altLang="en-US" sz="32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容积</a:t>
              </a:r>
              <a:endParaRPr lang="zh-CN" altLang="en-US" sz="32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2" name="圆角矩形 17"/>
          <p:cNvSpPr/>
          <p:nvPr/>
        </p:nvSpPr>
        <p:spPr>
          <a:xfrm>
            <a:off x="4214956" y="1131590"/>
            <a:ext cx="3165356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容积的计算方法与体积的</a:t>
            </a:r>
            <a:r>
              <a: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计算方法</a:t>
            </a:r>
            <a:r>
              <a:rPr lang="zh-CN" altLang="en-US" sz="24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</a:t>
            </a: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11960" y="2931790"/>
            <a:ext cx="29523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体积</a:t>
            </a:r>
            <a:r>
              <a: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所用的数据是</a:t>
            </a:r>
            <a:r>
              <a:rPr lang="zh-CN" altLang="en-US" sz="2400" b="1" kern="0" dirty="0">
                <a:solidFill>
                  <a:srgbClr val="00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从外面</a:t>
            </a:r>
            <a:r>
              <a: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测量，</a:t>
            </a:r>
            <a:r>
              <a: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容积</a:t>
            </a:r>
            <a:r>
              <a: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所用的数据是</a:t>
            </a:r>
            <a:r>
              <a:rPr lang="zh-CN" altLang="en-US" sz="2400" b="1" kern="0" dirty="0">
                <a:solidFill>
                  <a:srgbClr val="00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从里面</a:t>
            </a: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测量。</a:t>
            </a:r>
            <a:endParaRPr lang="zh-CN" altLang="en-US" b="1" dirty="0"/>
          </a:p>
        </p:txBody>
      </p:sp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62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圆角矩形 17"/>
          <p:cNvSpPr/>
          <p:nvPr/>
        </p:nvSpPr>
        <p:spPr>
          <a:xfrm>
            <a:off x="276806" y="627534"/>
            <a:ext cx="8327642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一个长方体水箱</a:t>
            </a:r>
            <a:r>
              <a:rPr lang="en-US" altLang="zh-CN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从里面测量得到长、宽、高的数据如下</a:t>
            </a:r>
            <a:r>
              <a:rPr lang="en-US" altLang="zh-CN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en-US" sz="32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" name="W31.eps" descr="id:2147509948;FounderCES"/>
          <p:cNvPicPr/>
          <p:nvPr/>
        </p:nvPicPr>
        <p:blipFill>
          <a:blip r:embed="rId1"/>
          <a:stretch>
            <a:fillRect/>
          </a:stretch>
        </p:blipFill>
        <p:spPr>
          <a:xfrm>
            <a:off x="2699792" y="1049417"/>
            <a:ext cx="4248472" cy="1882373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8" name="圆角矩形 17"/>
          <p:cNvSpPr/>
          <p:nvPr/>
        </p:nvSpPr>
        <p:spPr>
          <a:xfrm>
            <a:off x="2555776" y="3291830"/>
            <a:ext cx="4104456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en-US" alt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5×4×3=60(</a:t>
            </a: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立方分米</a:t>
            </a:r>
            <a:r>
              <a:rPr lang="en-US" alt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圆角矩形 17"/>
          <p:cNvSpPr/>
          <p:nvPr/>
        </p:nvSpPr>
        <p:spPr>
          <a:xfrm>
            <a:off x="1115616" y="3867894"/>
            <a:ext cx="6889835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这个长方体水箱的容积是</a:t>
            </a:r>
            <a:r>
              <a:rPr lang="en-US" altLang="zh-CN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立方分米。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1403648" y="411510"/>
            <a:ext cx="6624736" cy="3816424"/>
            <a:chOff x="1403648" y="411510"/>
            <a:chExt cx="6624736" cy="3816424"/>
          </a:xfrm>
        </p:grpSpPr>
        <p:grpSp>
          <p:nvGrpSpPr>
            <p:cNvPr id="2" name="组合 1"/>
            <p:cNvGrpSpPr/>
            <p:nvPr/>
          </p:nvGrpSpPr>
          <p:grpSpPr>
            <a:xfrm>
              <a:off x="1403648" y="411510"/>
              <a:ext cx="6624736" cy="3816424"/>
              <a:chOff x="683568" y="-632721"/>
              <a:chExt cx="7429500" cy="4887511"/>
            </a:xfrm>
          </p:grpSpPr>
          <p:sp>
            <p:nvSpPr>
              <p:cNvPr id="13" name="圆角矩形 12"/>
              <p:cNvSpPr/>
              <p:nvPr/>
            </p:nvSpPr>
            <p:spPr bwMode="auto">
              <a:xfrm>
                <a:off x="683568" y="381668"/>
                <a:ext cx="7429500" cy="3873122"/>
              </a:xfrm>
              <a:prstGeom prst="roundRect">
                <a:avLst>
                  <a:gd name="adj" fmla="val 7848"/>
                </a:avLst>
              </a:prstGeom>
              <a:gradFill flip="none" rotWithShape="1">
                <a:gsLst>
                  <a:gs pos="30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38100">
                <a:gradFill>
                  <a:gsLst>
                    <a:gs pos="0">
                      <a:srgbClr val="00B0F0"/>
                    </a:gs>
                    <a:gs pos="100000">
                      <a:srgbClr val="002060"/>
                    </a:gs>
                  </a:gsLst>
                  <a:lin ang="5400000" scaled="0"/>
                </a:gradFill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contourW="19050">
                <a:bevelT w="165100" h="127000" prst="artDeco"/>
                <a:bevelB w="0" h="0"/>
                <a:contourClr>
                  <a:schemeClr val="bg1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lvl="2" algn="ctr" eaLnBrk="0" fontAlgn="ctr" hangingPunct="0">
                  <a:buClr>
                    <a:srgbClr val="FF0000"/>
                  </a:buClr>
                  <a:buSzPct val="70000"/>
                  <a:buFont typeface="Wingdings" panose="05000000000000000000" pitchFamily="2" charset="2"/>
                  <a:buChar char="n"/>
                  <a:tabLst>
                    <a:tab pos="136525" algn="l"/>
                  </a:tabLst>
                  <a:defRPr/>
                </a:pPr>
                <a:endPara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</a:endParaRPr>
              </a:p>
            </p:txBody>
          </p:sp>
          <p:grpSp>
            <p:nvGrpSpPr>
              <p:cNvPr id="18" name="组合 11"/>
              <p:cNvGrpSpPr/>
              <p:nvPr/>
            </p:nvGrpSpPr>
            <p:grpSpPr bwMode="auto">
              <a:xfrm>
                <a:off x="1733390" y="-632721"/>
                <a:ext cx="5348963" cy="1852527"/>
                <a:chOff x="1859446" y="2480584"/>
                <a:chExt cx="5348983" cy="1852527"/>
              </a:xfrm>
            </p:grpSpPr>
            <p:sp>
              <p:nvSpPr>
                <p:cNvPr id="19" name="圆角矩形 18"/>
                <p:cNvSpPr/>
                <p:nvPr/>
              </p:nvSpPr>
              <p:spPr>
                <a:xfrm>
                  <a:off x="1859446" y="2805108"/>
                  <a:ext cx="4350867" cy="1357322"/>
                </a:xfrm>
                <a:prstGeom prst="roundRect">
                  <a:avLst/>
                </a:prstGeom>
                <a:gradFill flip="none" rotWithShape="1">
                  <a:gsLst>
                    <a:gs pos="0">
                      <a:srgbClr val="00DFF6"/>
                    </a:gs>
                    <a:gs pos="90000">
                      <a:srgbClr val="002774"/>
                    </a:gs>
                  </a:gsLst>
                  <a:lin ang="2700000" scaled="1"/>
                  <a:tileRect/>
                </a:gradFill>
                <a:ln w="25400">
                  <a:noFill/>
                </a:ln>
                <a:effectLst>
                  <a:outerShdw blurRad="225425" dist="38100" dir="5220000" algn="ctr">
                    <a:srgbClr val="000000">
                      <a:alpha val="33000"/>
                    </a:srgbClr>
                  </a:outerShdw>
                </a:effectLst>
                <a:scene3d>
                  <a:camera prst="orthographicFront"/>
                  <a:lightRig rig="flat" dir="t"/>
                </a:scene3d>
                <a:sp3d contourW="19050">
                  <a:bevelT w="139700" prst="cross"/>
                  <a:bevelB w="0" h="0"/>
                  <a:contourClr>
                    <a:srgbClr val="AFEAFF"/>
                  </a:contourClr>
                </a:sp3d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fontAlgn="ctr" hangingPunct="0">
                    <a:buClr>
                      <a:srgbClr val="FF0000"/>
                    </a:buClr>
                    <a:buSzPct val="70000"/>
                    <a:buFont typeface="Wingdings" panose="05000000000000000000" pitchFamily="2" charset="2"/>
                    <a:buChar char="u"/>
                    <a:defRPr/>
                  </a:pPr>
                  <a:endParaRPr lang="zh-CN" altLang="en-US" sz="1600" b="1">
                    <a:solidFill>
                      <a:prstClr val="white"/>
                    </a:solidFill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21" name="Oval 67"/>
                <p:cNvSpPr>
                  <a:spLocks noChangeArrowheads="1"/>
                </p:cNvSpPr>
                <p:nvPr/>
              </p:nvSpPr>
              <p:spPr bwMode="auto">
                <a:xfrm>
                  <a:off x="1940201" y="2909884"/>
                  <a:ext cx="4079609" cy="1143007"/>
                </a:xfrm>
                <a:prstGeom prst="roundRect">
                  <a:avLst/>
                </a:prstGeom>
                <a:gradFill flip="none" rotWithShape="1">
                  <a:gsLst>
                    <a:gs pos="0">
                      <a:srgbClr val="00DFF6"/>
                    </a:gs>
                    <a:gs pos="90000">
                      <a:srgbClr val="002774"/>
                    </a:gs>
                  </a:gsLst>
                  <a:lin ang="2700000" scaled="1"/>
                  <a:tileRect/>
                </a:gradFill>
                <a:ln w="25400">
                  <a:noFill/>
                </a:ln>
                <a:effectLst>
                  <a:outerShdw blurRad="225425" dist="38100" dir="5220000" algn="ctr">
                    <a:srgbClr val="000000">
                      <a:alpha val="33000"/>
                    </a:srgbClr>
                  </a:outerShdw>
                </a:effectLst>
                <a:scene3d>
                  <a:camera prst="orthographicFront"/>
                  <a:lightRig rig="flat" dir="t"/>
                </a:scene3d>
                <a:sp3d contourW="19050">
                  <a:bevelT w="139700" prst="cross"/>
                  <a:bevelB w="0" h="0"/>
                  <a:contourClr>
                    <a:srgbClr val="AFEAFF"/>
                  </a:contourClr>
                </a:sp3d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fontAlgn="ctr" hangingPunct="0">
                    <a:buClr>
                      <a:srgbClr val="FF0000"/>
                    </a:buClr>
                    <a:buSzPct val="70000"/>
                    <a:buFont typeface="Wingdings" panose="05000000000000000000" pitchFamily="2" charset="2"/>
                    <a:buChar char="u"/>
                    <a:defRPr/>
                  </a:pPr>
                  <a:endParaRPr lang="nb-NO" altLang="en-US" sz="1600" b="1" dirty="0">
                    <a:solidFill>
                      <a:prstClr val="white"/>
                    </a:solidFill>
                    <a:latin typeface="微软雅黑" panose="020B0503020204020204" pitchFamily="34" charset="-122"/>
                  </a:endParaRPr>
                </a:p>
              </p:txBody>
            </p:sp>
            <p:grpSp>
              <p:nvGrpSpPr>
                <p:cNvPr id="22" name="组合 65"/>
                <p:cNvGrpSpPr>
                  <a:grpSpLocks noChangeAspect="1"/>
                </p:cNvGrpSpPr>
                <p:nvPr/>
              </p:nvGrpSpPr>
              <p:grpSpPr bwMode="auto">
                <a:xfrm>
                  <a:off x="5656027" y="2770104"/>
                  <a:ext cx="1551583" cy="1500198"/>
                  <a:chOff x="4869533" y="4442080"/>
                  <a:chExt cx="1046837" cy="1008000"/>
                </a:xfrm>
              </p:grpSpPr>
              <p:sp>
                <p:nvSpPr>
                  <p:cNvPr id="24" name="Oval 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908369" y="4442080"/>
                    <a:ext cx="1008001" cy="1008000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FFCF01"/>
                      </a:gs>
                      <a:gs pos="90000">
                        <a:srgbClr val="E22000"/>
                      </a:gs>
                    </a:gsLst>
                    <a:lin ang="2700000" scaled="1"/>
                    <a:tileRect/>
                  </a:gradFill>
                  <a:ln w="25400">
                    <a:noFill/>
                  </a:ln>
                  <a:effectLst>
                    <a:outerShdw blurRad="225425" dist="38100" dir="5220000" algn="ctr">
                      <a:srgbClr val="000000">
                        <a:alpha val="33000"/>
                      </a:srgbClr>
                    </a:outerShdw>
                  </a:effectLst>
                  <a:scene3d>
                    <a:camera prst="orthographicFront"/>
                    <a:lightRig rig="flat" dir="t"/>
                  </a:scene3d>
                  <a:sp3d extrusionH="304800" contourW="19050">
                    <a:bevelT prst="convex"/>
                    <a:bevelB w="0" h="0"/>
                    <a:contourClr>
                      <a:srgbClr val="FFE593"/>
                    </a:contourClr>
                  </a:sp3d>
                </p:spPr>
                <p:style>
                  <a:lnRef idx="1">
                    <a:schemeClr val="accent2"/>
                  </a:lnRef>
                  <a:fillRef idx="3">
                    <a:schemeClr val="accent2"/>
                  </a:fillRef>
                  <a:effectRef idx="2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0" fontAlgn="ctr" hangingPunct="0">
                      <a:buClr>
                        <a:srgbClr val="FF0000"/>
                      </a:buClr>
                      <a:buSzPct val="70000"/>
                      <a:defRPr/>
                    </a:pPr>
                    <a:endParaRPr lang="fr-FR" altLang="zh-CN" sz="160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</a:endParaRPr>
                  </a:p>
                </p:txBody>
              </p:sp>
              <p:sp>
                <p:nvSpPr>
                  <p:cNvPr id="25" name="椭圆 24"/>
                  <p:cNvSpPr/>
                  <p:nvPr/>
                </p:nvSpPr>
                <p:spPr>
                  <a:xfrm rot="19388639">
                    <a:off x="4869533" y="4495777"/>
                    <a:ext cx="683344" cy="468263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chemeClr val="bg1"/>
                      </a:gs>
                      <a:gs pos="45000">
                        <a:schemeClr val="bg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26" name="椭圆 25"/>
                  <p:cNvSpPr>
                    <a:spLocks noChangeAspect="1"/>
                  </p:cNvSpPr>
                  <p:nvPr/>
                </p:nvSpPr>
                <p:spPr>
                  <a:xfrm>
                    <a:off x="4888500" y="4512800"/>
                    <a:ext cx="792000" cy="792000"/>
                  </a:xfrm>
                  <a:prstGeom prst="ellipse">
                    <a:avLst/>
                  </a:prstGeom>
                  <a:gradFill flip="none" rotWithShape="1">
                    <a:gsLst>
                      <a:gs pos="10000">
                        <a:srgbClr val="FFC000">
                          <a:alpha val="60000"/>
                        </a:srgbClr>
                      </a:gs>
                      <a:gs pos="70000">
                        <a:schemeClr val="bg1">
                          <a:alpha val="0"/>
                        </a:scheme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sp>
              <p:nvSpPr>
                <p:cNvPr id="23" name="矩形 22"/>
                <p:cNvSpPr/>
                <p:nvPr/>
              </p:nvSpPr>
              <p:spPr>
                <a:xfrm>
                  <a:off x="5735719" y="2480584"/>
                  <a:ext cx="1472710" cy="1852527"/>
                </a:xfrm>
                <a:prstGeom prst="rect">
                  <a:avLst/>
                </a:prstGeom>
                <a:noFill/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p:spPr>
              <p:txBody>
                <a:bodyPr wrap="none">
                  <a:spAutoFit/>
                </a:bodyPr>
                <a:lstStyle/>
                <a:p>
                  <a:pPr algn="ctr">
                    <a:defRPr/>
                  </a:pPr>
                  <a:r>
                    <a:rPr lang="zh-CN" altLang="en-US" sz="8800" dirty="0" smtClean="0">
                      <a:ln w="18415" cmpd="sng">
                        <a:solidFill>
                          <a:srgbClr val="FFFFFF"/>
                        </a:solidFill>
                        <a:prstDash val="solid"/>
                      </a:ln>
                      <a:solidFill>
                        <a:srgbClr val="FFFFFF"/>
                      </a:solidFill>
                      <a:effectLst>
                        <a:outerShdw blurRad="63500" dir="3600000" algn="tl" rotWithShape="0">
                          <a:srgbClr val="000000">
                            <a:alpha val="70000"/>
                          </a:srgb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学</a:t>
                  </a:r>
                  <a:endParaRPr lang="zh-CN" altLang="en-US" sz="880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sp>
          <p:nvSpPr>
            <p:cNvPr id="27" name="圆角矩形 17"/>
            <p:cNvSpPr/>
            <p:nvPr/>
          </p:nvSpPr>
          <p:spPr>
            <a:xfrm>
              <a:off x="2555776" y="987574"/>
              <a:ext cx="3744416" cy="36004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zh-CN" altLang="en-US" sz="3200" b="1" kern="0" dirty="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常用的容积单位</a:t>
              </a:r>
              <a:endParaRPr lang="zh-CN" altLang="en-US" sz="3200" b="1" kern="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7" name="圆角矩形 17"/>
          <p:cNvSpPr/>
          <p:nvPr/>
        </p:nvSpPr>
        <p:spPr>
          <a:xfrm>
            <a:off x="2555776" y="2283718"/>
            <a:ext cx="4752528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36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升            毫升</a:t>
            </a:r>
            <a:endParaRPr lang="zh-CN" altLang="en-US" sz="44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>
            <a:off x="2843808" y="2787774"/>
            <a:ext cx="0" cy="504056"/>
          </a:xfrm>
          <a:prstGeom prst="straightConnector1">
            <a:avLst/>
          </a:prstGeom>
          <a:ln w="19050">
            <a:solidFill>
              <a:schemeClr val="tx1"/>
            </a:solidFill>
            <a:prstDash val="sys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圆角矩形 17"/>
          <p:cNvSpPr/>
          <p:nvPr/>
        </p:nvSpPr>
        <p:spPr>
          <a:xfrm>
            <a:off x="6732240" y="2139702"/>
            <a:ext cx="1008112" cy="576064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6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r>
              <a:rPr lang="en-US" altLang="zh-CN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L</a:t>
            </a: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圆角矩形 17"/>
          <p:cNvSpPr/>
          <p:nvPr/>
        </p:nvSpPr>
        <p:spPr>
          <a:xfrm>
            <a:off x="1403648" y="2139702"/>
            <a:ext cx="1512168" cy="576064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</a:t>
            </a:r>
            <a:r>
              <a:rPr lang="en-US" altLang="zh-CN" sz="36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L</a:t>
            </a: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6" name="直接箭头连接符 35"/>
          <p:cNvCxnSpPr/>
          <p:nvPr/>
        </p:nvCxnSpPr>
        <p:spPr>
          <a:xfrm>
            <a:off x="3635896" y="2571750"/>
            <a:ext cx="1800200" cy="6352"/>
          </a:xfrm>
          <a:prstGeom prst="straightConnector1">
            <a:avLst/>
          </a:prstGeom>
          <a:ln w="19050">
            <a:solidFill>
              <a:schemeClr val="tx1"/>
            </a:solidFill>
            <a:prstDash val="sys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圆角矩形 17"/>
          <p:cNvSpPr/>
          <p:nvPr/>
        </p:nvSpPr>
        <p:spPr>
          <a:xfrm>
            <a:off x="3995936" y="2139702"/>
            <a:ext cx="1080120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32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lang="zh-CN" altLang="en-US" sz="3200" b="1" kern="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圆角矩形 17"/>
          <p:cNvSpPr/>
          <p:nvPr/>
        </p:nvSpPr>
        <p:spPr>
          <a:xfrm>
            <a:off x="1691680" y="3363838"/>
            <a:ext cx="2664296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升</a:t>
            </a:r>
            <a:r>
              <a:rPr lang="en-US" altLang="zh-CN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立方分米</a:t>
            </a:r>
            <a:endParaRPr lang="zh-CN" altLang="en-US" sz="24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2" name="直接箭头连接符 41"/>
          <p:cNvCxnSpPr/>
          <p:nvPr/>
        </p:nvCxnSpPr>
        <p:spPr>
          <a:xfrm>
            <a:off x="6372200" y="2787774"/>
            <a:ext cx="0" cy="504056"/>
          </a:xfrm>
          <a:prstGeom prst="straightConnector1">
            <a:avLst/>
          </a:prstGeom>
          <a:ln w="19050">
            <a:solidFill>
              <a:schemeClr val="tx1"/>
            </a:solidFill>
            <a:prstDash val="sys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圆角矩形 17"/>
          <p:cNvSpPr/>
          <p:nvPr/>
        </p:nvSpPr>
        <p:spPr>
          <a:xfrm>
            <a:off x="5004048" y="3363838"/>
            <a:ext cx="3024336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毫升</a:t>
            </a:r>
            <a:r>
              <a:rPr lang="en-US" altLang="zh-CN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</a:t>
            </a:r>
            <a:endParaRPr lang="zh-CN" altLang="en-US" sz="24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4" grpId="0"/>
      <p:bldP spid="35" grpId="0"/>
      <p:bldP spid="39" grpId="0"/>
      <p:bldP spid="41" grpId="0"/>
      <p:bldP spid="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圆角矩形 17"/>
          <p:cNvSpPr/>
          <p:nvPr/>
        </p:nvSpPr>
        <p:spPr>
          <a:xfrm>
            <a:off x="2195736" y="1995734"/>
            <a:ext cx="4104456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5×4×3=60(</a:t>
            </a: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立方分米</a:t>
            </a:r>
            <a:r>
              <a:rPr lang="en-US" alt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圆角矩形 17"/>
          <p:cNvSpPr/>
          <p:nvPr/>
        </p:nvSpPr>
        <p:spPr>
          <a:xfrm>
            <a:off x="2267744" y="3507854"/>
            <a:ext cx="4764115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水箱中的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水有</a:t>
            </a:r>
            <a:r>
              <a:rPr lang="en-US" altLang="zh-CN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升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圆角矩形 17"/>
          <p:cNvSpPr/>
          <p:nvPr/>
        </p:nvSpPr>
        <p:spPr>
          <a:xfrm>
            <a:off x="204798" y="627582"/>
            <a:ext cx="839965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zh-CN" altLang="en-US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这个水箱</a:t>
            </a:r>
            <a:r>
              <a:rPr lang="zh-CN" altLang="en-US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装有   的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</a:t>
            </a:r>
            <a:r>
              <a:rPr lang="en-US" altLang="zh-CN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那么水箱中的水有多少升</a:t>
            </a:r>
            <a:r>
              <a:rPr lang="en-US" altLang="zh-CN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32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707904" y="267494"/>
            <a:ext cx="340158" cy="749697"/>
            <a:chOff x="7884368" y="1923678"/>
            <a:chExt cx="340158" cy="749697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7884368" y="2283718"/>
              <a:ext cx="28803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5"/>
            <p:cNvSpPr/>
            <p:nvPr/>
          </p:nvSpPr>
          <p:spPr>
            <a:xfrm>
              <a:off x="7884368" y="2211710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1200" dirty="0"/>
            </a:p>
          </p:txBody>
        </p:sp>
        <p:sp>
          <p:nvSpPr>
            <p:cNvPr id="26" name="矩形 25"/>
            <p:cNvSpPr/>
            <p:nvPr/>
          </p:nvSpPr>
          <p:spPr>
            <a:xfrm>
              <a:off x="7884368" y="1923678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1200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051720" y="2427734"/>
            <a:ext cx="2592288" cy="883308"/>
            <a:chOff x="2699792" y="2931742"/>
            <a:chExt cx="2592288" cy="883308"/>
          </a:xfrm>
        </p:grpSpPr>
        <p:sp>
          <p:nvSpPr>
            <p:cNvPr id="32" name="圆角矩形 17"/>
            <p:cNvSpPr/>
            <p:nvPr/>
          </p:nvSpPr>
          <p:spPr>
            <a:xfrm>
              <a:off x="2699792" y="3147814"/>
              <a:ext cx="2592288" cy="36004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altLang="zh-CN" sz="28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60×   = 36</a:t>
              </a:r>
              <a:endPara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3779912" y="2931742"/>
              <a:ext cx="365806" cy="883308"/>
              <a:chOff x="7884368" y="1851622"/>
              <a:chExt cx="365806" cy="883308"/>
            </a:xfrm>
          </p:grpSpPr>
          <p:cxnSp>
            <p:nvCxnSpPr>
              <p:cNvPr id="39" name="直接连接符 38"/>
              <p:cNvCxnSpPr/>
              <p:nvPr/>
            </p:nvCxnSpPr>
            <p:spPr>
              <a:xfrm>
                <a:off x="7884368" y="2283718"/>
                <a:ext cx="288032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矩形 40"/>
              <p:cNvSpPr/>
              <p:nvPr/>
            </p:nvSpPr>
            <p:spPr>
              <a:xfrm>
                <a:off x="7884368" y="2211710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28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7884368" y="1851622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sz="2800" b="1" dirty="0">
                  <a:solidFill>
                    <a:srgbClr val="FF0000"/>
                  </a:solidFill>
                </a:endParaRPr>
              </a:p>
            </p:txBody>
          </p:sp>
        </p:grpSp>
      </p:grpSp>
      <p:sp>
        <p:nvSpPr>
          <p:cNvPr id="10" name="矩形 9"/>
          <p:cNvSpPr/>
          <p:nvPr/>
        </p:nvSpPr>
        <p:spPr>
          <a:xfrm>
            <a:off x="4211960" y="2571750"/>
            <a:ext cx="19896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立方分米</a:t>
            </a:r>
            <a:r>
              <a:rPr lang="en-US" alt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211960" y="2571750"/>
            <a:ext cx="9076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升</a:t>
            </a: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5" name="图片 4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0" grpId="0"/>
      <p:bldP spid="10" grpId="0"/>
      <p:bldP spid="10" grpId="1"/>
      <p:bldP spid="4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1268</Words>
  <Application>WPS 演示</Application>
  <PresentationFormat>全屏显示(16:9)</PresentationFormat>
  <Paragraphs>242</Paragraphs>
  <Slides>17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4" baseType="lpstr">
      <vt:lpstr>Arial</vt:lpstr>
      <vt:lpstr>宋体</vt:lpstr>
      <vt:lpstr>Wingdings</vt:lpstr>
      <vt:lpstr>黑体</vt:lpstr>
      <vt:lpstr>Times New Roman</vt:lpstr>
      <vt:lpstr>微软雅黑</vt:lpstr>
      <vt:lpstr>楷体_GB2312</vt:lpstr>
      <vt:lpstr>新宋体</vt:lpstr>
      <vt:lpstr>楷体</vt:lpstr>
      <vt:lpstr>等线</vt:lpstr>
      <vt:lpstr>幼圆</vt:lpstr>
      <vt:lpstr>Broadway BT</vt:lpstr>
      <vt:lpstr>Calibri</vt:lpstr>
      <vt:lpstr>Arial Unicode MS</vt:lpstr>
      <vt:lpstr>Broadway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</cp:revision>
  <dcterms:created xsi:type="dcterms:W3CDTF">2017-03-17T02:28:00Z</dcterms:created>
  <dcterms:modified xsi:type="dcterms:W3CDTF">2021-02-25T01:47:29Z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