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6" r:id="rId4"/>
    <p:sldId id="522" r:id="rId5"/>
    <p:sldId id="472" r:id="rId6"/>
    <p:sldId id="533" r:id="rId8"/>
    <p:sldId id="518" r:id="rId9"/>
    <p:sldId id="534" r:id="rId10"/>
    <p:sldId id="524" r:id="rId11"/>
    <p:sldId id="535" r:id="rId12"/>
    <p:sldId id="525" r:id="rId13"/>
    <p:sldId id="530" r:id="rId14"/>
    <p:sldId id="507" r:id="rId15"/>
    <p:sldId id="537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20BA"/>
    <a:srgbClr val="FF0000"/>
    <a:srgbClr val="009900"/>
    <a:srgbClr val="0000FF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0679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折线统计图 根据统计图解决问题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5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344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统计图解决问题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折线统计图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59832" y="103733"/>
            <a:ext cx="14401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251520" y="339502"/>
            <a:ext cx="82556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某地区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1980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年年人均支出和年人均食品支出如下图。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467544" y="1740753"/>
            <a:ext cx="3672408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人均食品支出各占年人均支出的几分之几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899592" y="2882195"/>
            <a:ext cx="20016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1600÷4000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>
                <a:spLocks noChangeArrowheads="1"/>
              </p:cNvSpPr>
              <p:nvPr/>
            </p:nvSpPr>
            <p:spPr bwMode="auto">
              <a:xfrm>
                <a:off x="2597488" y="2787774"/>
                <a:ext cx="894392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b="1" dirty="0" smtClean="0">
                    <a:solidFill>
                      <a:srgbClr val="0070C0"/>
                    </a:solidFill>
                    <a:latin typeface="楷体" pitchFamily="49" charset="-122"/>
                    <a:ea typeface="楷体" pitchFamily="49" charset="-122"/>
                  </a:rPr>
                  <a:t>=</a:t>
                </a:r>
                <a:r>
                  <a:rPr lang="en-US" altLang="zh-CN" sz="2800" b="1" dirty="0" smtClean="0">
                    <a:solidFill>
                      <a:srgbClr val="0070C0"/>
                    </a:solidFill>
                    <a:latin typeface="楷体" pitchFamily="49" charset="-122"/>
                    <a:ea typeface="楷体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楷体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0070C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97488" y="2787774"/>
                <a:ext cx="894392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3605" b="-508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19" name="A227.EPS" descr="id:214751266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98065" y="1293609"/>
            <a:ext cx="4109088" cy="2976999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524328" y="2139702"/>
            <a:ext cx="504056" cy="216024"/>
          </a:xfrm>
          <a:prstGeom prst="rect">
            <a:avLst/>
          </a:prstGeom>
          <a:noFill/>
          <a:ln>
            <a:solidFill>
              <a:srgbClr val="F020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524328" y="3075806"/>
            <a:ext cx="504056" cy="216024"/>
          </a:xfrm>
          <a:prstGeom prst="rect">
            <a:avLst/>
          </a:prstGeom>
          <a:noFill/>
          <a:ln>
            <a:solidFill>
              <a:srgbClr val="F020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611560" y="3468945"/>
            <a:ext cx="3600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年人均食品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支出各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年人均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支出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3203848" y="3795886"/>
                <a:ext cx="190757" cy="5204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1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18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1800" b="1" dirty="0"/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795886"/>
                <a:ext cx="190757" cy="5204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5" grpId="0" animBg="1"/>
      <p:bldP spid="25" grpId="1" animBg="1"/>
      <p:bldP spid="28" grpId="0" animBg="1"/>
      <p:bldP spid="28" grpId="1" animBg="1"/>
      <p:bldP spid="29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22710" y="2283718"/>
            <a:ext cx="6173626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要读懂复式折线统计图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应分析每个数据所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并对应数据作出合理的解释和说明。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843808" y="1716653"/>
            <a:ext cx="3384376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“做一做”第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1286" y="771550"/>
            <a:ext cx="28866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读统计图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41692" y="1247652"/>
            <a:ext cx="5610628" cy="3196306"/>
            <a:chOff x="1907704" y="2016683"/>
            <a:chExt cx="3906566" cy="2102804"/>
          </a:xfrm>
        </p:grpSpPr>
        <p:pic>
          <p:nvPicPr>
            <p:cNvPr id="16" name="GK52.EPS" descr="id:2147512397;FounderCES"/>
            <p:cNvPicPr/>
            <p:nvPr/>
          </p:nvPicPr>
          <p:blipFill rotWithShape="1">
            <a:blip r:embed="rId1"/>
            <a:srcRect t="-4235" r="35531" b="-1"/>
            <a:stretch>
              <a:fillRect/>
            </a:stretch>
          </p:blipFill>
          <p:spPr>
            <a:xfrm>
              <a:off x="1907704" y="2016683"/>
              <a:ext cx="3906566" cy="210280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r="72254" b="18991"/>
            <a:stretch>
              <a:fillRect/>
            </a:stretch>
          </p:blipFill>
          <p:spPr>
            <a:xfrm>
              <a:off x="5516054" y="2859782"/>
              <a:ext cx="298215" cy="648072"/>
            </a:xfrm>
            <a:prstGeom prst="rect">
              <a:avLst/>
            </a:prstGeom>
          </p:spPr>
        </p:pic>
      </p:grpSp>
      <p:grpSp>
        <p:nvGrpSpPr>
          <p:cNvPr id="22" name="组合 4"/>
          <p:cNvGrpSpPr/>
          <p:nvPr/>
        </p:nvGrpSpPr>
        <p:grpSpPr bwMode="auto">
          <a:xfrm>
            <a:off x="6588224" y="1971173"/>
            <a:ext cx="2300630" cy="1032625"/>
            <a:chOff x="2361711" y="1361034"/>
            <a:chExt cx="2305464" cy="44263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361711" y="1361034"/>
              <a:ext cx="2305464" cy="442635"/>
            </a:xfrm>
            <a:prstGeom prst="cloudCallout">
              <a:avLst>
                <a:gd name="adj1" fmla="val -29031"/>
                <a:gd name="adj2" fmla="val 89788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390931" y="1439476"/>
              <a:ext cx="2236936" cy="30343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你了解到哪些信息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想到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哪些问题？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841692" y="1247652"/>
            <a:ext cx="5610628" cy="3196306"/>
            <a:chOff x="1907704" y="2016683"/>
            <a:chExt cx="3906566" cy="2102804"/>
          </a:xfrm>
        </p:grpSpPr>
        <p:pic>
          <p:nvPicPr>
            <p:cNvPr id="41" name="GK52.EPS" descr="id:2147512397;FounderCES"/>
            <p:cNvPicPr/>
            <p:nvPr/>
          </p:nvPicPr>
          <p:blipFill rotWithShape="1">
            <a:blip r:embed="rId1"/>
            <a:srcRect t="-4235" r="35531" b="-1"/>
            <a:stretch>
              <a:fillRect/>
            </a:stretch>
          </p:blipFill>
          <p:spPr>
            <a:xfrm>
              <a:off x="1907704" y="2016683"/>
              <a:ext cx="3906566" cy="2102804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/>
            <a:srcRect r="72254" b="18991"/>
            <a:stretch>
              <a:fillRect/>
            </a:stretch>
          </p:blipFill>
          <p:spPr>
            <a:xfrm>
              <a:off x="5516054" y="2859782"/>
              <a:ext cx="298215" cy="648072"/>
            </a:xfrm>
            <a:prstGeom prst="rect">
              <a:avLst/>
            </a:prstGeom>
          </p:spPr>
        </p:pic>
      </p:grpSp>
      <p:cxnSp>
        <p:nvCxnSpPr>
          <p:cNvPr id="4" name="直接箭头连接符 3"/>
          <p:cNvCxnSpPr/>
          <p:nvPr/>
        </p:nvCxnSpPr>
        <p:spPr>
          <a:xfrm flipV="1">
            <a:off x="3051251" y="2155188"/>
            <a:ext cx="2600869" cy="119403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267275" y="3363838"/>
            <a:ext cx="368621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707904" y="3130774"/>
            <a:ext cx="480417" cy="449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229585" y="2930222"/>
            <a:ext cx="486431" cy="5056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859046" y="2557134"/>
            <a:ext cx="649058" cy="7346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560536" y="2283718"/>
            <a:ext cx="739656" cy="7346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4"/>
          <p:cNvGrpSpPr/>
          <p:nvPr/>
        </p:nvGrpSpPr>
        <p:grpSpPr bwMode="auto">
          <a:xfrm>
            <a:off x="31431" y="2283057"/>
            <a:ext cx="2737383" cy="1224797"/>
            <a:chOff x="2246610" y="1394190"/>
            <a:chExt cx="2743135" cy="52501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246610" y="1394190"/>
              <a:ext cx="2743135" cy="525010"/>
            </a:xfrm>
            <a:prstGeom prst="cloudCallout">
              <a:avLst>
                <a:gd name="adj1" fmla="val 59822"/>
                <a:gd name="adj2" fmla="val -37940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2405070" y="1483548"/>
              <a:ext cx="2496926" cy="2770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2003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年至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2011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我国的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财政收入不断增长。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827584" y="771550"/>
            <a:ext cx="28866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读统计图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"/>
          <p:cNvGrpSpPr/>
          <p:nvPr/>
        </p:nvGrpSpPr>
        <p:grpSpPr bwMode="auto">
          <a:xfrm>
            <a:off x="6749623" y="3445371"/>
            <a:ext cx="2491690" cy="583186"/>
            <a:chOff x="2405070" y="1448415"/>
            <a:chExt cx="2496926" cy="2499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5" name="云形标注 82"/>
            <p:cNvSpPr>
              <a:spLocks noChangeArrowheads="1"/>
            </p:cNvSpPr>
            <p:nvPr/>
          </p:nvSpPr>
          <p:spPr bwMode="auto">
            <a:xfrm>
              <a:off x="2405070" y="1448415"/>
              <a:ext cx="2309728" cy="249983"/>
            </a:xfrm>
            <a:prstGeom prst="cloudCallout">
              <a:avLst>
                <a:gd name="adj1" fmla="val -67730"/>
                <a:gd name="adj2" fmla="val 2424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"/>
            <p:cNvSpPr>
              <a:spLocks noChangeArrowheads="1"/>
            </p:cNvSpPr>
            <p:nvPr/>
          </p:nvSpPr>
          <p:spPr bwMode="auto">
            <a:xfrm>
              <a:off x="2405070" y="1483548"/>
              <a:ext cx="2496926" cy="1583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外汇储备也增速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加快。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4531705" y="3867894"/>
            <a:ext cx="400335" cy="4895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152464" y="3723878"/>
            <a:ext cx="499656" cy="4895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025499" y="3527446"/>
            <a:ext cx="634733" cy="5564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3707904" y="639728"/>
            <a:ext cx="513111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可以根据图中数据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绘制出复式折线统计图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这将有利于观察和分析数据的增长变化情况。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51520" y="195486"/>
            <a:ext cx="2742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读统计图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51720" y="732641"/>
            <a:ext cx="5428571" cy="3135727"/>
            <a:chOff x="2566895" y="981764"/>
            <a:chExt cx="5428571" cy="3135727"/>
          </a:xfrm>
        </p:grpSpPr>
        <p:sp>
          <p:nvSpPr>
            <p:cNvPr id="27" name="矩形 26"/>
            <p:cNvSpPr/>
            <p:nvPr/>
          </p:nvSpPr>
          <p:spPr>
            <a:xfrm>
              <a:off x="3131840" y="981764"/>
              <a:ext cx="424847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1990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年至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2009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年部分年份中国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、印度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国内生产总值统计图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66895" y="1822253"/>
              <a:ext cx="5428571" cy="2295238"/>
            </a:xfrm>
            <a:prstGeom prst="rect">
              <a:avLst/>
            </a:prstGeom>
          </p:spPr>
        </p:pic>
      </p:grpSp>
      <p:grpSp>
        <p:nvGrpSpPr>
          <p:cNvPr id="36" name="组合 4"/>
          <p:cNvGrpSpPr/>
          <p:nvPr/>
        </p:nvGrpSpPr>
        <p:grpSpPr bwMode="auto">
          <a:xfrm>
            <a:off x="179513" y="1779662"/>
            <a:ext cx="1968367" cy="820909"/>
            <a:chOff x="2174452" y="1449344"/>
            <a:chExt cx="1972503" cy="3518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174452" y="1449344"/>
              <a:ext cx="1803983" cy="351883"/>
            </a:xfrm>
            <a:prstGeom prst="cloudCallout">
              <a:avLst>
                <a:gd name="adj1" fmla="val 100320"/>
                <a:gd name="adj2" fmla="val -1009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2318770" y="1483548"/>
              <a:ext cx="1828185" cy="2770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你能读懂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这个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统计图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吗？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"/>
          <p:cNvGrpSpPr/>
          <p:nvPr/>
        </p:nvGrpSpPr>
        <p:grpSpPr bwMode="auto">
          <a:xfrm>
            <a:off x="143755" y="3435846"/>
            <a:ext cx="2556037" cy="1348306"/>
            <a:chOff x="2192687" y="1460652"/>
            <a:chExt cx="2561409" cy="57795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5" name="云形标注 82"/>
            <p:cNvSpPr>
              <a:spLocks noChangeArrowheads="1"/>
            </p:cNvSpPr>
            <p:nvPr/>
          </p:nvSpPr>
          <p:spPr bwMode="auto">
            <a:xfrm>
              <a:off x="2192687" y="1460652"/>
              <a:ext cx="2561409" cy="577952"/>
            </a:xfrm>
            <a:prstGeom prst="cloudCallout">
              <a:avLst>
                <a:gd name="adj1" fmla="val 72707"/>
                <a:gd name="adj2" fmla="val -77654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"/>
            <p:cNvSpPr>
              <a:spLocks noChangeArrowheads="1"/>
            </p:cNvSpPr>
            <p:nvPr/>
          </p:nvSpPr>
          <p:spPr bwMode="auto">
            <a:xfrm>
              <a:off x="2405070" y="1483549"/>
              <a:ext cx="2168876" cy="5145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1990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至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2009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年的部分年份中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中国和印度的国内生产总值都在逐渐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增长。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4"/>
          <p:cNvGrpSpPr/>
          <p:nvPr/>
        </p:nvGrpSpPr>
        <p:grpSpPr bwMode="auto">
          <a:xfrm>
            <a:off x="5962471" y="3003798"/>
            <a:ext cx="3002017" cy="1321456"/>
            <a:chOff x="2066828" y="1425333"/>
            <a:chExt cx="2835167" cy="53539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>
              <a:off x="2066828" y="1425333"/>
              <a:ext cx="2835167" cy="535399"/>
            </a:xfrm>
            <a:prstGeom prst="cloudCallout">
              <a:avLst>
                <a:gd name="adj1" fmla="val -69815"/>
                <a:gd name="adj2" fmla="val -3423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4"/>
            <p:cNvSpPr>
              <a:spLocks noChangeArrowheads="1"/>
            </p:cNvSpPr>
            <p:nvPr/>
          </p:nvSpPr>
          <p:spPr bwMode="auto">
            <a:xfrm>
              <a:off x="2297948" y="1518032"/>
              <a:ext cx="2604047" cy="3740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这个时期中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印度的国内生产总值始终比中国的国内生产总值高。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3028125" y="2151177"/>
            <a:ext cx="3286125" cy="1285875"/>
          </a:xfrm>
          <a:custGeom>
            <a:avLst/>
            <a:gdLst>
              <a:gd name="connsiteX0" fmla="*/ 0 w 3286125"/>
              <a:gd name="connsiteY0" fmla="*/ 1285875 h 1285875"/>
              <a:gd name="connsiteX1" fmla="*/ 676275 w 3286125"/>
              <a:gd name="connsiteY1" fmla="*/ 895350 h 1285875"/>
              <a:gd name="connsiteX2" fmla="*/ 1352550 w 3286125"/>
              <a:gd name="connsiteY2" fmla="*/ 552450 h 1285875"/>
              <a:gd name="connsiteX3" fmla="*/ 1971675 w 3286125"/>
              <a:gd name="connsiteY3" fmla="*/ 276225 h 1285875"/>
              <a:gd name="connsiteX4" fmla="*/ 2647950 w 3286125"/>
              <a:gd name="connsiteY4" fmla="*/ 114300 h 1285875"/>
              <a:gd name="connsiteX5" fmla="*/ 3286125 w 3286125"/>
              <a:gd name="connsiteY5" fmla="*/ 0 h 1285875"/>
              <a:gd name="connsiteX6" fmla="*/ 3286125 w 3286125"/>
              <a:gd name="connsiteY6" fmla="*/ 0 h 128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6125" h="1285875">
                <a:moveTo>
                  <a:pt x="0" y="1285875"/>
                </a:moveTo>
                <a:lnTo>
                  <a:pt x="676275" y="895350"/>
                </a:lnTo>
                <a:lnTo>
                  <a:pt x="1352550" y="552450"/>
                </a:lnTo>
                <a:lnTo>
                  <a:pt x="1971675" y="276225"/>
                </a:lnTo>
                <a:lnTo>
                  <a:pt x="2647950" y="114300"/>
                </a:lnTo>
                <a:lnTo>
                  <a:pt x="3286125" y="0"/>
                </a:lnTo>
                <a:lnTo>
                  <a:pt x="3286125" y="0"/>
                </a:lnTo>
              </a:path>
            </a:pathLst>
          </a:custGeom>
          <a:noFill/>
          <a:ln>
            <a:solidFill>
              <a:srgbClr val="F020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3222" y="2170227"/>
            <a:ext cx="685971" cy="19141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37650" y="2760777"/>
            <a:ext cx="3286125" cy="771525"/>
          </a:xfrm>
          <a:custGeom>
            <a:avLst/>
            <a:gdLst>
              <a:gd name="connsiteX0" fmla="*/ 0 w 3286125"/>
              <a:gd name="connsiteY0" fmla="*/ 771525 h 771525"/>
              <a:gd name="connsiteX1" fmla="*/ 657225 w 3286125"/>
              <a:gd name="connsiteY1" fmla="*/ 590550 h 771525"/>
              <a:gd name="connsiteX2" fmla="*/ 1323975 w 3286125"/>
              <a:gd name="connsiteY2" fmla="*/ 371475 h 771525"/>
              <a:gd name="connsiteX3" fmla="*/ 1981200 w 3286125"/>
              <a:gd name="connsiteY3" fmla="*/ 180975 h 771525"/>
              <a:gd name="connsiteX4" fmla="*/ 2638425 w 3286125"/>
              <a:gd name="connsiteY4" fmla="*/ 76200 h 771525"/>
              <a:gd name="connsiteX5" fmla="*/ 3286125 w 3286125"/>
              <a:gd name="connsiteY5" fmla="*/ 9525 h 771525"/>
              <a:gd name="connsiteX6" fmla="*/ 3286125 w 3286125"/>
              <a:gd name="connsiteY6" fmla="*/ 0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6125" h="771525">
                <a:moveTo>
                  <a:pt x="0" y="771525"/>
                </a:moveTo>
                <a:lnTo>
                  <a:pt x="657225" y="590550"/>
                </a:lnTo>
                <a:lnTo>
                  <a:pt x="1323975" y="371475"/>
                </a:lnTo>
                <a:lnTo>
                  <a:pt x="1981200" y="180975"/>
                </a:lnTo>
                <a:lnTo>
                  <a:pt x="2638425" y="76200"/>
                </a:lnTo>
                <a:lnTo>
                  <a:pt x="3286125" y="9525"/>
                </a:lnTo>
                <a:lnTo>
                  <a:pt x="3286125" y="0"/>
                </a:ln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688133" y="2019428"/>
            <a:ext cx="685971" cy="191417"/>
          </a:xfrm>
          <a:prstGeom prst="rect">
            <a:avLst/>
          </a:prstGeom>
          <a:noFill/>
          <a:ln>
            <a:solidFill>
              <a:srgbClr val="F020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6" grpId="2" animBg="1"/>
      <p:bldP spid="8" grpId="0" animBg="1"/>
      <p:bldP spid="41" grpId="0" animBg="1"/>
      <p:bldP spid="4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755576" y="843558"/>
            <a:ext cx="782928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读下面的统计图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你得到什么信息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你能提出一个问题吗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a220.EPS" descr="id:214751245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3295446" y="1563638"/>
            <a:ext cx="5309002" cy="2592288"/>
          </a:xfrm>
          <a:prstGeom prst="rect">
            <a:avLst/>
          </a:prstGeom>
        </p:spPr>
      </p:pic>
      <p:sp>
        <p:nvSpPr>
          <p:cNvPr id="14" name="TextBox 25"/>
          <p:cNvSpPr txBox="1">
            <a:spLocks noChangeArrowheads="1"/>
          </p:cNvSpPr>
          <p:nvPr/>
        </p:nvSpPr>
        <p:spPr bwMode="auto">
          <a:xfrm>
            <a:off x="323528" y="1732861"/>
            <a:ext cx="2888862" cy="101566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2007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年手机用户在逐年增加，到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2004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年增长速度加快。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5"/>
          <p:cNvSpPr txBox="1">
            <a:spLocks noChangeArrowheads="1"/>
          </p:cNvSpPr>
          <p:nvPr/>
        </p:nvSpPr>
        <p:spPr bwMode="auto">
          <a:xfrm>
            <a:off x="323528" y="2899554"/>
            <a:ext cx="2888862" cy="132343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2007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年固定电话用户也在逐年增加，但增长速度没有手机用户快。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51519" y="321499"/>
            <a:ext cx="832764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读下面的统计图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你得到什么信息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你能提出一个问题吗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467544" y="1772110"/>
            <a:ext cx="2556000" cy="100800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年到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2007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年手机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用户和固定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电话用户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哪一年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数量最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接近？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303938" y="3003798"/>
            <a:ext cx="2899910" cy="1015663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年到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2007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年手机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用户和固定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电话用户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2004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年数量最接近。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" name="a220.EPS" descr="id:214751245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295446" y="1563638"/>
            <a:ext cx="5309002" cy="2592288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5941428" y="2514010"/>
            <a:ext cx="739656" cy="7346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6" grpId="0" animBg="1"/>
      <p:bldP spid="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76807" y="322659"/>
            <a:ext cx="832764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两支篮球队四场对抗比赛结果如统计表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根据该统计表制作的折线统计图如下。观察统计图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判断该统计图的制作是否正确。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419552" y="2121713"/>
          <a:ext cx="5960760" cy="13716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92152"/>
                <a:gridCol w="1192152"/>
                <a:gridCol w="1192152"/>
                <a:gridCol w="1192152"/>
                <a:gridCol w="1192152"/>
              </a:tblGrid>
              <a:tr h="448816"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第一场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第二场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第三场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第四场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48816"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球队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73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92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96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48816"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球队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97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94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539552" y="3776722"/>
            <a:ext cx="4896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根据统计数据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1390576" y="1707654"/>
            <a:ext cx="12531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51520" y="339502"/>
            <a:ext cx="832764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两支篮球队四场对抗比赛结果如统计表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根据该统计表制作的折线统计图如下。观察统计图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判断该统计图的制作是否正确。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2172795" y="1779662"/>
            <a:ext cx="482453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球队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和球队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对抗赛比赛结果统计图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2014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月制</a:t>
            </a:r>
            <a:endParaRPr lang="zh-CN" altLang="en-US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SY218.EPS" descr="id:2147512498;FounderCES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3188" y="2632394"/>
            <a:ext cx="4032448" cy="2107269"/>
          </a:xfrm>
          <a:prstGeom prst="rect">
            <a:avLst/>
          </a:prstGeom>
        </p:spPr>
      </p:pic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386557" y="1707654"/>
            <a:ext cx="1665163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单位长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统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222358" y="3003798"/>
            <a:ext cx="310973" cy="1238850"/>
          </a:xfrm>
          <a:prstGeom prst="leftBrace">
            <a:avLst>
              <a:gd name="adj1" fmla="val 84907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683569" y="3395776"/>
            <a:ext cx="1662086" cy="4001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每格表示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386258" y="4242648"/>
            <a:ext cx="160830" cy="255151"/>
          </a:xfrm>
          <a:prstGeom prst="leftBrace">
            <a:avLst>
              <a:gd name="adj1" fmla="val 84907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836273" y="4115856"/>
            <a:ext cx="1863519" cy="4001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格表示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395536" y="2571750"/>
            <a:ext cx="1628859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：两条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折线颜色相同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6804248" y="2139702"/>
            <a:ext cx="2016224" cy="6771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两场次之间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的间隔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不相同</a:t>
            </a:r>
            <a:endParaRPr lang="zh-CN" altLang="en-US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6804248" y="2974762"/>
            <a:ext cx="2023477" cy="6771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各点旁没有标出数量。</a:t>
            </a:r>
            <a:endParaRPr lang="zh-CN" altLang="en-US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4" grpId="0" animBg="1"/>
      <p:bldP spid="6" grpId="0" animBg="1"/>
      <p:bldP spid="17" grpId="0"/>
      <p:bldP spid="18" grpId="0" animBg="1"/>
      <p:bldP spid="19" grpId="0"/>
      <p:bldP spid="22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251519" y="267494"/>
            <a:ext cx="832764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小学五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班有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名学生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这个班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2007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年拥有电话和电脑的家庭户数如下图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看图回答问题。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766420" y="1703586"/>
            <a:ext cx="3085500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拥有电话的家庭户数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年增长幅度最大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拥有电脑的家庭户数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年增长幅度最大。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2672164" y="2038077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2008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015980" y="2047335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2007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A225.EPS" descr="id:2147512647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4031940" y="1401032"/>
            <a:ext cx="4547220" cy="266785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5292080" y="2268909"/>
            <a:ext cx="504056" cy="302841"/>
          </a:xfrm>
          <a:prstGeom prst="line">
            <a:avLst/>
          </a:prstGeom>
          <a:ln w="19050">
            <a:solidFill>
              <a:srgbClr val="F020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308304" y="2283718"/>
            <a:ext cx="504056" cy="574030"/>
          </a:xfrm>
          <a:prstGeom prst="line">
            <a:avLst/>
          </a:prstGeom>
          <a:ln w="19050">
            <a:solidFill>
              <a:srgbClr val="F020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5"/>
          <p:cNvSpPr txBox="1">
            <a:spLocks noChangeArrowheads="1"/>
          </p:cNvSpPr>
          <p:nvPr/>
        </p:nvSpPr>
        <p:spPr bwMode="auto">
          <a:xfrm>
            <a:off x="982444" y="3147814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2672164" y="3147814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1051</Words>
  <Application>WPS 演示</Application>
  <PresentationFormat>全屏显示(16:9)</PresentationFormat>
  <Paragraphs>168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黑体</vt:lpstr>
      <vt:lpstr>楷体</vt:lpstr>
      <vt:lpstr>等线</vt:lpstr>
      <vt:lpstr>幼圆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