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5" r:id="rId3"/>
  </p:sldMasterIdLst>
  <p:notesMasterIdLst>
    <p:notesMasterId r:id="rId19"/>
  </p:notesMasterIdLst>
  <p:sldIdLst>
    <p:sldId id="369" r:id="rId4"/>
    <p:sldId id="312" r:id="rId5"/>
    <p:sldId id="364" r:id="rId6"/>
    <p:sldId id="321" r:id="rId7"/>
    <p:sldId id="346" r:id="rId8"/>
    <p:sldId id="365" r:id="rId9"/>
    <p:sldId id="366" r:id="rId10"/>
    <p:sldId id="367" r:id="rId11"/>
    <p:sldId id="359" r:id="rId12"/>
    <p:sldId id="358" r:id="rId13"/>
    <p:sldId id="372" r:id="rId14"/>
    <p:sldId id="368" r:id="rId15"/>
    <p:sldId id="373" r:id="rId16"/>
    <p:sldId id="355" r:id="rId17"/>
    <p:sldId id="370" r:id="rId18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00B762"/>
    <a:srgbClr val="DF0048"/>
    <a:srgbClr val="FF5E55"/>
    <a:srgbClr val="D8D8D8"/>
    <a:srgbClr val="FAEF9B"/>
    <a:srgbClr val="8BB408"/>
    <a:srgbClr val="AFADAE"/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70" d="100"/>
          <a:sy n="70" d="100"/>
        </p:scale>
        <p:origin x="-115" y="-82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9" Type="http://schemas.openxmlformats.org/officeDocument/2006/relationships/theme" Target="../theme/theme1.xml"/><Relationship Id="rId48" Type="http://schemas.openxmlformats.org/officeDocument/2006/relationships/image" Target="../media/image2.png"/><Relationship Id="rId47" Type="http://schemas.openxmlformats.org/officeDocument/2006/relationships/image" Target="../media/image1.png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66.xml"/><Relationship Id="rId2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5720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87502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整理与评价 分数加减法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15.xml"/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8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image46.wdp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8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7" Type="http://schemas.openxmlformats.org/officeDocument/2006/relationships/slideLayout" Target="../slideLayouts/slideLayout7.xml"/><Relationship Id="rId16" Type="http://schemas.openxmlformats.org/officeDocument/2006/relationships/slide" Target="slide1.xml"/><Relationship Id="rId15" Type="http://schemas.openxmlformats.org/officeDocument/2006/relationships/image" Target="../media/image9.png"/><Relationship Id="rId14" Type="http://schemas.openxmlformats.org/officeDocument/2006/relationships/slide" Target="slide8.xml"/><Relationship Id="rId13" Type="http://schemas.openxmlformats.org/officeDocument/2006/relationships/image" Target="../media/image63.png"/><Relationship Id="rId12" Type="http://schemas.openxmlformats.org/officeDocument/2006/relationships/image" Target="../media/image62.png"/><Relationship Id="rId11" Type="http://schemas.openxmlformats.org/officeDocument/2006/relationships/image" Target="../media/image61.png"/><Relationship Id="rId10" Type="http://schemas.openxmlformats.org/officeDocument/2006/relationships/image" Target="../media/image60.png"/><Relationship Id="rId1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8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slide" Target="slide8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0.png"/><Relationship Id="rId15" Type="http://schemas.openxmlformats.org/officeDocument/2006/relationships/slide" Target="slide1.xml"/><Relationship Id="rId14" Type="http://schemas.openxmlformats.org/officeDocument/2006/relationships/image" Target="../media/image9.png"/><Relationship Id="rId13" Type="http://schemas.openxmlformats.org/officeDocument/2006/relationships/slide" Target="slide8.xml"/><Relationship Id="rId12" Type="http://schemas.openxmlformats.org/officeDocument/2006/relationships/image" Target="../media/image20.png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8.xml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8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5" Type="http://schemas.openxmlformats.org/officeDocument/2006/relationships/slideLayout" Target="../slideLayouts/slideLayout7.xml"/><Relationship Id="rId14" Type="http://schemas.openxmlformats.org/officeDocument/2006/relationships/slide" Target="slide1.xml"/><Relationship Id="rId13" Type="http://schemas.openxmlformats.org/officeDocument/2006/relationships/image" Target="../media/image9.png"/><Relationship Id="rId12" Type="http://schemas.openxmlformats.org/officeDocument/2006/relationships/slide" Target="slide8.xml"/><Relationship Id="rId11" Type="http://schemas.openxmlformats.org/officeDocument/2006/relationships/image" Target="../media/image21.png"/><Relationship Id="rId10" Type="http://schemas.openxmlformats.org/officeDocument/2006/relationships/image" Target="../media/image35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0810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3853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788024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4787584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20" y="1435155"/>
            <a:ext cx="438645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分数加减法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1957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巩固练习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857293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</a:rPr>
              <a:t>整理与评价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485959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15"/>
              <p:cNvSpPr txBox="1">
                <a:spLocks noChangeArrowheads="1"/>
              </p:cNvSpPr>
              <p:nvPr/>
            </p:nvSpPr>
            <p:spPr bwMode="auto">
              <a:xfrm>
                <a:off x="1348859" y="1655994"/>
                <a:ext cx="2623256" cy="825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 =(  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(    )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8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48859" y="1655994"/>
                <a:ext cx="2623256" cy="825867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3" name="AutoShape 27"/>
          <p:cNvSpPr>
            <a:spLocks noChangeArrowheads="1"/>
          </p:cNvSpPr>
          <p:nvPr/>
        </p:nvSpPr>
        <p:spPr bwMode="auto">
          <a:xfrm>
            <a:off x="240845" y="242584"/>
            <a:ext cx="5566781" cy="534627"/>
          </a:xfrm>
          <a:prstGeom prst="snip2DiagRect">
            <a:avLst>
              <a:gd name="adj1" fmla="val 0"/>
              <a:gd name="adj2" fmla="val 18280"/>
            </a:avLst>
          </a:prstGeom>
          <a:noFill/>
          <a:ln w="19050">
            <a:noFill/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在下面括号里填上合适的数。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15"/>
              <p:cNvSpPr txBox="1">
                <a:spLocks noChangeArrowheads="1"/>
              </p:cNvSpPr>
              <p:nvPr/>
            </p:nvSpPr>
            <p:spPr bwMode="auto">
              <a:xfrm>
                <a:off x="3891960" y="1649612"/>
                <a:ext cx="2623256" cy="82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/>
                        <a:ea typeface="楷体" pitchFamily="49" charset="-122"/>
                      </a:rPr>
                      <m:t>𝟐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(    )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91960" y="1649612"/>
                <a:ext cx="2623256" cy="82336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15"/>
              <p:cNvSpPr txBox="1">
                <a:spLocks noChangeArrowheads="1"/>
              </p:cNvSpPr>
              <p:nvPr/>
            </p:nvSpPr>
            <p:spPr bwMode="auto">
              <a:xfrm>
                <a:off x="5865149" y="1677993"/>
                <a:ext cx="2623256" cy="825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𝟐𝟏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(    )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65149" y="1677993"/>
                <a:ext cx="2623256" cy="8258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50" name="矩形 49"/>
          <p:cNvSpPr/>
          <p:nvPr/>
        </p:nvSpPr>
        <p:spPr>
          <a:xfrm>
            <a:off x="2195778" y="1861411"/>
            <a:ext cx="5170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32179" y="2603577"/>
            <a:ext cx="2757868" cy="610778"/>
            <a:chOff x="3430300" y="3730217"/>
            <a:chExt cx="2757868" cy="61077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2" name="AutoShape 27"/>
            <p:cNvSpPr>
              <a:spLocks noChangeArrowheads="1"/>
            </p:cNvSpPr>
            <p:nvPr/>
          </p:nvSpPr>
          <p:spPr bwMode="auto">
            <a:xfrm>
              <a:off x="3430300" y="3730217"/>
              <a:ext cx="2540454" cy="610778"/>
            </a:xfrm>
            <a:prstGeom prst="cloudCallout">
              <a:avLst>
                <a:gd name="adj1" fmla="val 28356"/>
                <a:gd name="adj2" fmla="val -102082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470778" y="3821138"/>
              <a:ext cx="27173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用分子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分母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721867" y="1703392"/>
            <a:ext cx="5170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954390" y="2603577"/>
            <a:ext cx="3087177" cy="610778"/>
            <a:chOff x="3147264" y="3780813"/>
            <a:chExt cx="3087177" cy="610778"/>
          </a:xfrm>
          <a:noFill/>
        </p:grpSpPr>
        <p:sp>
          <p:nvSpPr>
            <p:cNvPr id="56" name="AutoShape 27"/>
            <p:cNvSpPr>
              <a:spLocks noChangeArrowheads="1"/>
            </p:cNvSpPr>
            <p:nvPr/>
          </p:nvSpPr>
          <p:spPr bwMode="auto">
            <a:xfrm>
              <a:off x="3147264" y="3780813"/>
              <a:ext cx="3010975" cy="610778"/>
            </a:xfrm>
            <a:prstGeom prst="cloudCallout">
              <a:avLst>
                <a:gd name="adj1" fmla="val 7802"/>
                <a:gd name="adj2" fmla="val -91388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298382" y="3844756"/>
              <a:ext cx="2936059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乘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分母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加分子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4643048" y="1701311"/>
            <a:ext cx="73449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098077" y="2628033"/>
            <a:ext cx="2830821" cy="598829"/>
            <a:chOff x="2097219" y="3735895"/>
            <a:chExt cx="3063630" cy="846373"/>
          </a:xfrm>
          <a:noFill/>
        </p:grpSpPr>
        <p:sp>
          <p:nvSpPr>
            <p:cNvPr id="60" name="AutoShape 27"/>
            <p:cNvSpPr>
              <a:spLocks noChangeArrowheads="1"/>
            </p:cNvSpPr>
            <p:nvPr/>
          </p:nvSpPr>
          <p:spPr bwMode="auto">
            <a:xfrm>
              <a:off x="2097219" y="3735895"/>
              <a:ext cx="2867222" cy="804760"/>
            </a:xfrm>
            <a:prstGeom prst="cloudCallout">
              <a:avLst>
                <a:gd name="adj1" fmla="val -23510"/>
                <a:gd name="adj2" fmla="val -10683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302261" y="3812827"/>
              <a:ext cx="2858588" cy="76944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21÷7=3  3×5=15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20000"/>
                </a:spcBef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6503558" y="1703418"/>
            <a:ext cx="5170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4" grpId="0"/>
      <p:bldP spid="58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205904" y="250712"/>
            <a:ext cx="8480895" cy="534627"/>
          </a:xfrm>
          <a:prstGeom prst="snip2DiagRect">
            <a:avLst>
              <a:gd name="adj1" fmla="val 0"/>
              <a:gd name="adj2" fmla="val 18280"/>
            </a:avLst>
          </a:prstGeom>
          <a:noFill/>
          <a:ln w="19050">
            <a:noFill/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把下面每个小数和同它相等的分数用线连起来。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1063368" y="1067004"/>
            <a:ext cx="72547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15"/>
              <p:cNvSpPr txBox="1">
                <a:spLocks noChangeArrowheads="1"/>
              </p:cNvSpPr>
              <p:nvPr/>
            </p:nvSpPr>
            <p:spPr bwMode="auto">
              <a:xfrm>
                <a:off x="1066373" y="2167924"/>
                <a:ext cx="638354" cy="763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𝟒𝟏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𝟓𝟎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66373" y="2167924"/>
                <a:ext cx="638354" cy="763158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1958604" y="1067004"/>
            <a:ext cx="9911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0.12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3119536" y="1067004"/>
            <a:ext cx="9911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4280468" y="1067004"/>
            <a:ext cx="9911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5441400" y="1067004"/>
            <a:ext cx="9911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0.82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6602334" y="1067004"/>
            <a:ext cx="9911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1.025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15"/>
              <p:cNvSpPr txBox="1">
                <a:spLocks noChangeArrowheads="1"/>
              </p:cNvSpPr>
              <p:nvPr/>
            </p:nvSpPr>
            <p:spPr bwMode="auto">
              <a:xfrm>
                <a:off x="2031786" y="2144919"/>
                <a:ext cx="638354" cy="7630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1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31786" y="2144919"/>
                <a:ext cx="638354" cy="7630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5"/>
              <p:cNvSpPr txBox="1">
                <a:spLocks noChangeArrowheads="1"/>
              </p:cNvSpPr>
              <p:nvPr/>
            </p:nvSpPr>
            <p:spPr bwMode="auto">
              <a:xfrm>
                <a:off x="3197178" y="2175307"/>
                <a:ext cx="638354" cy="709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b="1" dirty="0" smtClean="0">
                    <a:ea typeface="楷体" pitchFamily="49" charset="-122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/>
                            <a:ea typeface="楷体" pitchFamily="49" charset="-122"/>
                          </a:rPr>
                          <m:t>𝟒𝟎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1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97178" y="2175307"/>
                <a:ext cx="638354" cy="709425"/>
              </a:xfrm>
              <a:prstGeom prst="rect">
                <a:avLst/>
              </a:prstGeom>
              <a:blipFill rotWithShape="1">
                <a:blip r:embed="rId3"/>
                <a:stretch>
                  <a:fillRect l="-1142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5"/>
              <p:cNvSpPr txBox="1">
                <a:spLocks noChangeArrowheads="1"/>
              </p:cNvSpPr>
              <p:nvPr/>
            </p:nvSpPr>
            <p:spPr bwMode="auto">
              <a:xfrm>
                <a:off x="4265161" y="2136782"/>
                <a:ext cx="638354" cy="7630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12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65161" y="2136782"/>
                <a:ext cx="638354" cy="76302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5"/>
              <p:cNvSpPr txBox="1">
                <a:spLocks noChangeArrowheads="1"/>
              </p:cNvSpPr>
              <p:nvPr/>
            </p:nvSpPr>
            <p:spPr bwMode="auto">
              <a:xfrm>
                <a:off x="5566110" y="2144790"/>
                <a:ext cx="638354" cy="763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1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66110" y="2144790"/>
                <a:ext cx="638354" cy="76315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5"/>
              <p:cNvSpPr txBox="1">
                <a:spLocks noChangeArrowheads="1"/>
              </p:cNvSpPr>
              <p:nvPr/>
            </p:nvSpPr>
            <p:spPr bwMode="auto">
              <a:xfrm>
                <a:off x="6731902" y="2170180"/>
                <a:ext cx="638354" cy="7073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 smtClean="0">
                    <a:ea typeface="楷体" pitchFamily="49" charset="-122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/>
                            <a:ea typeface="楷体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1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31902" y="2170180"/>
                <a:ext cx="638354" cy="707373"/>
              </a:xfrm>
              <a:prstGeom prst="rect">
                <a:avLst/>
              </a:prstGeom>
              <a:blipFill rotWithShape="1">
                <a:blip r:embed="rId6"/>
                <a:stretch>
                  <a:fillRect l="-133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cxnSp>
        <p:nvCxnSpPr>
          <p:cNvPr id="18" name="直接连接符 17"/>
          <p:cNvCxnSpPr/>
          <p:nvPr/>
        </p:nvCxnSpPr>
        <p:spPr>
          <a:xfrm>
            <a:off x="1411901" y="1434997"/>
            <a:ext cx="797790" cy="984998"/>
          </a:xfrm>
          <a:prstGeom prst="line">
            <a:avLst/>
          </a:prstGeom>
          <a:ln w="190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516485" y="1424110"/>
            <a:ext cx="1885783" cy="995885"/>
          </a:xfrm>
          <a:prstGeom prst="line">
            <a:avLst/>
          </a:prstGeom>
          <a:ln w="190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35795" y="1458083"/>
            <a:ext cx="2060168" cy="1091420"/>
          </a:xfrm>
          <a:prstGeom prst="line">
            <a:avLst/>
          </a:prstGeom>
          <a:ln w="190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688929" y="1447197"/>
            <a:ext cx="2146500" cy="972798"/>
          </a:xfrm>
          <a:prstGeom prst="line">
            <a:avLst/>
          </a:prstGeom>
          <a:ln w="190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520761" y="1468969"/>
            <a:ext cx="4175202" cy="1080534"/>
          </a:xfrm>
          <a:prstGeom prst="line">
            <a:avLst/>
          </a:prstGeom>
          <a:ln w="190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3635795" y="1468969"/>
            <a:ext cx="3199634" cy="1049327"/>
          </a:xfrm>
          <a:prstGeom prst="line">
            <a:avLst/>
          </a:prstGeom>
          <a:ln w="190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1583858" y="3024645"/>
            <a:ext cx="5803225" cy="1297871"/>
            <a:chOff x="691206" y="3024645"/>
            <a:chExt cx="5803225" cy="1297871"/>
          </a:xfrm>
        </p:grpSpPr>
        <p:grpSp>
          <p:nvGrpSpPr>
            <p:cNvPr id="15" name="组合 14"/>
            <p:cNvGrpSpPr/>
            <p:nvPr/>
          </p:nvGrpSpPr>
          <p:grpSpPr>
            <a:xfrm>
              <a:off x="2999429" y="3024645"/>
              <a:ext cx="3495002" cy="1114129"/>
              <a:chOff x="2474896" y="4532714"/>
              <a:chExt cx="2346985" cy="970227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6" name="AutoShape 27"/>
              <p:cNvSpPr>
                <a:spLocks noChangeArrowheads="1"/>
              </p:cNvSpPr>
              <p:nvPr/>
            </p:nvSpPr>
            <p:spPr bwMode="auto">
              <a:xfrm>
                <a:off x="2474896" y="4532714"/>
                <a:ext cx="2288505" cy="970227"/>
              </a:xfrm>
              <a:prstGeom prst="cloudCallout">
                <a:avLst>
                  <a:gd name="adj1" fmla="val -85691"/>
                  <a:gd name="adj2" fmla="val 2347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594794" y="4669946"/>
                <a:ext cx="2227087" cy="723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可把小数化成分数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，或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把分数化成小数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1206" y="3105417"/>
              <a:ext cx="1214395" cy="12170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7"/>
          <p:cNvSpPr>
            <a:spLocks noChangeArrowheads="1"/>
          </p:cNvSpPr>
          <p:nvPr/>
        </p:nvSpPr>
        <p:spPr bwMode="auto">
          <a:xfrm>
            <a:off x="184090" y="280074"/>
            <a:ext cx="5521651" cy="534627"/>
          </a:xfrm>
          <a:prstGeom prst="snip2DiagRect">
            <a:avLst>
              <a:gd name="adj1" fmla="val 0"/>
              <a:gd name="adj2" fmla="val 18280"/>
            </a:avLst>
          </a:prstGeom>
          <a:noFill/>
          <a:ln w="19050">
            <a:noFill/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在下面的圈里填上＞或＜。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98481" y="1372958"/>
            <a:ext cx="2623256" cy="821250"/>
            <a:chOff x="880761" y="1449160"/>
            <a:chExt cx="2623256" cy="821250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880761" y="1449160"/>
                  <a:ext cx="2623256" cy="821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𝟗</m:t>
                          </m:r>
                        </m:den>
                      </m:f>
                    </m:oMath>
                  </a14:m>
                  <a:r>
                    <a:rPr lang="en-US" altLang="zh-CN" sz="2800" b="1" dirty="0" smtClean="0">
                      <a:latin typeface="楷体" pitchFamily="49" charset="-122"/>
                      <a:ea typeface="楷体" pitchFamily="49" charset="-122"/>
                    </a:rPr>
                    <a:t>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𝟏𝟐</m:t>
                          </m:r>
                        </m:den>
                      </m:f>
                    </m:oMath>
                  </a14:m>
                  <a:endParaRPr lang="zh-CN" altLang="en-US" sz="28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8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80761" y="1449160"/>
                  <a:ext cx="2623256" cy="676019"/>
                </a:xfrm>
                <a:prstGeom prst="rect">
                  <a:avLst/>
                </a:prstGeom>
                <a:blipFill rotWithShape="1">
                  <a:blip r:embed="rId1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p:sp>
          <p:nvSpPr>
            <p:cNvPr id="11" name="椭圆 10"/>
            <p:cNvSpPr/>
            <p:nvPr/>
          </p:nvSpPr>
          <p:spPr>
            <a:xfrm>
              <a:off x="1197641" y="1745618"/>
              <a:ext cx="360000" cy="3600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66993" y="1372957"/>
            <a:ext cx="2623256" cy="823687"/>
            <a:chOff x="880761" y="1449160"/>
            <a:chExt cx="2623256" cy="82368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7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880761" y="1449160"/>
                  <a:ext cx="2623256" cy="8236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altLang="zh-CN" sz="2800" b="1" dirty="0" smtClean="0">
                      <a:latin typeface="楷体" pitchFamily="49" charset="-122"/>
                      <a:ea typeface="楷体" pitchFamily="49" charset="-122"/>
                    </a:rPr>
                    <a:t> </a:t>
                  </a:r>
                  <a:r>
                    <a:rPr lang="en-US" altLang="zh-CN" sz="2800" b="1" dirty="0" smtClean="0">
                      <a:latin typeface="楷体" pitchFamily="49" charset="-122"/>
                      <a:ea typeface="楷体" pitchFamily="49" charset="-122"/>
                    </a:rPr>
                    <a:t>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𝟗</m:t>
                          </m:r>
                        </m:den>
                      </m:f>
                    </m:oMath>
                  </a14:m>
                  <a:endParaRPr lang="zh-CN" altLang="en-US" sz="28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67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80761" y="1449160"/>
                  <a:ext cx="2623256" cy="823687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p:sp>
          <p:nvSpPr>
            <p:cNvPr id="68" name="椭圆 67"/>
            <p:cNvSpPr/>
            <p:nvPr/>
          </p:nvSpPr>
          <p:spPr>
            <a:xfrm>
              <a:off x="1306501" y="1702074"/>
              <a:ext cx="360000" cy="3600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07781" y="1377838"/>
            <a:ext cx="2623256" cy="823815"/>
            <a:chOff x="880761" y="1449160"/>
            <a:chExt cx="2623256" cy="8238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0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880761" y="1449160"/>
                  <a:ext cx="2623256" cy="8238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𝟖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/>
                          <a:ea typeface="楷体" pitchFamily="49" charset="-122"/>
                        </a:rPr>
                        <m:t> </m:t>
                      </m:r>
                    </m:oMath>
                  </a14:m>
                  <a:r>
                    <a:rPr lang="en-US" altLang="zh-CN" sz="2800" b="1" dirty="0" smtClean="0">
                      <a:latin typeface="楷体" pitchFamily="49" charset="-122"/>
                      <a:ea typeface="楷体" pitchFamily="49" charset="-122"/>
                    </a:rPr>
                    <a:t>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𝟒</m:t>
                          </m:r>
                        </m:den>
                      </m:f>
                    </m:oMath>
                  </a14:m>
                  <a:endParaRPr lang="zh-CN" altLang="en-US" sz="28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70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80761" y="1449160"/>
                  <a:ext cx="2623256" cy="823815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p:sp>
          <p:nvSpPr>
            <p:cNvPr id="71" name="椭圆 70"/>
            <p:cNvSpPr/>
            <p:nvPr/>
          </p:nvSpPr>
          <p:spPr>
            <a:xfrm>
              <a:off x="1208527" y="1723846"/>
              <a:ext cx="360000" cy="3600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85989" y="1387854"/>
            <a:ext cx="2623256" cy="816057"/>
            <a:chOff x="880761" y="1449160"/>
            <a:chExt cx="2623256" cy="81605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3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880761" y="1449160"/>
                  <a:ext cx="2623256" cy="8160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𝟑</m:t>
                          </m:r>
                        </m:den>
                      </m:f>
                    </m:oMath>
                  </a14:m>
                  <a:r>
                    <a:rPr lang="en-US" altLang="zh-CN" sz="2800" b="1" dirty="0" smtClean="0">
                      <a:latin typeface="楷体" pitchFamily="49" charset="-122"/>
                      <a:ea typeface="楷体" pitchFamily="49" charset="-122"/>
                    </a:rPr>
                    <a:t> </a:t>
                  </a:r>
                  <a:r>
                    <a:rPr lang="en-US" altLang="zh-CN" sz="2800" b="1" dirty="0" smtClean="0">
                      <a:latin typeface="楷体" pitchFamily="49" charset="-122"/>
                      <a:ea typeface="楷体" pitchFamily="49" charset="-122"/>
                    </a:rPr>
                    <a:t>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/>
                              <a:ea typeface="楷体" pitchFamily="49" charset="-122"/>
                            </a:rPr>
                            <m:t>𝟓</m:t>
                          </m:r>
                        </m:den>
                      </m:f>
                    </m:oMath>
                  </a14:m>
                  <a:endParaRPr lang="zh-CN" altLang="en-US" sz="28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73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80761" y="1449160"/>
                  <a:ext cx="2623256" cy="81605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p:sp>
          <p:nvSpPr>
            <p:cNvPr id="75" name="椭圆 74"/>
            <p:cNvSpPr/>
            <p:nvPr/>
          </p:nvSpPr>
          <p:spPr>
            <a:xfrm>
              <a:off x="1273843" y="1647644"/>
              <a:ext cx="360000" cy="3600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sp>
        <p:nvSpPr>
          <p:cNvPr id="79" name="矩形 78"/>
          <p:cNvSpPr/>
          <p:nvPr/>
        </p:nvSpPr>
        <p:spPr>
          <a:xfrm>
            <a:off x="1324167" y="1574679"/>
            <a:ext cx="40608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459426" y="1541818"/>
            <a:ext cx="40608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071792" y="1559295"/>
            <a:ext cx="40608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45714" y="1471982"/>
            <a:ext cx="40608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21469" y="2486311"/>
            <a:ext cx="5823628" cy="1909177"/>
            <a:chOff x="696915" y="2388337"/>
            <a:chExt cx="5823628" cy="1909177"/>
          </a:xfrm>
        </p:grpSpPr>
        <p:grpSp>
          <p:nvGrpSpPr>
            <p:cNvPr id="76" name="组合 75"/>
            <p:cNvGrpSpPr/>
            <p:nvPr/>
          </p:nvGrpSpPr>
          <p:grpSpPr>
            <a:xfrm>
              <a:off x="2402988" y="2388337"/>
              <a:ext cx="4117555" cy="1305682"/>
              <a:chOff x="3175120" y="2855534"/>
              <a:chExt cx="3289814" cy="1090927"/>
            </a:xfrm>
            <a:noFill/>
          </p:grpSpPr>
          <p:sp>
            <p:nvSpPr>
              <p:cNvPr id="77" name="AutoShape 27"/>
              <p:cNvSpPr>
                <a:spLocks noChangeArrowheads="1"/>
              </p:cNvSpPr>
              <p:nvPr/>
            </p:nvSpPr>
            <p:spPr bwMode="auto">
              <a:xfrm>
                <a:off x="3175120" y="2855534"/>
                <a:ext cx="3289814" cy="1090927"/>
              </a:xfrm>
              <a:prstGeom prst="cloudCallout">
                <a:avLst>
                  <a:gd name="adj1" fmla="val -63477"/>
                  <a:gd name="adj2" fmla="val 25054"/>
                </a:avLst>
              </a:prstGeom>
              <a:grpFill/>
              <a:ln w="19050">
                <a:solidFill>
                  <a:srgbClr val="00B0F0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550768" y="3019171"/>
                <a:ext cx="2615110" cy="79717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ts val="0"/>
                  </a:spcBef>
                  <a:defRPr/>
                </a:pP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先化成分母相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同的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分数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再比较。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7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6915" y="2779073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241795" y="249340"/>
            <a:ext cx="8281719" cy="534627"/>
          </a:xfrm>
          <a:prstGeom prst="snip2DiagRect">
            <a:avLst>
              <a:gd name="adj1" fmla="val 0"/>
              <a:gd name="adj2" fmla="val 18280"/>
            </a:avLst>
          </a:prstGeom>
          <a:noFill/>
          <a:ln w="19050">
            <a:noFill/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求下面每组数的最大公因数和最小公倍数。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885389" y="1088004"/>
            <a:ext cx="8181483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96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948" y="2075203"/>
            <a:ext cx="1156113" cy="830997"/>
          </a:xfrm>
          <a:prstGeom prst="rect">
            <a:avLst/>
          </a:prstGeom>
          <a:ln>
            <a:solidFill>
              <a:srgbClr val="0000FF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最小公</a:t>
            </a:r>
            <a:endParaRPr lang="en-US" altLang="zh-CN" sz="2400" b="1" dirty="0" smtClean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r>
              <a:rPr lang="zh-CN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倍数</a:t>
            </a:r>
            <a:r>
              <a:rPr lang="en-US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:</a:t>
            </a:r>
            <a:endParaRPr lang="zh-CN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52502" y="1482688"/>
            <a:ext cx="2126389" cy="794561"/>
            <a:chOff x="2996013" y="3703952"/>
            <a:chExt cx="1630710" cy="663877"/>
          </a:xfrm>
          <a:noFill/>
        </p:grpSpPr>
        <p:sp>
          <p:nvSpPr>
            <p:cNvPr id="6" name="AutoShape 27"/>
            <p:cNvSpPr>
              <a:spLocks noChangeArrowheads="1"/>
            </p:cNvSpPr>
            <p:nvPr/>
          </p:nvSpPr>
          <p:spPr bwMode="auto">
            <a:xfrm>
              <a:off x="2996013" y="3703952"/>
              <a:ext cx="1511965" cy="663877"/>
            </a:xfrm>
            <a:prstGeom prst="cloudCallout">
              <a:avLst>
                <a:gd name="adj1" fmla="val -35485"/>
                <a:gd name="adj2" fmla="val -6082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040585" y="3828924"/>
              <a:ext cx="1586138" cy="33430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用短除法解答。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6949" y="3071510"/>
            <a:ext cx="1156112" cy="830997"/>
          </a:xfrm>
          <a:prstGeom prst="rect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最</a:t>
            </a:r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大公</a:t>
            </a:r>
            <a:endParaRPr lang="en-US" altLang="zh-CN" sz="2400" b="1" dirty="0" smtClean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因数</a:t>
            </a:r>
            <a:r>
              <a:rPr lang="en-US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:</a:t>
            </a:r>
            <a:endParaRPr lang="zh-CN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2645" y="2236373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0336" y="3160288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64442" y="2260979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3652" y="3133495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54058" y="1476485"/>
            <a:ext cx="1626079" cy="714212"/>
            <a:chOff x="2996012" y="3703953"/>
            <a:chExt cx="1000040" cy="458421"/>
          </a:xfrm>
          <a:noFill/>
        </p:grpSpPr>
        <p:sp>
          <p:nvSpPr>
            <p:cNvPr id="16" name="AutoShape 27"/>
            <p:cNvSpPr>
              <a:spLocks noChangeArrowheads="1"/>
            </p:cNvSpPr>
            <p:nvPr/>
          </p:nvSpPr>
          <p:spPr bwMode="auto">
            <a:xfrm>
              <a:off x="2996012" y="3703953"/>
              <a:ext cx="1000040" cy="458421"/>
            </a:xfrm>
            <a:prstGeom prst="cloudCallout">
              <a:avLst>
                <a:gd name="adj1" fmla="val -29914"/>
                <a:gd name="adj2" fmla="val -6332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046097" y="3759736"/>
              <a:ext cx="917441" cy="29632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56÷14=4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7131580" y="2265442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31580" y="3108023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03594" y="1455481"/>
            <a:ext cx="1713167" cy="714213"/>
            <a:chOff x="2996012" y="3703953"/>
            <a:chExt cx="1053600" cy="458421"/>
          </a:xfrm>
          <a:noFill/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2996012" y="3703953"/>
              <a:ext cx="1000040" cy="458421"/>
            </a:xfrm>
            <a:prstGeom prst="cloudCallout">
              <a:avLst>
                <a:gd name="adj1" fmla="val -31922"/>
                <a:gd name="adj2" fmla="val -57230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052792" y="3766723"/>
              <a:ext cx="996820" cy="29632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11×9=99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13061" y="1521968"/>
            <a:ext cx="1626079" cy="714386"/>
            <a:chOff x="2996012" y="3703840"/>
            <a:chExt cx="1000040" cy="458534"/>
          </a:xfrm>
          <a:noFill/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2996012" y="3703953"/>
              <a:ext cx="1000040" cy="458421"/>
            </a:xfrm>
            <a:prstGeom prst="cloudCallout">
              <a:avLst>
                <a:gd name="adj1" fmla="val -29914"/>
                <a:gd name="adj2" fmla="val -6332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46097" y="3703840"/>
              <a:ext cx="917441" cy="45436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用分解质因数解答。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410036" y="2249349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16348" y="317117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/>
      <p:bldP spid="12" grpId="0"/>
      <p:bldP spid="13" grpId="0"/>
      <p:bldP spid="14" grpId="0"/>
      <p:bldP spid="18" grpId="0"/>
      <p:bldP spid="19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27"/>
          <p:cNvSpPr>
            <a:spLocks noChangeArrowheads="1"/>
          </p:cNvSpPr>
          <p:nvPr/>
        </p:nvSpPr>
        <p:spPr bwMode="auto">
          <a:xfrm>
            <a:off x="203795" y="264362"/>
            <a:ext cx="3555262" cy="534627"/>
          </a:xfrm>
          <a:prstGeom prst="snip2DiagRect">
            <a:avLst>
              <a:gd name="adj1" fmla="val 0"/>
              <a:gd name="adj2" fmla="val 18280"/>
            </a:avLst>
          </a:prstGeom>
          <a:noFill/>
          <a:ln w="19050">
            <a:noFill/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>
                <a:spLocks noChangeArrowheads="1"/>
              </p:cNvSpPr>
              <p:nvPr/>
            </p:nvSpPr>
            <p:spPr bwMode="auto">
              <a:xfrm>
                <a:off x="1413296" y="933013"/>
                <a:ext cx="2639683" cy="806834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𝟕</m:t>
                        </m:r>
                      </m:den>
                    </m:f>
                    <m:r>
                      <a:rPr lang="en-US" altLang="zh-CN" sz="24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</m:oMath>
                </a14:m>
                <a:endParaRPr lang="zh-CN" altLang="en-US" sz="24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13296" y="933013"/>
                <a:ext cx="2639683" cy="806834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>
                <a:spLocks noChangeArrowheads="1"/>
              </p:cNvSpPr>
              <p:nvPr/>
            </p:nvSpPr>
            <p:spPr bwMode="auto">
              <a:xfrm>
                <a:off x="4768971" y="956377"/>
                <a:ext cx="2794959" cy="806834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𝟕</m:t>
                        </m:r>
                      </m:den>
                    </m:f>
                    <m:r>
                      <a:rPr lang="en-US" altLang="zh-CN" sz="24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 =</m:t>
                    </m:r>
                  </m:oMath>
                </a14:m>
                <a:endParaRPr lang="zh-CN" altLang="en-US" sz="24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68971" y="956377"/>
                <a:ext cx="2794959" cy="806834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>
                <a:spLocks noChangeArrowheads="1"/>
              </p:cNvSpPr>
              <p:nvPr/>
            </p:nvSpPr>
            <p:spPr bwMode="auto">
              <a:xfrm>
                <a:off x="1113632" y="2170243"/>
                <a:ext cx="2863970" cy="2289790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   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𝟏𝟎</m:t>
                        </m:r>
                      </m:den>
                    </m:f>
                    <m:r>
                      <a:rPr lang="en-US" altLang="zh-CN" sz="24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−   </m:t>
                    </m:r>
                  </m:oMath>
                </a14:m>
                <a:endParaRPr lang="en-US" altLang="zh-CN" sz="2400" b="1" i="1" dirty="0" smtClean="0">
                  <a:solidFill>
                    <a:srgbClr val="7030A0"/>
                  </a:solidFill>
                  <a:latin typeface="Cambria Math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i="1" dirty="0" smtClean="0">
                  <a:solidFill>
                    <a:srgbClr val="7030A0"/>
                  </a:solidFill>
                  <a:latin typeface="Cambria Math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i="1" dirty="0" smtClean="0">
                  <a:solidFill>
                    <a:srgbClr val="7030A0"/>
                  </a:solidFill>
                  <a:latin typeface="Cambria Math"/>
                  <a:ea typeface="楷体" pitchFamily="49" charset="-122"/>
                </a:endParaRPr>
              </a:p>
              <a:p>
                <a:pPr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dirty="0" smtClean="0">
                          <a:solidFill>
                            <a:srgbClr val="7030A0"/>
                          </a:solidFill>
                          <a:latin typeface="Cambria Math"/>
                          <a:ea typeface="楷体" pitchFamily="49" charset="-122"/>
                        </a:rPr>
                        <m:t>   </m:t>
                      </m:r>
                    </m:oMath>
                  </m:oMathPara>
                </a14:m>
                <a:endParaRPr lang="zh-CN" altLang="en-US" sz="24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3632" y="2170243"/>
                <a:ext cx="2863970" cy="2289790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15"/>
              <p:cNvSpPr txBox="1">
                <a:spLocks noChangeArrowheads="1"/>
              </p:cNvSpPr>
              <p:nvPr/>
            </p:nvSpPr>
            <p:spPr bwMode="auto">
              <a:xfrm>
                <a:off x="2519738" y="2488457"/>
                <a:ext cx="638354" cy="102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楷体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楷体" pitchFamily="49" charset="-122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altLang="zh-CN" b="1" dirty="0" smtClean="0"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>
                  <a:lnSpc>
                    <a:spcPct val="120000"/>
                  </a:lnSpc>
                </a:pPr>
                <a:endPara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7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19738" y="2488457"/>
                <a:ext cx="638354" cy="102399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/>
              <p:cNvSpPr txBox="1">
                <a:spLocks noChangeArrowheads="1"/>
              </p:cNvSpPr>
              <p:nvPr/>
            </p:nvSpPr>
            <p:spPr bwMode="auto">
              <a:xfrm>
                <a:off x="4711883" y="2004228"/>
                <a:ext cx="2863970" cy="2784138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   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𝟔</m:t>
                        </m:r>
                      </m:den>
                    </m:f>
                    <m:r>
                      <a:rPr lang="en-US" altLang="zh-CN" sz="24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+</m:t>
                    </m:r>
                  </m:oMath>
                </a14:m>
                <a:endParaRPr lang="en-US" altLang="zh-CN" sz="2400" b="1" i="1" dirty="0" smtClean="0">
                  <a:solidFill>
                    <a:srgbClr val="7030A0"/>
                  </a:solidFill>
                  <a:latin typeface="Cambria Math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i="1" dirty="0" smtClean="0">
                  <a:solidFill>
                    <a:srgbClr val="7030A0"/>
                  </a:solidFill>
                  <a:latin typeface="Cambria Math"/>
                  <a:ea typeface="楷体" pitchFamily="49" charset="-122"/>
                </a:endParaRPr>
              </a:p>
              <a:p>
                <a:pPr eaLnBrk="1" hangingPunct="1"/>
                <a:endParaRPr lang="en-US" altLang="zh-CN" sz="2400" b="1" i="1" dirty="0" smtClean="0">
                  <a:solidFill>
                    <a:srgbClr val="7030A0"/>
                  </a:solidFill>
                  <a:latin typeface="Cambria Math"/>
                  <a:ea typeface="楷体" pitchFamily="49" charset="-122"/>
                </a:endParaRPr>
              </a:p>
              <a:p>
                <a:pPr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dirty="0" smtClean="0">
                          <a:solidFill>
                            <a:srgbClr val="7030A0"/>
                          </a:solidFill>
                          <a:latin typeface="Cambria Math"/>
                          <a:ea typeface="楷体" pitchFamily="49" charset="-122"/>
                        </a:rPr>
                        <m:t>   </m:t>
                      </m:r>
                    </m:oMath>
                  </m:oMathPara>
                </a14:m>
                <a:endParaRPr lang="en-US" altLang="zh-CN" sz="2400" b="1" dirty="0" smtClean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eaLnBrk="1" hangingPunct="1"/>
                <a:endParaRPr lang="zh-CN" altLang="en-US" sz="24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11883" y="2004228"/>
                <a:ext cx="2863970" cy="2784138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15"/>
              <p:cNvSpPr txBox="1">
                <a:spLocks noChangeArrowheads="1"/>
              </p:cNvSpPr>
              <p:nvPr/>
            </p:nvSpPr>
            <p:spPr bwMode="auto">
              <a:xfrm>
                <a:off x="5988597" y="2295592"/>
                <a:ext cx="638354" cy="6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楷体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楷体" pitchFamily="49" charset="-122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en-US" altLang="zh-CN" b="1" dirty="0" smtClean="0"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5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88597" y="2295592"/>
                <a:ext cx="638354" cy="69371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矩形 50"/>
              <p:cNvSpPr/>
              <p:nvPr/>
            </p:nvSpPr>
            <p:spPr>
              <a:xfrm>
                <a:off x="2295241" y="1046729"/>
                <a:ext cx="1548244" cy="6313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𝟑𝟓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002060"/>
                    </a:solidFill>
                    <a:latin typeface="楷体_GB2312" pitchFamily="49" charset="-122"/>
                    <a:ea typeface="楷体_GB2312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𝟑𝟓</m:t>
                        </m:r>
                      </m:den>
                    </m:f>
                    <m:r>
                      <a:rPr lang="en-US" altLang="zh-CN" sz="2400" b="1" i="1" dirty="0" smtClean="0">
                        <a:solidFill>
                          <a:srgbClr val="002060"/>
                        </a:solidFill>
                        <a:latin typeface="Cambria Math"/>
                        <a:ea typeface="楷体_GB2312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𝟑𝟓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mc:Choice>
        <mc:Fallback>
          <p:sp>
            <p:nvSpPr>
              <p:cNvPr id="51" name="矩形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5241" y="1046729"/>
                <a:ext cx="1548244" cy="631327"/>
              </a:xfrm>
              <a:prstGeom prst="rect">
                <a:avLst/>
              </a:prstGeom>
              <a:blipFill rotWithShape="1">
                <a:blip r:embed="rId7"/>
                <a:stretch>
                  <a:fillRect b="-4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矩形 59"/>
              <p:cNvSpPr/>
              <p:nvPr/>
            </p:nvSpPr>
            <p:spPr>
              <a:xfrm>
                <a:off x="5649331" y="1035057"/>
                <a:ext cx="1705915" cy="618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𝟑𝟓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rgbClr val="002060"/>
                          </a:solidFill>
                          <a:latin typeface="Cambria Math"/>
                          <a:ea typeface="楷体_GB2312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𝟑𝟓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rgbClr val="002060"/>
                          </a:solidFill>
                          <a:latin typeface="Cambria Math"/>
                          <a:ea typeface="楷体_GB2312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𝟑𝟓</m:t>
                          </m:r>
                        </m:den>
                      </m:f>
                    </m:oMath>
                  </m:oMathPara>
                </a14:m>
                <a:endParaRPr lang="zh-CN" altLang="zh-CN" b="1" dirty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mc:Choice>
        <mc:Fallback>
          <p:sp>
            <p:nvSpPr>
              <p:cNvPr id="60" name="矩形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331" y="1035057"/>
                <a:ext cx="1705915" cy="61837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矩形 60"/>
              <p:cNvSpPr/>
              <p:nvPr/>
            </p:nvSpPr>
            <p:spPr>
              <a:xfrm>
                <a:off x="1514818" y="3183181"/>
                <a:ext cx="1228221" cy="612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002060"/>
                          </a:solidFill>
                          <a:latin typeface="Cambria Math"/>
                          <a:ea typeface="楷体_GB2312" pitchFamily="49" charset="-122"/>
                        </a:rPr>
                        <m:t>=</m:t>
                      </m:r>
                      <m:r>
                        <a:rPr lang="en-US" altLang="zh-CN" b="1" i="1" smtClean="0">
                          <a:solidFill>
                            <a:srgbClr val="002060"/>
                          </a:solidFill>
                          <a:latin typeface="Cambria Math"/>
                          <a:ea typeface="楷体_GB2312" pitchFamily="49" charset="-122"/>
                        </a:rPr>
                        <m:t>𝟏</m:t>
                      </m:r>
                      <m:r>
                        <a:rPr lang="en-US" altLang="zh-CN" b="1" i="1" smtClean="0">
                          <a:solidFill>
                            <a:srgbClr val="002060"/>
                          </a:solidFill>
                          <a:latin typeface="Cambria Math"/>
                          <a:ea typeface="楷体_GB2312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𝟏𝟐</m:t>
                          </m:r>
                        </m:num>
                        <m:den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𝟑𝟓</m:t>
                          </m:r>
                        </m:den>
                      </m:f>
                    </m:oMath>
                  </m:oMathPara>
                </a14:m>
                <a:endParaRPr lang="zh-CN" altLang="zh-CN" b="1" dirty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mc:Choice>
        <mc:Fallback>
          <p:sp>
            <p:nvSpPr>
              <p:cNvPr id="61" name="矩形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4818" y="3183181"/>
                <a:ext cx="1228221" cy="61279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矩形 61"/>
              <p:cNvSpPr/>
              <p:nvPr/>
            </p:nvSpPr>
            <p:spPr>
              <a:xfrm>
                <a:off x="1546259" y="3674887"/>
                <a:ext cx="814647" cy="612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002060"/>
                          </a:solidFill>
                          <a:latin typeface="Cambria Math"/>
                          <a:ea typeface="楷体_GB2312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𝟐𝟑</m:t>
                          </m:r>
                        </m:num>
                        <m:den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𝟑𝟓</m:t>
                          </m:r>
                        </m:den>
                      </m:f>
                    </m:oMath>
                  </m:oMathPara>
                </a14:m>
                <a:endParaRPr lang="zh-CN" altLang="zh-CN" b="1" dirty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mc:Choice>
        <mc:Fallback>
          <p:sp>
            <p:nvSpPr>
              <p:cNvPr id="62" name="矩形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6259" y="3674887"/>
                <a:ext cx="814647" cy="61279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3" name="矩形 62"/>
              <p:cNvSpPr/>
              <p:nvPr/>
            </p:nvSpPr>
            <p:spPr>
              <a:xfrm>
                <a:off x="5153140" y="2970671"/>
                <a:ext cx="1828834" cy="624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002060"/>
                        </a:solidFill>
                        <a:latin typeface="Cambria Math"/>
                        <a:ea typeface="楷体_GB2312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𝟐𝟒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002060"/>
                    </a:solidFill>
                    <a:latin typeface="楷体_GB2312" pitchFamily="49" charset="-122"/>
                    <a:ea typeface="楷体_GB2312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𝟐𝟒</m:t>
                        </m:r>
                      </m:den>
                    </m:f>
                    <m:r>
                      <a:rPr lang="en-US" altLang="zh-CN" sz="2400" b="1" i="1" dirty="0" smtClean="0">
                        <a:solidFill>
                          <a:srgbClr val="002060"/>
                        </a:solidFill>
                        <a:latin typeface="Cambria Math"/>
                        <a:ea typeface="楷体_GB2312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楷体_GB2312" pitchFamily="49" charset="-122"/>
                          </a:rPr>
                          <m:t>𝟐𝟒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mc:Choice>
        <mc:Fallback>
          <p:sp>
            <p:nvSpPr>
              <p:cNvPr id="63" name="矩形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3140" y="2970671"/>
                <a:ext cx="1828834" cy="624082"/>
              </a:xfrm>
              <a:prstGeom prst="rect">
                <a:avLst/>
              </a:prstGeom>
              <a:blipFill rotWithShape="1">
                <a:blip r:embed="rId11"/>
                <a:stretch>
                  <a:fillRect b="-3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4" name="矩形 63"/>
              <p:cNvSpPr/>
              <p:nvPr/>
            </p:nvSpPr>
            <p:spPr>
              <a:xfrm>
                <a:off x="5091447" y="3500544"/>
                <a:ext cx="814647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002060"/>
                          </a:solidFill>
                          <a:latin typeface="Cambria Math"/>
                          <a:ea typeface="楷体_GB2312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𝟐𝟒</m:t>
                          </m:r>
                        </m:den>
                      </m:f>
                    </m:oMath>
                  </m:oMathPara>
                </a14:m>
                <a:endParaRPr lang="zh-CN" altLang="zh-CN" b="1" dirty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mc:Choice>
        <mc:Fallback>
          <p:sp>
            <p:nvSpPr>
              <p:cNvPr id="64" name="矩形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1447" y="3500544"/>
                <a:ext cx="814647" cy="610936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5" name="矩形 64"/>
              <p:cNvSpPr/>
              <p:nvPr/>
            </p:nvSpPr>
            <p:spPr>
              <a:xfrm>
                <a:off x="5074377" y="4034828"/>
                <a:ext cx="676787" cy="612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002060"/>
                          </a:solidFill>
                          <a:latin typeface="Cambria Math"/>
                          <a:ea typeface="楷体_GB2312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ea typeface="楷体_GB2312" pitchFamily="49" charset="-122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zh-CN" b="1" dirty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mc:Choice>
        <mc:Fallback>
          <p:sp>
            <p:nvSpPr>
              <p:cNvPr id="65" name="矩形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4377" y="4034828"/>
                <a:ext cx="676787" cy="612796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4" action="ppaction://hlinksldjump"/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135144" y="1294621"/>
            <a:ext cx="3565376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94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3" name="TextBox 72"/>
              <p:cNvSpPr txBox="1">
                <a:spLocks noChangeArrowheads="1"/>
              </p:cNvSpPr>
              <p:nvPr/>
            </p:nvSpPr>
            <p:spPr bwMode="auto">
              <a:xfrm>
                <a:off x="2978508" y="2330511"/>
                <a:ext cx="2657848" cy="925700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 =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8508" y="2330511"/>
                <a:ext cx="2657848" cy="925700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711843" y="788201"/>
            <a:ext cx="5362394" cy="2101659"/>
            <a:chOff x="526781" y="842631"/>
            <a:chExt cx="5362394" cy="2101659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26781" y="1425849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5" name="组合 4"/>
            <p:cNvGrpSpPr/>
            <p:nvPr/>
          </p:nvGrpSpPr>
          <p:grpSpPr bwMode="auto">
            <a:xfrm>
              <a:off x="1558072" y="842631"/>
              <a:ext cx="4331103" cy="996886"/>
              <a:chOff x="2366021" y="1091503"/>
              <a:chExt cx="2401834" cy="825969"/>
            </a:xfrm>
            <a:solidFill>
              <a:srgbClr val="92D050"/>
            </a:solidFill>
          </p:grpSpPr>
          <p:sp>
            <p:nvSpPr>
              <p:cNvPr id="80" name="云形标注 82"/>
              <p:cNvSpPr>
                <a:spLocks noChangeArrowheads="1"/>
              </p:cNvSpPr>
              <p:nvPr/>
            </p:nvSpPr>
            <p:spPr bwMode="auto">
              <a:xfrm>
                <a:off x="2366021" y="1091503"/>
                <a:ext cx="2171640" cy="825969"/>
              </a:xfrm>
              <a:prstGeom prst="cloudCallout">
                <a:avLst>
                  <a:gd name="adj1" fmla="val -58467"/>
                  <a:gd name="adj2" fmla="val 43765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矩形 4"/>
              <p:cNvSpPr>
                <a:spLocks noChangeArrowheads="1"/>
              </p:cNvSpPr>
              <p:nvPr/>
            </p:nvSpPr>
            <p:spPr bwMode="auto">
              <a:xfrm>
                <a:off x="2450539" y="1257040"/>
                <a:ext cx="2317316" cy="4335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下面各题怎样计算呢？</a:t>
                </a:r>
                <a:endPara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>
                <a:spLocks noChangeArrowheads="1"/>
              </p:cNvSpPr>
              <p:nvPr/>
            </p:nvSpPr>
            <p:spPr bwMode="auto">
              <a:xfrm>
                <a:off x="2886181" y="3448652"/>
                <a:ext cx="2761062" cy="925700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 =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86181" y="3448652"/>
                <a:ext cx="2761062" cy="925700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28125" y="1370470"/>
            <a:ext cx="3115129" cy="2642213"/>
            <a:chOff x="5528125" y="1370470"/>
            <a:chExt cx="3115129" cy="2642213"/>
          </a:xfrm>
        </p:grpSpPr>
        <p:grpSp>
          <p:nvGrpSpPr>
            <p:cNvPr id="68" name="组合 4"/>
            <p:cNvGrpSpPr/>
            <p:nvPr/>
          </p:nvGrpSpPr>
          <p:grpSpPr bwMode="auto">
            <a:xfrm>
              <a:off x="5528125" y="1370470"/>
              <a:ext cx="3115129" cy="1203815"/>
              <a:chOff x="2282421" y="1091503"/>
              <a:chExt cx="2174785" cy="997420"/>
            </a:xfrm>
            <a:noFill/>
          </p:grpSpPr>
          <p:sp>
            <p:nvSpPr>
              <p:cNvPr id="70" name="云形标注 82"/>
              <p:cNvSpPr>
                <a:spLocks noChangeArrowheads="1"/>
              </p:cNvSpPr>
              <p:nvPr/>
            </p:nvSpPr>
            <p:spPr bwMode="auto">
              <a:xfrm>
                <a:off x="2282421" y="1091503"/>
                <a:ext cx="2174785" cy="997420"/>
              </a:xfrm>
              <a:prstGeom prst="cloudCallout">
                <a:avLst>
                  <a:gd name="adj1" fmla="val 22957"/>
                  <a:gd name="adj2" fmla="val 70635"/>
                </a:avLst>
              </a:prstGeom>
              <a:grpFill/>
              <a:ln w="19050" algn="ctr">
                <a:solidFill>
                  <a:schemeClr val="accent1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矩形 4"/>
              <p:cNvSpPr>
                <a:spLocks noChangeArrowheads="1"/>
              </p:cNvSpPr>
              <p:nvPr/>
            </p:nvSpPr>
            <p:spPr bwMode="auto">
              <a:xfrm>
                <a:off x="2404287" y="1243176"/>
                <a:ext cx="2017294" cy="6885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分母不同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要先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化成分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母相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同的分数。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47850" y="2355780"/>
              <a:ext cx="1156191" cy="165690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3" name="TextBox 72"/>
              <p:cNvSpPr txBox="1">
                <a:spLocks noChangeArrowheads="1"/>
              </p:cNvSpPr>
              <p:nvPr/>
            </p:nvSpPr>
            <p:spPr bwMode="auto">
              <a:xfrm>
                <a:off x="3043824" y="2145449"/>
                <a:ext cx="2888894" cy="925700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 =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3824" y="2145449"/>
                <a:ext cx="2888894" cy="925700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1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570325" y="471120"/>
            <a:ext cx="5928458" cy="1809124"/>
            <a:chOff x="232859" y="906560"/>
            <a:chExt cx="5928458" cy="1809124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859" y="1197243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5" name="组合 4"/>
            <p:cNvGrpSpPr/>
            <p:nvPr/>
          </p:nvGrpSpPr>
          <p:grpSpPr bwMode="auto">
            <a:xfrm>
              <a:off x="1558070" y="906560"/>
              <a:ext cx="4603247" cy="835155"/>
              <a:chOff x="2366021" y="1117412"/>
              <a:chExt cx="2274180" cy="800060"/>
            </a:xfrm>
            <a:solidFill>
              <a:srgbClr val="92D050"/>
            </a:solidFill>
          </p:grpSpPr>
          <p:sp>
            <p:nvSpPr>
              <p:cNvPr id="80" name="云形标注 82"/>
              <p:cNvSpPr>
                <a:spLocks noChangeArrowheads="1"/>
              </p:cNvSpPr>
              <p:nvPr/>
            </p:nvSpPr>
            <p:spPr bwMode="auto">
              <a:xfrm>
                <a:off x="2366021" y="1117412"/>
                <a:ext cx="2247290" cy="800060"/>
              </a:xfrm>
              <a:prstGeom prst="cloudCallout">
                <a:avLst>
                  <a:gd name="adj1" fmla="val -58467"/>
                  <a:gd name="adj2" fmla="val 43765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矩形 4"/>
              <p:cNvSpPr>
                <a:spLocks noChangeArrowheads="1"/>
              </p:cNvSpPr>
              <p:nvPr/>
            </p:nvSpPr>
            <p:spPr bwMode="auto">
              <a:xfrm>
                <a:off x="2585701" y="1204621"/>
                <a:ext cx="2054500" cy="4335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en-US" altLang="zh-CN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最小公倍数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</a:t>
                </a:r>
                <a:r>
                  <a:rPr lang="en-US" altLang="zh-CN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>
                <a:spLocks noChangeArrowheads="1"/>
              </p:cNvSpPr>
              <p:nvPr/>
            </p:nvSpPr>
            <p:spPr bwMode="auto">
              <a:xfrm>
                <a:off x="3027698" y="3274476"/>
                <a:ext cx="2992107" cy="925700"/>
              </a:xfrm>
              <a:prstGeom prst="verticalScroll">
                <a:avLst>
                  <a:gd name="adj" fmla="val 17263"/>
                </a:avLst>
              </a:prstGeom>
              <a:noFill/>
              <a:ln>
                <a:solidFill>
                  <a:srgbClr val="009900"/>
                </a:solidFill>
              </a:ln>
              <a:extLst/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7030A0"/>
                    </a:solidFill>
                    <a:latin typeface="楷体" pitchFamily="49" charset="-122"/>
                    <a:ea typeface="楷体" pitchFamily="49" charset="-122"/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7030A0"/>
                        </a:solidFill>
                        <a:latin typeface="Cambria Math"/>
                        <a:ea typeface="楷体" pitchFamily="49" charset="-122"/>
                      </a:rPr>
                      <m:t> =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27698" y="3274476"/>
                <a:ext cx="2992107" cy="925700"/>
              </a:xfrm>
              <a:prstGeom prst="verticalScroll">
                <a:avLst>
                  <a:gd name="adj" fmla="val 17263"/>
                </a:avLst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99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4478127" y="2302865"/>
                <a:ext cx="468397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0070C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8127" y="2302865"/>
                <a:ext cx="468397" cy="67056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4671525" y="2432553"/>
                <a:ext cx="86754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rgbClr val="0070C0"/>
                          </a:solidFill>
                          <a:latin typeface="Cambria Math"/>
                          <a:ea typeface="楷体" pitchFamily="49" charset="-122"/>
                        </a:rPr>
                        <m:t>+   =</m:t>
                      </m:r>
                    </m:oMath>
                  </m:oMathPara>
                </a14:m>
                <a:endParaRPr lang="zh-CN" altLang="en-US" sz="2000" b="1" dirty="0">
                  <a:solidFill>
                    <a:srgbClr val="0070C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1525" y="2432553"/>
                <a:ext cx="867545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4870188" y="2303209"/>
                <a:ext cx="468397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0070C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0188" y="2303209"/>
                <a:ext cx="468397" cy="67056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5206844" y="2305229"/>
                <a:ext cx="468397" cy="6768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0070C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6844" y="2305229"/>
                <a:ext cx="468397" cy="67685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4420955" y="3417075"/>
                <a:ext cx="468397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0070C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0955" y="3417075"/>
                <a:ext cx="468397" cy="67056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4636125" y="3557649"/>
                <a:ext cx="86754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>
                          <a:solidFill>
                            <a:srgbClr val="0070C0"/>
                          </a:solidFill>
                          <a:latin typeface="Cambria Math"/>
                          <a:ea typeface="楷体" pitchFamily="49" charset="-122"/>
                        </a:rPr>
                        <m:t>−</m:t>
                      </m:r>
                      <m:r>
                        <a:rPr lang="en-US" altLang="zh-CN" sz="2000" b="1" i="1" smtClean="0">
                          <a:solidFill>
                            <a:srgbClr val="0070C0"/>
                          </a:solidFill>
                          <a:latin typeface="Cambria Math"/>
                          <a:ea typeface="楷体" pitchFamily="49" charset="-122"/>
                        </a:rPr>
                        <m:t>   =</m:t>
                      </m:r>
                    </m:oMath>
                  </m:oMathPara>
                </a14:m>
                <a:endParaRPr lang="zh-CN" altLang="en-US" sz="2000" b="1" dirty="0">
                  <a:solidFill>
                    <a:srgbClr val="0070C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6125" y="3557649"/>
                <a:ext cx="867545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4834788" y="3428305"/>
                <a:ext cx="468397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0070C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788" y="3428305"/>
                <a:ext cx="468397" cy="670568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5229387" y="3430325"/>
                <a:ext cx="468397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0" smtClean="0">
                              <a:solidFill>
                                <a:srgbClr val="0070C0"/>
                              </a:solidFill>
                              <a:latin typeface="Cambria Math"/>
                              <a:ea typeface="楷体" pitchFamily="49" charset="-122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0070C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387" y="3430325"/>
                <a:ext cx="468397" cy="670568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07359" y="1202435"/>
            <a:ext cx="4537119" cy="2407466"/>
            <a:chOff x="4118245" y="1572559"/>
            <a:chExt cx="4537119" cy="2407466"/>
          </a:xfrm>
        </p:grpSpPr>
        <p:grpSp>
          <p:nvGrpSpPr>
            <p:cNvPr id="68" name="组合 4"/>
            <p:cNvGrpSpPr/>
            <p:nvPr/>
          </p:nvGrpSpPr>
          <p:grpSpPr bwMode="auto">
            <a:xfrm>
              <a:off x="4118245" y="1572559"/>
              <a:ext cx="4537119" cy="901737"/>
              <a:chOff x="1987998" y="842689"/>
              <a:chExt cx="3988823" cy="747126"/>
            </a:xfrm>
            <a:noFill/>
          </p:grpSpPr>
          <p:sp>
            <p:nvSpPr>
              <p:cNvPr id="70" name="云形标注 82"/>
              <p:cNvSpPr>
                <a:spLocks noChangeArrowheads="1"/>
              </p:cNvSpPr>
              <p:nvPr/>
            </p:nvSpPr>
            <p:spPr bwMode="auto">
              <a:xfrm>
                <a:off x="1987998" y="842689"/>
                <a:ext cx="3468090" cy="747126"/>
              </a:xfrm>
              <a:prstGeom prst="cloudCallout">
                <a:avLst>
                  <a:gd name="adj1" fmla="val 28150"/>
                  <a:gd name="adj2" fmla="val 86238"/>
                </a:avLst>
              </a:prstGeom>
              <a:grpFill/>
              <a:ln w="19050" algn="ctr">
                <a:solidFill>
                  <a:schemeClr val="accent1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矩形 4"/>
              <p:cNvSpPr>
                <a:spLocks noChangeArrowheads="1"/>
              </p:cNvSpPr>
              <p:nvPr/>
            </p:nvSpPr>
            <p:spPr bwMode="auto">
              <a:xfrm>
                <a:off x="2212210" y="963571"/>
                <a:ext cx="3764611" cy="433509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化成分母是</a:t>
                </a:r>
                <a:r>
                  <a:rPr lang="en-US" altLang="zh-CN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分数。</a:t>
                </a:r>
                <a:endPara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75700" y="2323122"/>
              <a:ext cx="1156191" cy="165690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62466" y="859198"/>
            <a:ext cx="7165559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99161" y="1588756"/>
            <a:ext cx="6130959" cy="2525742"/>
            <a:chOff x="-2125079" y="3584094"/>
            <a:chExt cx="8174600" cy="3367643"/>
          </a:xfrm>
        </p:grpSpPr>
        <p:sp>
          <p:nvSpPr>
            <p:cNvPr id="28" name="矩形 27"/>
            <p:cNvSpPr/>
            <p:nvPr/>
          </p:nvSpPr>
          <p:spPr>
            <a:xfrm>
              <a:off x="-2125079" y="4846782"/>
              <a:ext cx="4079995" cy="69762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异分母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加减法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517771" y="3584094"/>
              <a:ext cx="3133759" cy="61555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真分数与假分数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517771" y="4467590"/>
              <a:ext cx="3133759" cy="615551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分数的大小比较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左大括号 34"/>
            <p:cNvSpPr/>
            <p:nvPr/>
          </p:nvSpPr>
          <p:spPr>
            <a:xfrm>
              <a:off x="2051720" y="3612021"/>
              <a:ext cx="288032" cy="3330534"/>
            </a:xfrm>
            <a:prstGeom prst="leftBrace">
              <a:avLst>
                <a:gd name="adj1" fmla="val 192023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517771" y="5394630"/>
              <a:ext cx="3133759" cy="615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分数、小数互化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503257" y="6336186"/>
              <a:ext cx="3546264" cy="61555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异分母分数加减法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74743" y="1545778"/>
            <a:ext cx="2365363" cy="4535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ea"/>
                <a:ea typeface="楷体" panose="02010609060101010101" pitchFamily="49" charset="-122"/>
              </a:rPr>
              <a:t>真分数与假分数</a:t>
            </a:r>
            <a:endParaRPr lang="zh-CN" altLang="en-US" sz="2400" b="1" dirty="0">
              <a:latin typeface="+mn-ea"/>
              <a:ea typeface="楷体" panose="02010609060101010101" pitchFamily="49" charset="-122"/>
            </a:endParaRPr>
          </a:p>
        </p:txBody>
      </p:sp>
      <p:sp>
        <p:nvSpPr>
          <p:cNvPr id="64" name="左大括号 63"/>
          <p:cNvSpPr/>
          <p:nvPr/>
        </p:nvSpPr>
        <p:spPr>
          <a:xfrm>
            <a:off x="3308167" y="553047"/>
            <a:ext cx="216024" cy="2497909"/>
          </a:xfrm>
          <a:prstGeom prst="leftBrace">
            <a:avLst>
              <a:gd name="adj1" fmla="val 19202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15"/>
          <p:cNvSpPr txBox="1">
            <a:spLocks noChangeArrowheads="1"/>
          </p:cNvSpPr>
          <p:nvPr/>
        </p:nvSpPr>
        <p:spPr bwMode="auto">
          <a:xfrm>
            <a:off x="3643936" y="481552"/>
            <a:ext cx="3745205" cy="9925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+mn-ea"/>
                <a:ea typeface="楷体" panose="02010609060101010101" pitchFamily="49" charset="-122"/>
              </a:rPr>
              <a:t>真分数：分子比分母小，小于</a:t>
            </a:r>
            <a:r>
              <a:rPr lang="en-US" altLang="zh-CN" sz="2000" b="1" dirty="0" smtClean="0">
                <a:latin typeface="+mn-ea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ea"/>
                <a:ea typeface="楷体" panose="02010609060101010101" pitchFamily="49" charset="-122"/>
              </a:rPr>
              <a:t>。假分数：分子大于或等于分母，大于或等于</a:t>
            </a:r>
            <a:r>
              <a:rPr lang="en-US" altLang="zh-CN" sz="2000" b="1" dirty="0" smtClean="0">
                <a:latin typeface="+mn-ea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ea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+mn-ea"/>
              <a:ea typeface="楷体" panose="02010609060101010101" pitchFamily="49" charset="-122"/>
            </a:endParaRPr>
          </a:p>
        </p:txBody>
      </p:sp>
      <p:sp>
        <p:nvSpPr>
          <p:cNvPr id="69" name="TextBox 15"/>
          <p:cNvSpPr txBox="1">
            <a:spLocks noChangeArrowheads="1"/>
          </p:cNvSpPr>
          <p:nvPr/>
        </p:nvSpPr>
        <p:spPr bwMode="auto">
          <a:xfrm>
            <a:off x="3643937" y="1802002"/>
            <a:ext cx="3745205" cy="68480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+mn-ea"/>
                <a:ea typeface="楷体" panose="02010609060101010101" pitchFamily="49" charset="-122"/>
              </a:rPr>
              <a:t>带分数：一个</a:t>
            </a:r>
            <a:r>
              <a:rPr lang="zh-CN" altLang="en-US" sz="2000" b="1" dirty="0">
                <a:latin typeface="+mn-ea"/>
                <a:ea typeface="楷体" panose="02010609060101010101" pitchFamily="49" charset="-122"/>
              </a:rPr>
              <a:t>整数</a:t>
            </a:r>
            <a:r>
              <a:rPr lang="en-US" altLang="zh-CN" sz="2000" b="1" dirty="0" smtClean="0">
                <a:latin typeface="+mn-ea"/>
                <a:ea typeface="楷体" panose="02010609060101010101" pitchFamily="49" charset="-122"/>
              </a:rPr>
              <a:t>( 0</a:t>
            </a:r>
            <a:r>
              <a:rPr lang="zh-CN" altLang="en-US" sz="2000" b="1" dirty="0" smtClean="0">
                <a:latin typeface="+mn-ea"/>
                <a:ea typeface="楷体" panose="02010609060101010101" pitchFamily="49" charset="-122"/>
              </a:rPr>
              <a:t>除外</a:t>
            </a:r>
            <a:r>
              <a:rPr lang="en-US" altLang="zh-CN" sz="2000" b="1" dirty="0">
                <a:latin typeface="+mn-ea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+mn-ea"/>
                <a:ea typeface="楷体" panose="02010609060101010101" pitchFamily="49" charset="-122"/>
              </a:rPr>
              <a:t>和一个真分数合成的数</a:t>
            </a:r>
            <a:r>
              <a:rPr lang="zh-CN" altLang="en-US" sz="2000" b="1" dirty="0" smtClean="0">
                <a:latin typeface="+mn-ea"/>
                <a:ea typeface="楷体" panose="02010609060101010101" pitchFamily="49" charset="-122"/>
              </a:rPr>
              <a:t>。</a:t>
            </a:r>
            <a:r>
              <a:rPr lang="en-US" altLang="zh-CN" sz="2000" b="1" dirty="0" smtClean="0">
                <a:latin typeface="+mn-ea"/>
                <a:ea typeface="楷体" panose="02010609060101010101" pitchFamily="49" charset="-122"/>
              </a:rPr>
              <a:t> </a:t>
            </a:r>
            <a:endParaRPr lang="zh-CN" altLang="en-US" sz="2000" b="1" dirty="0">
              <a:latin typeface="+mn-ea"/>
              <a:ea typeface="楷体" panose="02010609060101010101" pitchFamily="49" charset="-122"/>
            </a:endParaRPr>
          </a:p>
        </p:txBody>
      </p:sp>
      <p:sp>
        <p:nvSpPr>
          <p:cNvPr id="70" name="TextBox 15"/>
          <p:cNvSpPr txBox="1">
            <a:spLocks noChangeArrowheads="1"/>
          </p:cNvSpPr>
          <p:nvPr/>
        </p:nvSpPr>
        <p:spPr bwMode="auto">
          <a:xfrm>
            <a:off x="3664740" y="2819919"/>
            <a:ext cx="1960095" cy="9925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+mn-ea"/>
                <a:ea typeface="楷体" panose="02010609060101010101" pitchFamily="49" charset="-122"/>
              </a:rPr>
              <a:t>假分数和整数、假分数和带分数的互化。</a:t>
            </a:r>
            <a:endParaRPr lang="zh-CN" altLang="en-US" sz="2000" b="1" dirty="0">
              <a:latin typeface="+mn-ea"/>
              <a:ea typeface="楷体" panose="02010609060101010101" pitchFamily="49" charset="-122"/>
            </a:endParaRPr>
          </a:p>
        </p:txBody>
      </p:sp>
      <p:sp>
        <p:nvSpPr>
          <p:cNvPr id="72" name="左大括号 71"/>
          <p:cNvSpPr/>
          <p:nvPr/>
        </p:nvSpPr>
        <p:spPr>
          <a:xfrm>
            <a:off x="5651329" y="2819918"/>
            <a:ext cx="216024" cy="1383597"/>
          </a:xfrm>
          <a:prstGeom prst="leftBrace">
            <a:avLst>
              <a:gd name="adj1" fmla="val 19202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" name="TextBox 15"/>
              <p:cNvSpPr txBox="1">
                <a:spLocks noChangeArrowheads="1"/>
              </p:cNvSpPr>
              <p:nvPr/>
            </p:nvSpPr>
            <p:spPr bwMode="auto">
              <a:xfrm>
                <a:off x="5897745" y="2640200"/>
                <a:ext cx="2045611" cy="910506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 smtClean="0">
                    <a:latin typeface="+mn-ea"/>
                    <a:ea typeface="楷体"/>
                  </a:rPr>
                  <a:t>2</a:t>
                </a:r>
                <a:r>
                  <a:rPr lang="zh-CN" altLang="en-US" sz="2000" b="1" dirty="0" smtClean="0">
                    <a:latin typeface="+mn-ea"/>
                    <a:ea typeface="楷体"/>
                  </a:rPr>
                  <a:t>化成分母是</a:t>
                </a:r>
                <a:r>
                  <a:rPr lang="en-US" altLang="zh-CN" sz="2000" b="1" dirty="0" smtClean="0">
                    <a:latin typeface="+mn-ea"/>
                    <a:ea typeface="楷体"/>
                  </a:rPr>
                  <a:t>3</a:t>
                </a:r>
                <a:r>
                  <a:rPr lang="zh-CN" altLang="en-US" sz="2000" b="1" dirty="0" smtClean="0">
                    <a:latin typeface="+mn-ea"/>
                    <a:ea typeface="楷体"/>
                  </a:rPr>
                  <a:t>的分数就是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/>
                            <a:ea typeface="楷体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/>
                            <a:ea typeface="楷体"/>
                          </a:rPr>
                          <m:t>𝟔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/>
                            <a:ea typeface="楷体"/>
                          </a:rPr>
                          <m:t>𝟑</m:t>
                        </m:r>
                      </m:den>
                    </m:f>
                    <m:r>
                      <a:rPr lang="zh-CN" altLang="en-US" sz="2400" b="1" i="1" smtClean="0">
                        <a:latin typeface="Cambria Math"/>
                        <a:ea typeface="楷体"/>
                      </a:rPr>
                      <m:t>。</m:t>
                    </m:r>
                  </m:oMath>
                </a14:m>
                <a:endParaRPr lang="zh-CN" altLang="en-US" sz="2000" b="1" dirty="0">
                  <a:latin typeface="+mn-ea"/>
                  <a:ea typeface="楷体"/>
                </a:endParaRPr>
              </a:p>
            </p:txBody>
          </p:sp>
        </mc:Choice>
        <mc:Fallback>
          <p:sp>
            <p:nvSpPr>
              <p:cNvPr id="7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97745" y="2640200"/>
                <a:ext cx="2045611" cy="910506"/>
              </a:xfrm>
              <a:prstGeom prst="rect">
                <a:avLst/>
              </a:prstGeom>
              <a:blipFill rotWithShape="1">
                <a:blip r:embed="rId1"/>
                <a:stretch>
                  <a:fillRect l="-3529" t="-3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5930403" y="3545480"/>
            <a:ext cx="2045611" cy="848876"/>
            <a:chOff x="5930403" y="3545480"/>
            <a:chExt cx="2045611" cy="84887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5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5930403" y="3608039"/>
                  <a:ext cx="2045611" cy="708592"/>
                </a:xfrm>
                <a:prstGeom prst="rect">
                  <a:avLst/>
                </a:prstGeom>
                <a:ln/>
                <a:extLst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zh-CN" altLang="en-US" sz="2000" b="1" i="0" baseline="0" smtClean="0">
                            <a:latin typeface="Cambria Math"/>
                            <a:ea typeface="楷体"/>
                          </a:rPr>
                          <m:t>假分数</m:t>
                        </m:r>
                        <m:r>
                          <a:rPr lang="en-US" altLang="zh-CN" sz="2000" b="1" i="0" smtClean="0">
                            <a:latin typeface="Cambria Math"/>
                            <a:ea typeface="楷体"/>
                          </a:rPr>
                          <m:t>      </m:t>
                        </m:r>
                        <m:r>
                          <a:rPr lang="zh-CN" altLang="en-US" sz="2000" b="1" i="0">
                            <a:latin typeface="Cambria Math"/>
                            <a:ea typeface="楷体"/>
                          </a:rPr>
                          <m:t>化成</m:t>
                        </m:r>
                        <m:r>
                          <a:rPr lang="zh-CN" altLang="en-US" sz="2000" b="1" i="0" smtClean="0">
                            <a:latin typeface="Cambria Math"/>
                            <a:ea typeface="楷体"/>
                          </a:rPr>
                          <m:t>带</m:t>
                        </m:r>
                      </m:oMath>
                    </m:oMathPara>
                  </a14:m>
                  <a:endParaRPr lang="en-US" altLang="zh-CN" sz="2000" b="1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eaLnBrk="1" hangingPunct="1">
                    <a:lnSpc>
                      <a:spcPct val="120000"/>
                    </a:lnSpc>
                  </a:pPr>
                  <a14:m>
                    <m:oMath xmlns:m="http://schemas.openxmlformats.org/officeDocument/2006/math">
                      <m:r>
                        <a:rPr lang="zh-CN" altLang="en-US" sz="2000" b="1" i="0" smtClean="0">
                          <a:latin typeface="Cambria Math"/>
                          <a:ea typeface="楷体"/>
                        </a:rPr>
                        <m:t>分数就是</m:t>
                      </m:r>
                      <m:r>
                        <a:rPr lang="en-US" altLang="zh-CN" sz="2000" b="1" i="0" smtClean="0">
                          <a:latin typeface="Cambria Math"/>
                          <a:ea typeface="楷体"/>
                        </a:rPr>
                        <m:t>       </m:t>
                      </m:r>
                    </m:oMath>
                  </a14:m>
                  <a:r>
                    <a:rPr lang="zh-CN" altLang="en-US" sz="2000" b="1" dirty="0" smtClean="0">
                      <a:latin typeface="楷体" pitchFamily="49" charset="-122"/>
                      <a:ea typeface="楷体" pitchFamily="49" charset="-122"/>
                    </a:rPr>
                    <a:t>。</a:t>
                  </a:r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75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930403" y="3608039"/>
                  <a:ext cx="2045611" cy="708592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1770" r="-295" b="-12500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6" name="TextBox 75"/>
                <p:cNvSpPr txBox="1"/>
                <p:nvPr/>
              </p:nvSpPr>
              <p:spPr>
                <a:xfrm>
                  <a:off x="6686495" y="3545480"/>
                  <a:ext cx="489236" cy="5533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16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1600" b="1" i="1" smtClean="0">
                                <a:latin typeface="Cambria Math"/>
                              </a:rPr>
                              <m:t>𝟏𝟑</m:t>
                            </m:r>
                          </m:num>
                          <m:den>
                            <m:r>
                              <a:rPr lang="en-US" altLang="zh-CN" sz="1600" b="1" i="1" smtClean="0">
                                <a:latin typeface="Cambria Math"/>
                              </a:rPr>
                              <m:t>𝟒</m:t>
                            </m:r>
                          </m:den>
                        </m:f>
                      </m:oMath>
                    </m:oMathPara>
                  </a14:m>
                  <a:endParaRPr lang="zh-CN" altLang="en-US" sz="1600" b="1" dirty="0"/>
                </a:p>
              </p:txBody>
            </p:sp>
          </mc:Choice>
          <mc:Fallback>
            <p:sp>
              <p:nvSpPr>
                <p:cNvPr id="76" name="TextBox 7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6495" y="3545480"/>
                  <a:ext cx="489236" cy="55335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7" name="TextBox 76"/>
                <p:cNvSpPr txBox="1"/>
                <p:nvPr/>
              </p:nvSpPr>
              <p:spPr>
                <a:xfrm>
                  <a:off x="6921495" y="3840999"/>
                  <a:ext cx="568296" cy="5533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600" b="1" i="1" smtClean="0">
                            <a:latin typeface="Cambria Math"/>
                          </a:rPr>
                          <m:t>𝟑</m:t>
                        </m:r>
                        <m:r>
                          <a:rPr lang="en-US" altLang="zh-CN" sz="1600" b="1" i="1" smtClean="0">
                            <a:latin typeface="Cambria Math"/>
                          </a:rPr>
                          <m:t> </m:t>
                        </m:r>
                        <m:f>
                          <m:fPr>
                            <m:ctrlPr>
                              <a:rPr lang="en-US" altLang="zh-CN" sz="16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1600" b="1" i="1" smtClean="0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1600" b="1" i="1" smtClean="0">
                                <a:latin typeface="Cambria Math"/>
                              </a:rPr>
                              <m:t>𝟒</m:t>
                            </m:r>
                          </m:den>
                        </m:f>
                      </m:oMath>
                    </m:oMathPara>
                  </a14:m>
                  <a:endParaRPr lang="zh-CN" altLang="en-US" sz="1600" b="1" dirty="0"/>
                </a:p>
              </p:txBody>
            </p:sp>
          </mc:Choice>
          <mc:Fallback>
            <p:sp>
              <p:nvSpPr>
                <p:cNvPr id="77" name="TextBox 7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1495" y="3840999"/>
                  <a:ext cx="568296" cy="55335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9" grpId="0" animBg="1"/>
      <p:bldP spid="70" grpId="0" animBg="1"/>
      <p:bldP spid="72" grpId="0" animBg="1"/>
      <p:bldP spid="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83177" y="2115422"/>
            <a:ext cx="2709396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分数的大小比较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305418" y="1099180"/>
            <a:ext cx="216024" cy="2497909"/>
          </a:xfrm>
          <a:prstGeom prst="leftBrace">
            <a:avLst>
              <a:gd name="adj1" fmla="val 19202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611806" y="955019"/>
            <a:ext cx="4451656" cy="5124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异分母分数比较大小要先通分。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3644464" y="1781453"/>
            <a:ext cx="4418998" cy="8079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公倍数是最小公倍数的倍数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最小公倍数是公倍数的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3633578" y="2958760"/>
            <a:ext cx="4418998" cy="8079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求两个数的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最常用的是列举法和短除法。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左大括号 11"/>
          <p:cNvSpPr/>
          <p:nvPr/>
        </p:nvSpPr>
        <p:spPr>
          <a:xfrm>
            <a:off x="2989724" y="1088294"/>
            <a:ext cx="216024" cy="2497909"/>
          </a:xfrm>
          <a:prstGeom prst="leftBrace">
            <a:avLst>
              <a:gd name="adj1" fmla="val 19202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257505" y="914709"/>
            <a:ext cx="5107986" cy="11772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分数化成小数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根据分数与除法的关系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直接用分子除以分母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除不尽时按需要保留小数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3249083" y="2244237"/>
            <a:ext cx="5138179" cy="15465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化成分数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原来有几位小数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的后面写上几个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作分母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把原来小数中的小数点去掉作分子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能约分的要约成最简分数。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3614" y="2156597"/>
            <a:ext cx="235032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分数、小数互化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左大括号 11"/>
          <p:cNvSpPr/>
          <p:nvPr/>
        </p:nvSpPr>
        <p:spPr>
          <a:xfrm>
            <a:off x="3055040" y="805258"/>
            <a:ext cx="216024" cy="2497909"/>
          </a:xfrm>
          <a:prstGeom prst="leftBrace">
            <a:avLst>
              <a:gd name="adj1" fmla="val 19202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355479" y="620787"/>
            <a:ext cx="4732607" cy="8079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分母不相同的分数相加减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要先通分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再计算。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3347057" y="1667279"/>
            <a:ext cx="4741029" cy="22852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异分母分数连加、连减或加减混合运算的运算顺序和整数的运算顺序相同。几个分数的连加、连减或加减混合运算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可以一次通分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然后相加减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也可以运用整数运算律进行简便计算。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9088" y="1875929"/>
            <a:ext cx="2659702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异分母分数加减法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2047" y="1097334"/>
            <a:ext cx="4366356" cy="763029"/>
            <a:chOff x="645591" y="1721101"/>
            <a:chExt cx="3658990" cy="76302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0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645591" y="1781313"/>
                  <a:ext cx="3658990" cy="580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:r>
                    <a:rPr lang="zh-CN" altLang="en-US" sz="2000" b="1" dirty="0" smtClean="0">
                      <a:latin typeface="楷体" pitchFamily="49" charset="-122"/>
                      <a:ea typeface="楷体" pitchFamily="49" charset="-122"/>
                    </a:rPr>
                    <a:t>在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𝒂</m:t>
                          </m:r>
                        </m:den>
                      </m:f>
                      <m:r>
                        <a:rPr lang="zh-CN" altLang="en-US" sz="2000" b="1" i="0" smtClean="0">
                          <a:latin typeface="Cambria Math"/>
                          <a:ea typeface="楷体" pitchFamily="49" charset="-122"/>
                        </a:rPr>
                        <m:t>中</m:t>
                      </m:r>
                      <m:r>
                        <a:rPr lang="zh-CN" altLang="en-US" sz="2000" b="1" i="1" smtClean="0">
                          <a:latin typeface="Cambria Math"/>
                          <a:ea typeface="楷体" pitchFamily="49" charset="-122"/>
                        </a:rPr>
                        <m:t>，当</m:t>
                      </m:r>
                      <m:r>
                        <a:rPr lang="en-US" altLang="zh-CN" sz="2000" b="1" i="1" smtClean="0">
                          <a:latin typeface="Cambria Math"/>
                          <a:ea typeface="楷体" pitchFamily="49" charset="-122"/>
                        </a:rPr>
                        <m:t>𝒂</m:t>
                      </m:r>
                      <m:d>
                        <m:dPr>
                          <m:ctrlP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</m:ctrlPr>
                        </m:dPr>
                        <m:e>
                          <m:r>
                            <a:rPr lang="en-US" altLang="zh-CN" sz="2000" b="1" i="1" smtClean="0">
                              <a:latin typeface="Cambria Math"/>
                              <a:ea typeface="楷体" pitchFamily="49" charset="-122"/>
                            </a:rPr>
                            <m:t>              </m:t>
                          </m:r>
                        </m:e>
                      </m:d>
                      <m:r>
                        <a:rPr lang="zh-CN" altLang="en-US" sz="2000" b="1" i="1" smtClean="0">
                          <a:latin typeface="Cambria Math"/>
                          <a:ea typeface="楷体" pitchFamily="49" charset="-122"/>
                        </a:rPr>
                        <m:t>时，</m:t>
                      </m:r>
                      <m:r>
                        <a:rPr lang="en-US" altLang="zh-CN" sz="2000" b="1" i="1" smtClean="0">
                          <a:latin typeface="Cambria Math"/>
                          <a:ea typeface="楷体" pitchFamily="49" charset="-122"/>
                        </a:rPr>
                        <m:t>   </m:t>
                      </m:r>
                      <m:r>
                        <a:rPr lang="zh-CN" altLang="en-US" sz="2000" b="1" i="1">
                          <a:latin typeface="Cambria Math"/>
                          <a:ea typeface="楷体" pitchFamily="49" charset="-122"/>
                        </a:rPr>
                        <m:t>等于</m:t>
                      </m:r>
                      <m:r>
                        <a:rPr lang="en-US" altLang="zh-CN" sz="2000" b="1" i="1" smtClean="0">
                          <a:latin typeface="Cambria Math"/>
                          <a:ea typeface="楷体" pitchFamily="49" charset="-122"/>
                        </a:rPr>
                        <m:t>𝟏</m:t>
                      </m:r>
                      <m:r>
                        <a:rPr lang="zh-CN" altLang="en-US" sz="2000" b="1" i="1" smtClean="0">
                          <a:latin typeface="Cambria Math"/>
                          <a:ea typeface="楷体" pitchFamily="49" charset="-122"/>
                        </a:rPr>
                        <m:t>；</m:t>
                      </m:r>
                    </m:oMath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20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45591" y="1781313"/>
                  <a:ext cx="3658990" cy="580608"/>
                </a:xfrm>
                <a:prstGeom prst="rect">
                  <a:avLst/>
                </a:prstGeom>
                <a:blipFill rotWithShape="1">
                  <a:blip r:embed="rId1"/>
                  <a:stretch>
                    <a:fillRect l="-1955" b="-5263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2901281" y="1721101"/>
                  <a:ext cx="481507" cy="763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𝟔</m:t>
                            </m:r>
                          </m:num>
                          <m:den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𝒂</m:t>
                            </m:r>
                          </m:den>
                        </m:f>
                      </m:oMath>
                    </m:oMathPara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21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901281" y="1721101"/>
                  <a:ext cx="481507" cy="624402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p:grpSp>
        <p:nvGrpSpPr>
          <p:cNvPr id="4" name="组合 3"/>
          <p:cNvGrpSpPr/>
          <p:nvPr/>
        </p:nvGrpSpPr>
        <p:grpSpPr>
          <a:xfrm>
            <a:off x="1303728" y="1678032"/>
            <a:ext cx="3658990" cy="763029"/>
            <a:chOff x="1102097" y="2403150"/>
            <a:chExt cx="3658990" cy="76302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1102097" y="2575901"/>
                  <a:ext cx="3658990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当</m:t>
                        </m:r>
                        <m:r>
                          <a:rPr lang="en-US" altLang="zh-CN" sz="2000" b="1" i="1" smtClean="0">
                            <a:latin typeface="Cambria Math"/>
                            <a:ea typeface="楷体" pitchFamily="49" charset="-122"/>
                          </a:rPr>
                          <m:t>𝒂</m:t>
                        </m:r>
                        <m:d>
                          <m:dPr>
                            <m:ctrlP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</m:ctrlPr>
                          </m:dPr>
                          <m:e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             </m:t>
                            </m:r>
                          </m:e>
                        </m:d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时，</m:t>
                        </m:r>
                        <m:r>
                          <a:rPr lang="en-US" altLang="zh-CN" sz="2000" b="1" i="1" smtClean="0">
                            <a:latin typeface="Cambria Math"/>
                            <a:ea typeface="楷体" pitchFamily="49" charset="-122"/>
                          </a:rPr>
                          <m:t>   </m:t>
                        </m:r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没</m:t>
                        </m:r>
                        <m:r>
                          <a:rPr lang="zh-CN" altLang="en-US" sz="2000" b="1" i="1">
                            <a:latin typeface="Cambria Math"/>
                            <a:ea typeface="楷体" pitchFamily="49" charset="-122"/>
                          </a:rPr>
                          <m:t>意义</m:t>
                        </m:r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；</m:t>
                        </m:r>
                      </m:oMath>
                    </m:oMathPara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22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102097" y="2575901"/>
                  <a:ext cx="3658990" cy="43858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3116385" y="2403150"/>
                  <a:ext cx="481507" cy="763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𝟔</m:t>
                            </m:r>
                          </m:num>
                          <m:den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𝒂</m:t>
                            </m:r>
                          </m:den>
                        </m:f>
                      </m:oMath>
                    </m:oMathPara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23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116385" y="2403150"/>
                  <a:ext cx="481507" cy="62440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p:grpSp>
        <p:nvGrpSpPr>
          <p:cNvPr id="27" name="组合 26"/>
          <p:cNvGrpSpPr/>
          <p:nvPr/>
        </p:nvGrpSpPr>
        <p:grpSpPr>
          <a:xfrm>
            <a:off x="1463975" y="2352029"/>
            <a:ext cx="3658990" cy="763029"/>
            <a:chOff x="1102097" y="2403150"/>
            <a:chExt cx="3658990" cy="76302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1102097" y="2575901"/>
                  <a:ext cx="3658990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当</m:t>
                        </m:r>
                        <m:r>
                          <a:rPr lang="en-US" altLang="zh-CN" sz="2000" b="1" i="1" smtClean="0">
                            <a:latin typeface="Cambria Math"/>
                            <a:ea typeface="楷体" pitchFamily="49" charset="-122"/>
                          </a:rPr>
                          <m:t>𝒂</m:t>
                        </m:r>
                        <m:d>
                          <m:dPr>
                            <m:ctrlP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</m:ctrlPr>
                          </m:dPr>
                          <m:e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              </m:t>
                            </m:r>
                          </m:e>
                        </m:d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时，</m:t>
                        </m:r>
                        <m:r>
                          <a:rPr lang="en-US" altLang="zh-CN" sz="2000" b="1" i="1" smtClean="0">
                            <a:latin typeface="Cambria Math"/>
                            <a:ea typeface="楷体" pitchFamily="49" charset="-122"/>
                          </a:rPr>
                          <m:t>   </m:t>
                        </m:r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是真</m:t>
                        </m:r>
                        <m:r>
                          <a:rPr lang="zh-CN" altLang="en-US" sz="2000" b="1" i="1">
                            <a:latin typeface="Cambria Math"/>
                            <a:ea typeface="楷体" pitchFamily="49" charset="-122"/>
                          </a:rPr>
                          <m:t>分数</m:t>
                        </m:r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；</m:t>
                        </m:r>
                      </m:oMath>
                    </m:oMathPara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28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102097" y="2575901"/>
                  <a:ext cx="3658990" cy="43858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2995105" y="2403150"/>
                  <a:ext cx="481507" cy="763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𝟔</m:t>
                            </m:r>
                          </m:num>
                          <m:den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𝒂</m:t>
                            </m:r>
                          </m:den>
                        </m:f>
                      </m:oMath>
                    </m:oMathPara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29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995105" y="2403150"/>
                  <a:ext cx="481507" cy="624402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p:grpSp>
        <p:nvGrpSpPr>
          <p:cNvPr id="30" name="组合 29"/>
          <p:cNvGrpSpPr/>
          <p:nvPr/>
        </p:nvGrpSpPr>
        <p:grpSpPr>
          <a:xfrm>
            <a:off x="1509461" y="3057245"/>
            <a:ext cx="3658990" cy="763029"/>
            <a:chOff x="1102097" y="2435504"/>
            <a:chExt cx="3658990" cy="76302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1102097" y="2575901"/>
                  <a:ext cx="3658990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当</m:t>
                        </m:r>
                        <m:r>
                          <a:rPr lang="en-US" altLang="zh-CN" sz="2000" b="1" i="1" smtClean="0">
                            <a:latin typeface="Cambria Math"/>
                            <a:ea typeface="楷体" pitchFamily="49" charset="-122"/>
                          </a:rPr>
                          <m:t>𝒂</m:t>
                        </m:r>
                        <m:d>
                          <m:dPr>
                            <m:ctrlP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</m:ctrlPr>
                          </m:dPr>
                          <m:e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                          </m:t>
                            </m:r>
                          </m:e>
                        </m:d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时，</m:t>
                        </m:r>
                        <m:r>
                          <a:rPr lang="en-US" altLang="zh-CN" sz="2000" b="1" i="1" smtClean="0">
                            <a:latin typeface="Cambria Math"/>
                            <a:ea typeface="楷体" pitchFamily="49" charset="-122"/>
                          </a:rPr>
                          <m:t> </m:t>
                        </m:r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是假</m:t>
                        </m:r>
                        <m:r>
                          <a:rPr lang="zh-CN" altLang="en-US" sz="2000" b="1" i="1">
                            <a:latin typeface="Cambria Math"/>
                            <a:ea typeface="楷体" pitchFamily="49" charset="-122"/>
                          </a:rPr>
                          <m:t>分数</m:t>
                        </m:r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；</m:t>
                        </m:r>
                      </m:oMath>
                    </m:oMathPara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31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102097" y="2575901"/>
                  <a:ext cx="3658990" cy="43858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r="-3500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2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3450903" y="2435504"/>
                  <a:ext cx="481507" cy="763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𝟔</m:t>
                            </m:r>
                          </m:num>
                          <m:den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𝒂</m:t>
                            </m:r>
                          </m:den>
                        </m:f>
                      </m:oMath>
                    </m:oMathPara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32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450903" y="2435504"/>
                  <a:ext cx="481507" cy="624402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p:grpSp>
        <p:nvGrpSpPr>
          <p:cNvPr id="33" name="组合 32"/>
          <p:cNvGrpSpPr/>
          <p:nvPr/>
        </p:nvGrpSpPr>
        <p:grpSpPr>
          <a:xfrm>
            <a:off x="1075804" y="3693576"/>
            <a:ext cx="4177267" cy="763029"/>
            <a:chOff x="1102097" y="2403150"/>
            <a:chExt cx="3658990" cy="76302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4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1102097" y="2575901"/>
                  <a:ext cx="3658990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当</m:t>
                        </m:r>
                        <m:r>
                          <a:rPr lang="en-US" altLang="zh-CN" sz="2000" b="1" i="1" smtClean="0">
                            <a:latin typeface="Cambria Math"/>
                            <a:ea typeface="楷体" pitchFamily="49" charset="-122"/>
                          </a:rPr>
                          <m:t>𝒂</m:t>
                        </m:r>
                        <m:d>
                          <m:dPr>
                            <m:ctrlP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</m:ctrlPr>
                          </m:dPr>
                          <m:e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                 </m:t>
                            </m:r>
                          </m:e>
                        </m:d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时，</m:t>
                        </m:r>
                        <m:r>
                          <a:rPr lang="en-US" altLang="zh-CN" sz="2000" b="1" i="1" smtClean="0">
                            <a:latin typeface="Cambria Math"/>
                            <a:ea typeface="楷体" pitchFamily="49" charset="-122"/>
                          </a:rPr>
                          <m:t>   </m:t>
                        </m:r>
                        <m:r>
                          <a:rPr lang="zh-CN" altLang="en-US" sz="2000" b="1" i="1">
                            <a:latin typeface="Cambria Math"/>
                            <a:ea typeface="楷体" pitchFamily="49" charset="-122"/>
                          </a:rPr>
                          <m:t>等于</m:t>
                        </m:r>
                        <m:r>
                          <a:rPr lang="en-US" altLang="zh-CN" sz="2000" b="1" i="1" smtClean="0"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  <m:r>
                          <a:rPr lang="zh-CN" altLang="en-US" sz="2000" b="1" i="1" smtClean="0">
                            <a:latin typeface="Cambria Math"/>
                            <a:ea typeface="楷体" pitchFamily="49" charset="-122"/>
                          </a:rPr>
                          <m:t>。</m:t>
                        </m:r>
                      </m:oMath>
                    </m:oMathPara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34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102097" y="2575901"/>
                  <a:ext cx="3658990" cy="43858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5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3163534" y="2403150"/>
                  <a:ext cx="481507" cy="763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𝟔</m:t>
                            </m:r>
                          </m:num>
                          <m:den>
                            <m:r>
                              <a:rPr lang="en-US" altLang="zh-CN" sz="2000" b="1" i="1" smtClean="0">
                                <a:latin typeface="Cambria Math"/>
                                <a:ea typeface="楷体" pitchFamily="49" charset="-122"/>
                              </a:rPr>
                              <m:t>𝒂</m:t>
                            </m:r>
                          </m:den>
                        </m:f>
                      </m:oMath>
                    </m:oMathPara>
                  </a14:m>
                  <a:endParaRPr lang="zh-CN" altLang="en-US" sz="20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35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163534" y="2403150"/>
                  <a:ext cx="481507" cy="624402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5411473" y="1024134"/>
            <a:ext cx="2392241" cy="797364"/>
          </a:xfrm>
          <a:prstGeom prst="wedgeRoundRectCallout">
            <a:avLst>
              <a:gd name="adj1" fmla="val -83902"/>
              <a:gd name="adj2" fmla="val 1066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分子是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，分母也是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的分数等于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19598" y="1301006"/>
            <a:ext cx="925283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5411473" y="1906798"/>
            <a:ext cx="3349990" cy="446978"/>
          </a:xfrm>
          <a:prstGeom prst="wedgeRoundRectCallout">
            <a:avLst>
              <a:gd name="adj1" fmla="val -75419"/>
              <a:gd name="adj2" fmla="val -400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分母是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时分数没有意义。</a:t>
            </a:r>
            <a:endParaRPr lang="en-US" altLang="zh-CN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085093" y="1881561"/>
            <a:ext cx="925283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AutoShape 27"/>
          <p:cNvSpPr>
            <a:spLocks noChangeArrowheads="1"/>
          </p:cNvSpPr>
          <p:nvPr/>
        </p:nvSpPr>
        <p:spPr bwMode="auto">
          <a:xfrm>
            <a:off x="5457116" y="2538715"/>
            <a:ext cx="3258703" cy="446978"/>
          </a:xfrm>
          <a:prstGeom prst="wedgeRoundRectCallout">
            <a:avLst>
              <a:gd name="adj1" fmla="val -68842"/>
              <a:gd name="adj2" fmla="val -1029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真分数的分子比分母大。</a:t>
            </a:r>
            <a:endParaRPr lang="en-US" altLang="zh-CN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114326" y="2536747"/>
            <a:ext cx="925283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AutoShape 27"/>
          <p:cNvSpPr>
            <a:spLocks noChangeArrowheads="1"/>
          </p:cNvSpPr>
          <p:nvPr/>
        </p:nvSpPr>
        <p:spPr bwMode="auto">
          <a:xfrm>
            <a:off x="5548446" y="3164729"/>
            <a:ext cx="2264523" cy="719264"/>
          </a:xfrm>
          <a:prstGeom prst="wedgeRoundRectCallout">
            <a:avLst>
              <a:gd name="adj1" fmla="val -58919"/>
              <a:gd name="adj2" fmla="val -1531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假分数的分子大</a:t>
            </a:r>
            <a:endParaRPr lang="en-US" altLang="zh-CN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于或等于分母。</a:t>
            </a:r>
            <a:endParaRPr lang="en-US" altLang="zh-CN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33425" y="3248935"/>
            <a:ext cx="1893850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大于或等于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5610732" y="4027549"/>
            <a:ext cx="2202238" cy="372701"/>
          </a:xfrm>
          <a:prstGeom prst="wedgeRoundRectCallout">
            <a:avLst>
              <a:gd name="adj1" fmla="val -97221"/>
              <a:gd name="adj2" fmla="val -3403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138932" y="3898112"/>
            <a:ext cx="925283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4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1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621091" y="55862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</Words>
  <Application>WPS 演示</Application>
  <PresentationFormat>全屏显示(16:9)</PresentationFormat>
  <Paragraphs>308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891</cp:revision>
  <dcterms:created xsi:type="dcterms:W3CDTF">2016-06-05T01:28:00Z</dcterms:created>
  <dcterms:modified xsi:type="dcterms:W3CDTF">2021-02-25T01:05:03Z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