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2" r:id="rId3"/>
  </p:sldMasterIdLst>
  <p:notesMasterIdLst>
    <p:notesMasterId r:id="rId19"/>
  </p:notesMasterIdLst>
  <p:sldIdLst>
    <p:sldId id="373" r:id="rId4"/>
    <p:sldId id="312" r:id="rId5"/>
    <p:sldId id="321" r:id="rId6"/>
    <p:sldId id="346" r:id="rId7"/>
    <p:sldId id="364" r:id="rId8"/>
    <p:sldId id="365" r:id="rId9"/>
    <p:sldId id="366" r:id="rId10"/>
    <p:sldId id="367" r:id="rId11"/>
    <p:sldId id="368" r:id="rId12"/>
    <p:sldId id="355" r:id="rId13"/>
    <p:sldId id="369" r:id="rId14"/>
    <p:sldId id="370" r:id="rId15"/>
    <p:sldId id="371" r:id="rId16"/>
    <p:sldId id="372" r:id="rId17"/>
    <p:sldId id="374" r:id="rId18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00B762"/>
    <a:srgbClr val="DF0048"/>
    <a:srgbClr val="FF5E55"/>
    <a:srgbClr val="D8D8D8"/>
    <a:srgbClr val="FAEF9B"/>
    <a:srgbClr val="8BB408"/>
    <a:srgbClr val="AFADAE"/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672" y="-82"/>
      </p:cViewPr>
      <p:guideLst>
        <p:guide orient="horz" pos="2183"/>
        <p:guide orient="horz" pos="1637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6" Type="http://schemas.openxmlformats.org/officeDocument/2006/relationships/theme" Target="../theme/theme1.xml"/><Relationship Id="rId55" Type="http://schemas.openxmlformats.org/officeDocument/2006/relationships/image" Target="../media/image2.png"/><Relationship Id="rId54" Type="http://schemas.openxmlformats.org/officeDocument/2006/relationships/image" Target="../media/image1.png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77.xml"/><Relationship Id="rId23" Type="http://schemas.openxmlformats.org/officeDocument/2006/relationships/slideLayout" Target="../slideLayouts/slideLayout76.xml"/><Relationship Id="rId22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整理与评价 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分数乘除法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  <p:sldLayoutId id="214748372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15.xml"/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3" Type="http://schemas.openxmlformats.org/officeDocument/2006/relationships/slideLayout" Target="../slideLayouts/slideLayout7.xml"/><Relationship Id="rId12" Type="http://schemas.openxmlformats.org/officeDocument/2006/relationships/slide" Target="slide1.xml"/><Relationship Id="rId11" Type="http://schemas.openxmlformats.org/officeDocument/2006/relationships/image" Target="../media/image8.png"/><Relationship Id="rId10" Type="http://schemas.openxmlformats.org/officeDocument/2006/relationships/slide" Target="slide8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slide" Target="slide8.xml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1" Type="http://schemas.openxmlformats.org/officeDocument/2006/relationships/slideLayout" Target="../slideLayouts/slideLayout7.xml"/><Relationship Id="rId10" Type="http://schemas.openxmlformats.org/officeDocument/2006/relationships/slide" Target="slide1.xml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8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8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8.xml"/><Relationship Id="rId1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8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9.png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8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8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8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8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1.xml"/><Relationship Id="rId7" Type="http://schemas.openxmlformats.org/officeDocument/2006/relationships/image" Target="../media/image8.png"/><Relationship Id="rId6" Type="http://schemas.openxmlformats.org/officeDocument/2006/relationships/slide" Target="slide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8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3521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分数</a:t>
            </a:r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乘除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巩固练习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整理与评价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505183" y="487687"/>
            <a:ext cx="2969296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直接写得数。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20"/>
              <p:cNvSpPr txBox="1">
                <a:spLocks noChangeArrowheads="1"/>
              </p:cNvSpPr>
              <p:nvPr/>
            </p:nvSpPr>
            <p:spPr bwMode="auto">
              <a:xfrm>
                <a:off x="982213" y="1484889"/>
                <a:ext cx="2143342" cy="922954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7×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𝟏𝟒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=</m:t>
                    </m:r>
                  </m:oMath>
                </a14:m>
                <a:endParaRPr lang="zh-CN" altLang="en-US" sz="28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2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2213" y="1484889"/>
                <a:ext cx="2143342" cy="922954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1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20"/>
              <p:cNvSpPr txBox="1">
                <a:spLocks noChangeArrowheads="1"/>
              </p:cNvSpPr>
              <p:nvPr/>
            </p:nvSpPr>
            <p:spPr bwMode="auto">
              <a:xfrm>
                <a:off x="3407361" y="1484889"/>
                <a:ext cx="2231439" cy="925872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𝟖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÷</m:t>
                    </m:r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𝟔</m:t>
                    </m:r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=</m:t>
                    </m:r>
                  </m:oMath>
                </a14:m>
                <a:endParaRPr lang="zh-CN" altLang="en-US" sz="28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5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07361" y="1484889"/>
                <a:ext cx="2231439" cy="925872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20"/>
              <p:cNvSpPr txBox="1">
                <a:spLocks noChangeArrowheads="1"/>
              </p:cNvSpPr>
              <p:nvPr/>
            </p:nvSpPr>
            <p:spPr bwMode="auto">
              <a:xfrm>
                <a:off x="982212" y="3134785"/>
                <a:ext cx="2143343" cy="934197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𝟒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÷</m:t>
                    </m:r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=</m:t>
                    </m:r>
                  </m:oMath>
                </a14:m>
                <a:endParaRPr lang="zh-CN" altLang="en-US" sz="28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42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2212" y="3134785"/>
                <a:ext cx="2143343" cy="934197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20"/>
              <p:cNvSpPr txBox="1">
                <a:spLocks noChangeArrowheads="1"/>
              </p:cNvSpPr>
              <p:nvPr/>
            </p:nvSpPr>
            <p:spPr bwMode="auto">
              <a:xfrm>
                <a:off x="3407361" y="3134785"/>
                <a:ext cx="2340296" cy="925700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𝟐𝟎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=</m:t>
                    </m:r>
                  </m:oMath>
                </a14:m>
                <a:endParaRPr lang="zh-CN" altLang="en-US" sz="28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44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07361" y="3134785"/>
                <a:ext cx="2340296" cy="925700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文本框 44"/>
              <p:cNvSpPr txBox="1"/>
              <p:nvPr/>
            </p:nvSpPr>
            <p:spPr>
              <a:xfrm>
                <a:off x="2623330" y="1611754"/>
                <a:ext cx="251672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5" name="文本框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3330" y="1611754"/>
                <a:ext cx="251672" cy="69147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文本框 45"/>
              <p:cNvSpPr txBox="1"/>
              <p:nvPr/>
            </p:nvSpPr>
            <p:spPr>
              <a:xfrm>
                <a:off x="4986891" y="1611754"/>
                <a:ext cx="251672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6" name="文本框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6891" y="1611754"/>
                <a:ext cx="251672" cy="69147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文本框 46"/>
              <p:cNvSpPr txBox="1"/>
              <p:nvPr/>
            </p:nvSpPr>
            <p:spPr>
              <a:xfrm>
                <a:off x="2491286" y="3264485"/>
                <a:ext cx="436017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𝟐𝟓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7" name="文本框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1286" y="3264485"/>
                <a:ext cx="436017" cy="70134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文本框 47"/>
              <p:cNvSpPr txBox="1"/>
              <p:nvPr/>
            </p:nvSpPr>
            <p:spPr>
              <a:xfrm>
                <a:off x="5060144" y="3264485"/>
                <a:ext cx="436017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8" name="文本框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0144" y="3264485"/>
                <a:ext cx="436017" cy="69384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49" name="组合 48"/>
          <p:cNvGrpSpPr/>
          <p:nvPr/>
        </p:nvGrpSpPr>
        <p:grpSpPr>
          <a:xfrm>
            <a:off x="5939655" y="1065950"/>
            <a:ext cx="2928119" cy="1550835"/>
            <a:chOff x="3246293" y="3473996"/>
            <a:chExt cx="2928119" cy="155083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3246293" y="3473996"/>
              <a:ext cx="2928119" cy="1550835"/>
            </a:xfrm>
            <a:prstGeom prst="cloudCallout">
              <a:avLst>
                <a:gd name="adj1" fmla="val -64593"/>
                <a:gd name="adj2" fmla="val 45251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546079" y="3741581"/>
              <a:ext cx="2601061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分子与分子相乘作分子，分母与分母相乘做分母。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113744" y="3100455"/>
            <a:ext cx="2754030" cy="676412"/>
            <a:chOff x="3393110" y="3642535"/>
            <a:chExt cx="2754030" cy="676412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1" name="AutoShape 27"/>
            <p:cNvSpPr>
              <a:spLocks noChangeArrowheads="1"/>
            </p:cNvSpPr>
            <p:nvPr/>
          </p:nvSpPr>
          <p:spPr bwMode="auto">
            <a:xfrm>
              <a:off x="3393110" y="3642535"/>
              <a:ext cx="2286001" cy="676412"/>
            </a:xfrm>
            <a:prstGeom prst="cloudCallout">
              <a:avLst>
                <a:gd name="adj1" fmla="val -60544"/>
                <a:gd name="adj2" fmla="val -4490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546079" y="3741581"/>
              <a:ext cx="260106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能约分的要约分。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48802" y="325787"/>
            <a:ext cx="3749092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20"/>
              <p:cNvSpPr txBox="1">
                <a:spLocks noChangeArrowheads="1"/>
              </p:cNvSpPr>
              <p:nvPr/>
            </p:nvSpPr>
            <p:spPr bwMode="auto">
              <a:xfrm>
                <a:off x="1199932" y="628396"/>
                <a:ext cx="3333594" cy="3397438"/>
              </a:xfrm>
              <a:prstGeom prst="verticalScroll">
                <a:avLst>
                  <a:gd name="adj" fmla="val 17263"/>
                </a:avLst>
              </a:prstGeom>
              <a:noFill/>
              <a:ln>
                <a:noFill/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    </a:t>
                </a:r>
                <a:r>
                  <a:rPr lang="en-US" altLang="zh-CN" sz="28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7×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÷</m:t>
                    </m:r>
                    <m:f>
                      <m:fPr>
                        <m:ctrlPr>
                          <a:rPr lang="en-US" altLang="zh-CN" sz="2800" b="1" i="1" dirty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en-US" altLang="zh-CN" sz="2400" b="1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zh-CN" altLang="en-US" sz="24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2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99932" y="628396"/>
                <a:ext cx="3333594" cy="3397438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文本框 44"/>
              <p:cNvSpPr txBox="1"/>
              <p:nvPr/>
            </p:nvSpPr>
            <p:spPr>
              <a:xfrm>
                <a:off x="2095459" y="1749577"/>
                <a:ext cx="1301125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𝟖𝟒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5" name="文本框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5459" y="1749577"/>
                <a:ext cx="1301125" cy="69384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20"/>
              <p:cNvSpPr txBox="1">
                <a:spLocks noChangeArrowheads="1"/>
              </p:cNvSpPr>
              <p:nvPr/>
            </p:nvSpPr>
            <p:spPr bwMode="auto">
              <a:xfrm>
                <a:off x="4598612" y="628396"/>
                <a:ext cx="3333594" cy="2692821"/>
              </a:xfrm>
              <a:prstGeom prst="verticalScroll">
                <a:avLst>
                  <a:gd name="adj" fmla="val 17263"/>
                </a:avLst>
              </a:prstGeom>
              <a:noFill/>
              <a:ln>
                <a:noFill/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   </a:t>
                </a:r>
                <a:r>
                  <a:rPr lang="en-US" altLang="zh-CN" sz="32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𝟖</m:t>
                        </m:r>
                      </m:den>
                    </m:f>
                    <m:r>
                      <m:rPr>
                        <m:nor/>
                      </m:rPr>
                      <a:rPr lang="en-US" altLang="zh-CN" sz="3200" b="1" smtClean="0">
                        <a:solidFill>
                          <a:srgbClr val="7030A0"/>
                        </a:solidFill>
                        <a:latin typeface="楷体" pitchFamily="49" charset="-122"/>
                        <a:ea typeface="楷体" pitchFamily="49" charset="-122"/>
                      </a:rPr>
                      <m:t>)</m:t>
                    </m:r>
                    <m:r>
                      <a:rPr lang="en-US" altLang="zh-CN" sz="3200" b="1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÷</m:t>
                    </m:r>
                    <m:f>
                      <m:fPr>
                        <m:ctrlPr>
                          <a:rPr lang="en-US" altLang="zh-CN" sz="3200" b="1" i="1" dirty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32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en-US" altLang="zh-CN" sz="3200" b="1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800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800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zh-CN" altLang="en-US" sz="2400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16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98612" y="628396"/>
                <a:ext cx="3333594" cy="2692821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/>
              <p:cNvSpPr txBox="1"/>
              <p:nvPr/>
            </p:nvSpPr>
            <p:spPr>
              <a:xfrm>
                <a:off x="2097007" y="2434364"/>
                <a:ext cx="1301125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𝟖𝟒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0" name="文本框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7007" y="2434364"/>
                <a:ext cx="1301125" cy="69384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2122099" y="3177497"/>
                <a:ext cx="935064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𝟏𝟏𝟐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2099" y="3177497"/>
                <a:ext cx="935064" cy="69384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/>
              <p:cNvSpPr txBox="1"/>
              <p:nvPr/>
            </p:nvSpPr>
            <p:spPr>
              <a:xfrm>
                <a:off x="5376885" y="1857720"/>
                <a:ext cx="1301125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𝟐𝟒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2" name="文本框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6885" y="1857720"/>
                <a:ext cx="1301125" cy="69384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5425637" y="2552351"/>
                <a:ext cx="750718" cy="6994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𝟔𝟓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𝟕𝟐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5637" y="2552351"/>
                <a:ext cx="750718" cy="69942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34789" y="3425362"/>
            <a:ext cx="2542096" cy="1121953"/>
            <a:chOff x="2725929" y="3283844"/>
            <a:chExt cx="2542096" cy="1121953"/>
          </a:xfrm>
        </p:grpSpPr>
        <p:sp>
          <p:nvSpPr>
            <p:cNvPr id="19" name="矩形 18"/>
            <p:cNvSpPr/>
            <p:nvPr/>
          </p:nvSpPr>
          <p:spPr>
            <a:xfrm>
              <a:off x="2894998" y="3404672"/>
              <a:ext cx="2373027" cy="1001125"/>
            </a:xfrm>
            <a:prstGeom prst="wedgeRoundRectCallou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按照从左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往右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顺序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>
              <a:off x="2725929" y="3283844"/>
              <a:ext cx="2390357" cy="1121953"/>
            </a:xfrm>
            <a:prstGeom prst="cloudCallout">
              <a:avLst>
                <a:gd name="adj1" fmla="val -20378"/>
                <a:gd name="adj2" fmla="val -80126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92139" y="3501563"/>
            <a:ext cx="2057080" cy="885961"/>
            <a:chOff x="5592139" y="3283843"/>
            <a:chExt cx="2057080" cy="885961"/>
          </a:xfrm>
        </p:grpSpPr>
        <p:sp>
          <p:nvSpPr>
            <p:cNvPr id="26" name="矩形 25"/>
            <p:cNvSpPr/>
            <p:nvPr/>
          </p:nvSpPr>
          <p:spPr>
            <a:xfrm>
              <a:off x="5733657" y="3283843"/>
              <a:ext cx="1915562" cy="875075"/>
            </a:xfrm>
            <a:prstGeom prst="wedgeRoundRectCallou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先算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括号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里面的。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云形标注 2"/>
            <p:cNvSpPr/>
            <p:nvPr/>
          </p:nvSpPr>
          <p:spPr>
            <a:xfrm>
              <a:off x="5592139" y="3294730"/>
              <a:ext cx="1915562" cy="875074"/>
            </a:xfrm>
            <a:prstGeom prst="cloudCallout">
              <a:avLst>
                <a:gd name="adj1" fmla="val -25379"/>
                <a:gd name="adj2" fmla="val -9921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0" grpId="0"/>
      <p:bldP spid="21" grpId="0"/>
      <p:bldP spid="22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15"/>
              <p:cNvSpPr txBox="1">
                <a:spLocks noChangeArrowheads="1"/>
              </p:cNvSpPr>
              <p:nvPr/>
            </p:nvSpPr>
            <p:spPr bwMode="auto">
              <a:xfrm>
                <a:off x="307295" y="249590"/>
                <a:ext cx="8194448" cy="1361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dirty="0" smtClean="0">
                    <a:latin typeface="楷体" pitchFamily="49" charset="-122"/>
                    <a:ea typeface="楷体" pitchFamily="49" charset="-122"/>
                  </a:rPr>
                  <a:t>一瓶饮料有</a:t>
                </a:r>
                <a:r>
                  <a:rPr lang="en-US" altLang="zh-CN" sz="3200" b="1" dirty="0" smtClean="0">
                    <a:latin typeface="楷体" pitchFamily="49" charset="-122"/>
                    <a:ea typeface="楷体" pitchFamily="49" charset="-122"/>
                  </a:rPr>
                  <a:t>315</a:t>
                </a:r>
                <a:r>
                  <a:rPr lang="zh-CN" altLang="en-US" sz="3200" b="1" dirty="0" smtClean="0">
                    <a:latin typeface="楷体" pitchFamily="49" charset="-122"/>
                    <a:ea typeface="楷体" pitchFamily="49" charset="-122"/>
                  </a:rPr>
                  <a:t>毫升</a:t>
                </a:r>
                <a:r>
                  <a:rPr lang="zh-CN" altLang="en-US" sz="3200" b="1" dirty="0">
                    <a:latin typeface="楷体" pitchFamily="49" charset="-122"/>
                    <a:ea typeface="楷体" pitchFamily="49" charset="-122"/>
                  </a:rPr>
                  <a:t>，</a:t>
                </a:r>
                <a:r>
                  <a:rPr lang="zh-CN" altLang="en-US" sz="3200" b="1" dirty="0" smtClean="0">
                    <a:latin typeface="楷体" pitchFamily="49" charset="-122"/>
                    <a:ea typeface="楷体" pitchFamily="49" charset="-122"/>
                  </a:rPr>
                  <a:t>亮亮</a:t>
                </a:r>
                <a:r>
                  <a:rPr lang="zh-CN" altLang="en-US" sz="3200" b="1" dirty="0" smtClean="0">
                    <a:latin typeface="楷体" pitchFamily="49" charset="-122"/>
                    <a:ea typeface="楷体" pitchFamily="49" charset="-122"/>
                  </a:rPr>
                  <a:t>喝了这瓶饮料的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latin typeface="Cambria Math" panose="02040503050406030204" pitchFamily="18" charset="0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3200" b="1" dirty="0" smtClean="0">
                    <a:latin typeface="楷体" pitchFamily="49" charset="-122"/>
                    <a:ea typeface="楷体" pitchFamily="49" charset="-122"/>
                  </a:rPr>
                  <a:t>，亮亮喝了多少毫升饮料？</a:t>
                </a:r>
                <a:endParaRPr lang="zh-CN" altLang="en-US" sz="32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7295" y="249590"/>
                <a:ext cx="8194448" cy="1361911"/>
              </a:xfrm>
              <a:prstGeom prst="rect">
                <a:avLst/>
              </a:prstGeom>
              <a:blipFill rotWithShape="1">
                <a:blip r:embed="rId1"/>
                <a:stretch>
                  <a:fillRect l="-2156" r="-7138" b="-1479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17" name="组合 16"/>
          <p:cNvGrpSpPr/>
          <p:nvPr/>
        </p:nvGrpSpPr>
        <p:grpSpPr>
          <a:xfrm>
            <a:off x="5411563" y="1466411"/>
            <a:ext cx="2839813" cy="1178790"/>
            <a:chOff x="2823535" y="3741581"/>
            <a:chExt cx="2839813" cy="117879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2823535" y="3741581"/>
              <a:ext cx="2818039" cy="1178790"/>
            </a:xfrm>
            <a:prstGeom prst="cloudCallout">
              <a:avLst>
                <a:gd name="adj1" fmla="val -75253"/>
                <a:gd name="adj2" fmla="val -3615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9" name="矩形 18"/>
                <p:cNvSpPr/>
                <p:nvPr/>
              </p:nvSpPr>
              <p:spPr>
                <a:xfrm>
                  <a:off x="3144945" y="3767390"/>
                  <a:ext cx="2518403" cy="108401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20000"/>
                    </a:spcBef>
                    <a:defRPr/>
                  </a:pP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求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315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latin typeface="Cambria Math" panose="02040503050406030204" pitchFamily="18" charset="0"/>
                              <a:ea typeface="楷体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>
                              <a:latin typeface="Cambria Math" panose="02040503050406030204" pitchFamily="18" charset="0"/>
                              <a:ea typeface="楷体" pitchFamily="49" charset="-122"/>
                            </a:rPr>
                            <m:t>𝟑</m:t>
                          </m:r>
                        </m:den>
                      </m:f>
                    </m:oMath>
                  </a14:m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是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多少用乘法。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19" name="矩形 1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44945" y="3767390"/>
                  <a:ext cx="2518403" cy="1084015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3623" b="-1179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2711659" y="2674364"/>
                <a:ext cx="3665132" cy="8094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b="1" dirty="0">
                          <a:solidFill>
                            <a:srgbClr val="7030A0"/>
                          </a:solidFill>
                          <a:latin typeface="楷体" pitchFamily="49" charset="-122"/>
                          <a:ea typeface="楷体" pitchFamily="49" charset="-122"/>
                        </a:rPr>
                        <m:t>3</m:t>
                      </m:r>
                      <m:r>
                        <a:rPr lang="en-US" altLang="zh-CN" sz="2800" b="1" i="1" dirty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楷体" pitchFamily="49" charset="-122"/>
                        </a:rPr>
                        <m:t>𝟏𝟓</m:t>
                      </m:r>
                      <m:r>
                        <a:rPr lang="en-US" altLang="zh-CN" sz="2800" b="1" i="1" dirty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楷体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dirty="0">
                              <a:solidFill>
                                <a:srgbClr val="7030A0"/>
                              </a:solidFill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dirty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楷体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dirty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楷体" pitchFamily="49" charset="-122"/>
                            </a:rPr>
                            <m:t>𝟑</m:t>
                          </m:r>
                        </m:den>
                      </m:f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𝟏𝟎𝟓</m:t>
                      </m:r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(毫升)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1659" y="2674364"/>
                <a:ext cx="3665132" cy="80945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198070" y="3817732"/>
                <a:ext cx="469231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2800" b="1" i="1" smtClean="0">
                        <a:latin typeface="Cambria Math"/>
                        <a:ea typeface="楷体" pitchFamily="49" charset="-122"/>
                      </a:rPr>
                      <m:t>答：</m:t>
                    </m:r>
                    <m:r>
                      <m:rPr>
                        <m:nor/>
                      </m:rPr>
                      <a:rPr lang="zh-CN" altLang="en-US" sz="2800" b="1">
                        <a:latin typeface="楷体" pitchFamily="49" charset="-122"/>
                        <a:ea typeface="楷体" pitchFamily="49" charset="-122"/>
                      </a:rPr>
                      <m:t>亮亮喝了</m:t>
                    </m:r>
                    <m:r>
                      <m:rPr>
                        <m:nor/>
                      </m:rPr>
                      <a:rPr lang="en-US" altLang="zh-CN" sz="2800" b="1">
                        <a:latin typeface="楷体" pitchFamily="49" charset="-122"/>
                        <a:ea typeface="楷体" pitchFamily="49" charset="-122"/>
                      </a:rPr>
                      <m:t>105</m:t>
                    </m:r>
                    <m:r>
                      <m:rPr>
                        <m:nor/>
                      </m:rPr>
                      <a:rPr lang="zh-CN" altLang="en-US" sz="2800" b="1">
                        <a:latin typeface="楷体" pitchFamily="49" charset="-122"/>
                        <a:ea typeface="楷体" pitchFamily="49" charset="-122"/>
                      </a:rPr>
                      <m:t>毫升饮料</m:t>
                    </m:r>
                  </m:oMath>
                </a14:m>
                <a:r>
                  <a:rPr lang="zh-CN" altLang="en-US" sz="2800" b="1" dirty="0">
                    <a:latin typeface="楷体" pitchFamily="49" charset="-122"/>
                    <a:ea typeface="楷体" pitchFamily="49" charset="-122"/>
                  </a:rPr>
                  <a:t>。</a:t>
                </a:r>
                <a:endParaRPr lang="zh-CN" altLang="en-US" sz="28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8070" y="3817732"/>
                <a:ext cx="4692310" cy="523220"/>
              </a:xfrm>
              <a:prstGeom prst="rect">
                <a:avLst/>
              </a:prstGeom>
              <a:blipFill rotWithShape="1">
                <a:blip r:embed="rId7"/>
                <a:stretch>
                  <a:fillRect t="-13953" r="-1821" b="-29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15"/>
              <p:cNvSpPr txBox="1">
                <a:spLocks noChangeArrowheads="1"/>
              </p:cNvSpPr>
              <p:nvPr/>
            </p:nvSpPr>
            <p:spPr bwMode="auto">
              <a:xfrm>
                <a:off x="293910" y="206038"/>
                <a:ext cx="8360510" cy="1765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dirty="0" smtClean="0">
                    <a:latin typeface="楷体" pitchFamily="49" charset="-122"/>
                    <a:ea typeface="楷体" pitchFamily="49" charset="-122"/>
                  </a:rPr>
                  <a:t>一艘轮船从上海开往武汉，已经行了全程的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3200" b="1" dirty="0" smtClean="0">
                    <a:latin typeface="楷体" pitchFamily="49" charset="-122"/>
                    <a:ea typeface="楷体" pitchFamily="49" charset="-122"/>
                  </a:rPr>
                  <a:t>，离武汉还有</a:t>
                </a:r>
                <a:r>
                  <a:rPr lang="en-US" altLang="zh-CN" sz="3200" b="1" dirty="0" smtClean="0">
                    <a:latin typeface="楷体" pitchFamily="49" charset="-122"/>
                    <a:ea typeface="楷体" pitchFamily="49" charset="-122"/>
                  </a:rPr>
                  <a:t>450</a:t>
                </a:r>
                <a:r>
                  <a:rPr lang="zh-CN" altLang="en-US" sz="3200" b="1" dirty="0" smtClean="0">
                    <a:latin typeface="楷体" pitchFamily="49" charset="-122"/>
                    <a:ea typeface="楷体" pitchFamily="49" charset="-122"/>
                  </a:rPr>
                  <a:t>千米，上海到武汉的水路有多少千米？</a:t>
                </a:r>
                <a:endParaRPr lang="zh-CN" altLang="en-US" sz="32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3910" y="206038"/>
                <a:ext cx="8360510" cy="1765483"/>
              </a:xfrm>
              <a:prstGeom prst="rect">
                <a:avLst/>
              </a:prstGeom>
              <a:blipFill rotWithShape="1">
                <a:blip r:embed="rId1"/>
                <a:stretch>
                  <a:fillRect l="-2114" t="-692" r="-6997" b="-1107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17" name="组合 16"/>
          <p:cNvGrpSpPr/>
          <p:nvPr/>
        </p:nvGrpSpPr>
        <p:grpSpPr>
          <a:xfrm>
            <a:off x="5287376" y="1390865"/>
            <a:ext cx="3459125" cy="1166710"/>
            <a:chOff x="2954167" y="3741581"/>
            <a:chExt cx="2410621" cy="89423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2954167" y="3741581"/>
              <a:ext cx="2410621" cy="894231"/>
            </a:xfrm>
            <a:prstGeom prst="cloudCallout">
              <a:avLst>
                <a:gd name="adj1" fmla="val -76300"/>
                <a:gd name="adj2" fmla="val -60091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38685" y="3836355"/>
              <a:ext cx="2096175" cy="6369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已知一个数的几分之几是多少，用除法。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2890254" y="2579347"/>
                <a:ext cx="3457678" cy="8094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b="1" dirty="0">
                          <a:solidFill>
                            <a:srgbClr val="7030A0"/>
                          </a:solidFill>
                          <a:latin typeface="楷体" pitchFamily="49" charset="-122"/>
                          <a:ea typeface="楷体" pitchFamily="49" charset="-122"/>
                        </a:rPr>
                        <m:t>4</m:t>
                      </m:r>
                      <m:r>
                        <a:rPr lang="en-US" altLang="zh-CN" sz="2800" b="1" i="1" dirty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楷体" pitchFamily="49" charset="-122"/>
                        </a:rPr>
                        <m:t>𝟓𝟎</m:t>
                      </m:r>
                      <m:r>
                        <a:rPr lang="en-US" altLang="zh-CN" sz="2800" b="1" i="1" dirty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楷体" pitchFamily="49" charset="-122"/>
                        </a:rPr>
                        <m:t>÷</m:t>
                      </m:r>
                      <m:f>
                        <m:fPr>
                          <m:ctrlPr>
                            <a:rPr lang="en-US" altLang="zh-CN" sz="2800" b="1" i="1" dirty="0">
                              <a:solidFill>
                                <a:srgbClr val="7030A0"/>
                              </a:solidFill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dirty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楷体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 dirty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楷体" pitchFamily="49" charset="-122"/>
                            </a:rPr>
                            <m:t>𝟓</m:t>
                          </m:r>
                        </m:den>
                      </m:f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𝟕𝟓𝟎</m:t>
                      </m:r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(千米)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0254" y="2579347"/>
                <a:ext cx="3457678" cy="8094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文本框 27"/>
              <p:cNvSpPr txBox="1"/>
              <p:nvPr/>
            </p:nvSpPr>
            <p:spPr>
              <a:xfrm>
                <a:off x="1800882" y="3547254"/>
                <a:ext cx="559287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800" b="1" dirty="0">
                        <a:latin typeface="楷体" pitchFamily="49" charset="-122"/>
                        <a:ea typeface="楷体" pitchFamily="49" charset="-122"/>
                      </a:rPr>
                      <m:t>答：</m:t>
                    </m:r>
                    <m:r>
                      <m:rPr>
                        <m:nor/>
                      </m:rPr>
                      <a:rPr lang="zh-CN" altLang="en-US" sz="2800" b="1">
                        <a:latin typeface="楷体" pitchFamily="49" charset="-122"/>
                        <a:ea typeface="楷体" pitchFamily="49" charset="-122"/>
                      </a:rPr>
                      <m:t>上海到武汉的水路有</m:t>
                    </m:r>
                    <m:r>
                      <m:rPr>
                        <m:nor/>
                      </m:rPr>
                      <a:rPr lang="en-US" altLang="zh-CN" sz="2800" b="1" i="0" smtClean="0">
                        <a:latin typeface="楷体" pitchFamily="49" charset="-122"/>
                        <a:ea typeface="楷体" pitchFamily="49" charset="-122"/>
                      </a:rPr>
                      <m:t>750</m:t>
                    </m:r>
                    <m:r>
                      <m:rPr>
                        <m:nor/>
                      </m:rPr>
                      <a:rPr lang="zh-CN" altLang="en-US" sz="2800" b="1">
                        <a:latin typeface="楷体" pitchFamily="49" charset="-122"/>
                        <a:ea typeface="楷体" pitchFamily="49" charset="-122"/>
                      </a:rPr>
                      <m:t>千米</m:t>
                    </m:r>
                  </m:oMath>
                </a14:m>
                <a:r>
                  <a:rPr lang="zh-CN" altLang="en-US" sz="2800" b="1" dirty="0" smtClean="0">
                    <a:solidFill>
                      <a:schemeClr val="tx1"/>
                    </a:solidFill>
                    <a:latin typeface="楷体" pitchFamily="49" charset="-122"/>
                    <a:ea typeface="楷体" pitchFamily="49" charset="-122"/>
                  </a:rPr>
                  <a:t>。</a:t>
                </a:r>
                <a:endParaRPr lang="zh-CN" altLang="en-US" sz="28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8" name="文本框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0882" y="3547254"/>
                <a:ext cx="5592878" cy="430887"/>
              </a:xfrm>
              <a:prstGeom prst="rect">
                <a:avLst/>
              </a:prstGeom>
              <a:blipFill rotWithShape="1">
                <a:blip r:embed="rId3"/>
                <a:stretch>
                  <a:fillRect t="-28169" r="-2941" b="-45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112615" y="1621513"/>
            <a:ext cx="3922527" cy="1320601"/>
            <a:chOff x="2954167" y="3623633"/>
            <a:chExt cx="2733560" cy="10121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2954167" y="3623633"/>
              <a:ext cx="2667106" cy="1012179"/>
            </a:xfrm>
            <a:prstGeom prst="cloudCallout">
              <a:avLst>
                <a:gd name="adj1" fmla="val -65089"/>
                <a:gd name="adj2" fmla="val -3198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062817" y="3861393"/>
              <a:ext cx="2624910" cy="636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这批零件的总个数为单位“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1”,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可以将它设为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Arial Unicode MS" panose="020B0604020202020204" pitchFamily="34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15"/>
              <p:cNvSpPr txBox="1">
                <a:spLocks noChangeArrowheads="1"/>
              </p:cNvSpPr>
              <p:nvPr/>
            </p:nvSpPr>
            <p:spPr bwMode="auto">
              <a:xfrm>
                <a:off x="370113" y="343264"/>
                <a:ext cx="8179855" cy="16423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 smtClean="0">
                    <a:latin typeface="楷体" pitchFamily="49" charset="-122"/>
                    <a:ea typeface="楷体" pitchFamily="49" charset="-122"/>
                  </a:rPr>
                  <a:t>王师傅四天加工完一批零件</a:t>
                </a:r>
                <a:r>
                  <a:rPr lang="en-US" altLang="zh-CN" sz="2800" b="1" dirty="0">
                    <a:latin typeface="楷体" pitchFamily="49" charset="-122"/>
                    <a:ea typeface="楷体" pitchFamily="49" charset="-122"/>
                  </a:rPr>
                  <a:t>,</a:t>
                </a:r>
                <a:r>
                  <a:rPr lang="zh-CN" altLang="en-US" sz="2800" b="1" dirty="0">
                    <a:latin typeface="楷体" pitchFamily="49" charset="-122"/>
                    <a:ea typeface="楷体" pitchFamily="49" charset="-122"/>
                  </a:rPr>
                  <a:t>第一天和第二天共加工了</a:t>
                </a:r>
                <a:r>
                  <a:rPr lang="en-US" altLang="zh-CN" sz="2800" b="1" dirty="0">
                    <a:latin typeface="楷体" pitchFamily="49" charset="-122"/>
                    <a:ea typeface="楷体" pitchFamily="49" charset="-122"/>
                  </a:rPr>
                  <a:t>54</a:t>
                </a:r>
                <a:r>
                  <a:rPr lang="zh-CN" altLang="en-US" sz="2800" b="1" dirty="0">
                    <a:latin typeface="楷体" pitchFamily="49" charset="-122"/>
                    <a:ea typeface="楷体" pitchFamily="49" charset="-122"/>
                  </a:rPr>
                  <a:t>个</a:t>
                </a:r>
                <a:r>
                  <a:rPr lang="en-US" altLang="zh-CN" sz="2800" b="1" dirty="0">
                    <a:latin typeface="楷体" pitchFamily="49" charset="-122"/>
                    <a:ea typeface="楷体" pitchFamily="49" charset="-122"/>
                  </a:rPr>
                  <a:t>,</a:t>
                </a:r>
                <a:r>
                  <a:rPr lang="zh-CN" altLang="en-US" sz="2800" b="1" dirty="0">
                    <a:latin typeface="楷体" pitchFamily="49" charset="-122"/>
                    <a:ea typeface="楷体" pitchFamily="49" charset="-122"/>
                  </a:rPr>
                  <a:t>第二、三、四天共加工了</a:t>
                </a:r>
                <a:r>
                  <a:rPr lang="en-US" altLang="zh-CN" sz="2800" b="1" dirty="0">
                    <a:latin typeface="楷体" pitchFamily="49" charset="-122"/>
                    <a:ea typeface="楷体" pitchFamily="49" charset="-122"/>
                  </a:rPr>
                  <a:t>90</a:t>
                </a:r>
                <a:r>
                  <a:rPr lang="zh-CN" altLang="en-US" sz="2800" b="1" dirty="0">
                    <a:latin typeface="楷体" pitchFamily="49" charset="-122"/>
                    <a:ea typeface="楷体" pitchFamily="49" charset="-122"/>
                  </a:rPr>
                  <a:t>个</a:t>
                </a:r>
                <a:r>
                  <a:rPr lang="en-US" altLang="zh-CN" sz="2800" b="1" dirty="0">
                    <a:latin typeface="楷体" pitchFamily="49" charset="-122"/>
                    <a:ea typeface="楷体" pitchFamily="49" charset="-122"/>
                  </a:rPr>
                  <a:t>,</a:t>
                </a:r>
                <a:r>
                  <a:rPr lang="zh-CN" altLang="en-US" sz="2800" b="1" dirty="0">
                    <a:latin typeface="楷体" pitchFamily="49" charset="-122"/>
                    <a:ea typeface="楷体" pitchFamily="49" charset="-122"/>
                  </a:rPr>
                  <a:t>已知第二天加工的占零件总个数</a:t>
                </a:r>
                <a:r>
                  <a:rPr lang="zh-CN" altLang="en-US" sz="2800" b="1" dirty="0" smtClean="0">
                    <a:latin typeface="楷体" pitchFamily="49" charset="-122"/>
                    <a:ea typeface="楷体" pitchFamily="49" charset="-122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latin typeface="楷体" pitchFamily="49" charset="-122"/>
                    <a:ea typeface="楷体" pitchFamily="49" charset="-122"/>
                  </a:rPr>
                  <a:t>,</a:t>
                </a:r>
                <a:r>
                  <a:rPr lang="zh-CN" altLang="en-US" sz="2800" b="1" dirty="0">
                    <a:latin typeface="楷体" pitchFamily="49" charset="-122"/>
                    <a:ea typeface="楷体" pitchFamily="49" charset="-122"/>
                  </a:rPr>
                  <a:t>这批零件共有多少个</a:t>
                </a:r>
                <a:r>
                  <a:rPr lang="en-US" altLang="zh-CN" sz="2800" b="1" dirty="0">
                    <a:latin typeface="楷体" pitchFamily="49" charset="-122"/>
                    <a:ea typeface="楷体" pitchFamily="49" charset="-122"/>
                  </a:rPr>
                  <a:t>?</a:t>
                </a:r>
                <a:endParaRPr lang="zh-CN" altLang="en-US" sz="28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113" y="343264"/>
                <a:ext cx="8179855" cy="1642373"/>
              </a:xfrm>
              <a:prstGeom prst="rect">
                <a:avLst/>
              </a:prstGeom>
              <a:blipFill rotWithShape="1">
                <a:blip r:embed="rId1"/>
                <a:stretch>
                  <a:fillRect l="-1863" t="-4444" r="-1714" b="-11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29338" y="2040067"/>
            <a:ext cx="4923105" cy="2445550"/>
            <a:chOff x="1129338" y="2040067"/>
            <a:chExt cx="4923105" cy="2445550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7" name="文本框 26"/>
                <p:cNvSpPr txBox="1"/>
                <p:nvPr/>
              </p:nvSpPr>
              <p:spPr>
                <a:xfrm>
                  <a:off x="2134590" y="2568580"/>
                  <a:ext cx="1877502" cy="44460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:r>
                    <a:rPr lang="en-US" altLang="zh-CN" sz="2000" b="1" i="1" dirty="0">
                      <a:latin typeface="楷体" pitchFamily="49" charset="-122"/>
                      <a:ea typeface="楷体" pitchFamily="49" charset="-122"/>
                      <a:cs typeface="Times New Roman" pitchFamily="18" charset="0"/>
                    </a:rPr>
                    <a:t>x</a:t>
                  </a:r>
                  <a:r>
                    <a:rPr lang="en-US" altLang="zh-CN" sz="2000" b="1" dirty="0">
                      <a:latin typeface="楷体" pitchFamily="49" charset="-122"/>
                      <a:ea typeface="楷体" pitchFamily="49" charset="-122"/>
                    </a:rPr>
                    <a:t>+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1" dirty="0">
                              <a:latin typeface="Cambria Math" panose="02040503050406030204" pitchFamily="18" charset="0"/>
                              <a:ea typeface="楷体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dirty="0">
                              <a:latin typeface="Cambria Math" panose="02040503050406030204" pitchFamily="18" charset="0"/>
                              <a:ea typeface="楷体" pitchFamily="49" charset="-122"/>
                            </a:rPr>
                            <m:t>𝟓</m:t>
                          </m:r>
                        </m:den>
                      </m:f>
                      <m:r>
                        <a:rPr lang="en-US" altLang="zh-CN" sz="2000" b="1" i="1" dirty="0">
                          <a:latin typeface="Cambria Math" panose="02040503050406030204" pitchFamily="18" charset="0"/>
                          <a:ea typeface="楷体" pitchFamily="49" charset="-122"/>
                        </a:rPr>
                        <m:t>𝒙</m:t>
                      </m:r>
                    </m:oMath>
                  </a14:m>
                  <a:r>
                    <a:rPr lang="en-US" altLang="zh-CN" sz="2000" b="1" dirty="0">
                      <a:latin typeface="楷体" pitchFamily="49" charset="-122"/>
                      <a:ea typeface="楷体" pitchFamily="49" charset="-122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𝟓𝟒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𝟗𝟎</m:t>
                      </m:r>
                    </m:oMath>
                  </a14:m>
                  <a:endParaRPr lang="en-US" altLang="zh-CN" sz="2000" b="1" dirty="0" smtClean="0">
                    <a:solidFill>
                      <a:schemeClr val="tx1"/>
                    </a:solidFill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27" name="文本框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4590" y="2568580"/>
                  <a:ext cx="1877502" cy="444609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8117" t="-5479" b="-1506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文本框 13"/>
                <p:cNvSpPr txBox="1"/>
                <p:nvPr/>
              </p:nvSpPr>
              <p:spPr>
                <a:xfrm>
                  <a:off x="2441762" y="3065771"/>
                  <a:ext cx="1074012" cy="52046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𝟔</m:t>
                            </m:r>
                          </m:num>
                          <m:den>
                            <m:r>
                              <a:rPr lang="en-US" altLang="zh-CN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lang="en-US" altLang="zh-CN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𝒙</m:t>
                        </m:r>
                        <m:r>
                          <a:rPr lang="en-US" altLang="zh-CN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𝟏𝟒𝟒</m:t>
                        </m:r>
                      </m:oMath>
                    </m:oMathPara>
                  </a14:m>
                  <a:endParaRPr lang="zh-CN" altLang="en-US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>
            <p:sp>
              <p:nvSpPr>
                <p:cNvPr id="14" name="文本框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41762" y="3065771"/>
                  <a:ext cx="1074012" cy="520463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文本框 14"/>
                <p:cNvSpPr txBox="1"/>
                <p:nvPr/>
              </p:nvSpPr>
              <p:spPr>
                <a:xfrm>
                  <a:off x="2598949" y="3637148"/>
                  <a:ext cx="89768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𝒙</m:t>
                        </m:r>
                        <m:r>
                          <a:rPr lang="en-US" altLang="zh-CN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𝟏𝟐𝟎</m:t>
                        </m:r>
                      </m:oMath>
                    </m:oMathPara>
                  </a14:m>
                  <a:endParaRPr lang="zh-CN" altLang="en-US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>
            <p:sp>
              <p:nvSpPr>
                <p:cNvPr id="15" name="文本框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98949" y="3637148"/>
                  <a:ext cx="897682" cy="276999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2703" r="-6081" b="-888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p:sp>
          <p:nvSpPr>
            <p:cNvPr id="2" name="TextBox 1"/>
            <p:cNvSpPr txBox="1"/>
            <p:nvPr/>
          </p:nvSpPr>
          <p:spPr>
            <a:xfrm>
              <a:off x="1129338" y="2040067"/>
              <a:ext cx="46400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解：设这批零件共有</a:t>
              </a:r>
              <a:r>
                <a:rPr lang="en-US" altLang="zh-CN" sz="28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32093" y="3962397"/>
              <a:ext cx="49203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答：这批零件共有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876064" y="1309861"/>
            <a:ext cx="3565376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95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102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3" name="TextBox 72"/>
              <p:cNvSpPr txBox="1">
                <a:spLocks noChangeArrowheads="1"/>
              </p:cNvSpPr>
              <p:nvPr/>
            </p:nvSpPr>
            <p:spPr bwMode="auto">
              <a:xfrm>
                <a:off x="1884668" y="1186633"/>
                <a:ext cx="5221616" cy="925700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×(   )=(  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 =</m:t>
                    </m:r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𝟕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×(    )</m:t>
                    </m:r>
                  </m:oMath>
                </a14:m>
                <a:endParaRPr lang="zh-CN" altLang="en-US" sz="28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73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84668" y="1186633"/>
                <a:ext cx="5221616" cy="925700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1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3844784" y="495600"/>
            <a:ext cx="1855618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02329" y="3488601"/>
            <a:ext cx="5789066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求一个数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(0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的倒数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只要把这个数的分子、分母调换位置即可。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075185" y="1334751"/>
                <a:ext cx="269304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5185" y="1334751"/>
                <a:ext cx="269304" cy="69147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2974427" y="1440079"/>
            <a:ext cx="637064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/>
              <p:cNvSpPr txBox="1"/>
              <p:nvPr/>
            </p:nvSpPr>
            <p:spPr>
              <a:xfrm>
                <a:off x="6342676" y="1349487"/>
                <a:ext cx="269304" cy="6916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2676" y="1349487"/>
                <a:ext cx="269304" cy="6916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85261" y="2120355"/>
            <a:ext cx="6461870" cy="1631943"/>
            <a:chOff x="1785261" y="2120355"/>
            <a:chExt cx="6461870" cy="1631943"/>
          </a:xfrm>
        </p:grpSpPr>
        <p:grpSp>
          <p:nvGrpSpPr>
            <p:cNvPr id="68" name="组合 4"/>
            <p:cNvGrpSpPr/>
            <p:nvPr/>
          </p:nvGrpSpPr>
          <p:grpSpPr bwMode="auto">
            <a:xfrm>
              <a:off x="1785261" y="2235821"/>
              <a:ext cx="4817730" cy="1203815"/>
              <a:chOff x="2366021" y="1091503"/>
              <a:chExt cx="2025160" cy="1118379"/>
            </a:xfrm>
            <a:noFill/>
          </p:grpSpPr>
          <p:sp>
            <p:nvSpPr>
              <p:cNvPr id="70" name="云形标注 82"/>
              <p:cNvSpPr>
                <a:spLocks noChangeArrowheads="1"/>
              </p:cNvSpPr>
              <p:nvPr/>
            </p:nvSpPr>
            <p:spPr bwMode="auto">
              <a:xfrm>
                <a:off x="2366021" y="1091503"/>
                <a:ext cx="2025160" cy="997420"/>
              </a:xfrm>
              <a:prstGeom prst="cloudCallout">
                <a:avLst>
                  <a:gd name="adj1" fmla="val 68473"/>
                  <a:gd name="adj2" fmla="val 1942"/>
                </a:avLst>
              </a:prstGeom>
              <a:grp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矩形 4"/>
              <p:cNvSpPr>
                <a:spLocks noChangeArrowheads="1"/>
              </p:cNvSpPr>
              <p:nvPr/>
            </p:nvSpPr>
            <p:spPr bwMode="auto">
              <a:xfrm>
                <a:off x="2598439" y="1215350"/>
                <a:ext cx="1732523" cy="994532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括号里要填写的数是与之相乘的数的</a:t>
                </a:r>
                <a:r>
                  <a:rPr lang="zh-CN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倒数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108357" y="2120355"/>
              <a:ext cx="1138774" cy="163194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95124" y="837426"/>
            <a:ext cx="7584847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17397" y="1546039"/>
            <a:ext cx="6647660" cy="2677913"/>
            <a:chOff x="1589547" y="1578697"/>
            <a:chExt cx="6647660" cy="2677913"/>
          </a:xfrm>
        </p:grpSpPr>
        <p:grpSp>
          <p:nvGrpSpPr>
            <p:cNvPr id="27" name="组合 26"/>
            <p:cNvGrpSpPr/>
            <p:nvPr/>
          </p:nvGrpSpPr>
          <p:grpSpPr>
            <a:xfrm>
              <a:off x="1589547" y="1578697"/>
              <a:ext cx="6647660" cy="2677913"/>
              <a:chOff x="112049" y="3584094"/>
              <a:chExt cx="8863548" cy="3570538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12049" y="4643577"/>
                <a:ext cx="1887697" cy="615551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分数乘法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517774" y="3584094"/>
                <a:ext cx="1956091" cy="533478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分数乘整数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7774" y="5608801"/>
                <a:ext cx="1614118" cy="533478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混合运算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517774" y="4596448"/>
                <a:ext cx="1956091" cy="533478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分数乘分数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左大括号 34"/>
              <p:cNvSpPr/>
              <p:nvPr/>
            </p:nvSpPr>
            <p:spPr>
              <a:xfrm>
                <a:off x="2051720" y="3612021"/>
                <a:ext cx="288032" cy="3330534"/>
              </a:xfrm>
              <a:prstGeom prst="leftBrace">
                <a:avLst>
                  <a:gd name="adj1" fmla="val 192023"/>
                  <a:gd name="adj2" fmla="val 50000"/>
                </a:avLst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517774" y="6621154"/>
                <a:ext cx="930170" cy="533478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倒数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4958883" y="4643577"/>
                <a:ext cx="4016714" cy="1354213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求一个数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的几分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之几是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多少的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实际问题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和乘加、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乘减混合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运算。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4989396" y="6210786"/>
                <a:ext cx="3986201" cy="943845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运用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运算定律进行简便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运算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0" name="左大括号 19"/>
            <p:cNvSpPr/>
            <p:nvPr/>
          </p:nvSpPr>
          <p:spPr>
            <a:xfrm>
              <a:off x="4716477" y="2522441"/>
              <a:ext cx="442879" cy="1529277"/>
            </a:xfrm>
            <a:prstGeom prst="leftBrace">
              <a:avLst>
                <a:gd name="adj1" fmla="val 192023"/>
                <a:gd name="adj2" fmla="val 51692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530265" y="1459676"/>
            <a:ext cx="40772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AutoShape 27"/>
          <p:cNvSpPr>
            <a:spLocks noChangeArrowheads="1"/>
          </p:cNvSpPr>
          <p:nvPr/>
        </p:nvSpPr>
        <p:spPr bwMode="auto">
          <a:xfrm>
            <a:off x="2997230" y="3077310"/>
            <a:ext cx="3098770" cy="825104"/>
          </a:xfrm>
          <a:prstGeom prst="wedgeRoundRectCallout">
            <a:avLst>
              <a:gd name="adj1" fmla="val -15515"/>
              <a:gd name="adj2" fmla="val -10224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分数的分子和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相乘的积作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6364624" y="1533552"/>
            <a:ext cx="2387490" cy="900000"/>
          </a:xfrm>
          <a:prstGeom prst="wedgeRoundRectCallout">
            <a:avLst>
              <a:gd name="adj1" fmla="val -65534"/>
              <a:gd name="adj2" fmla="val -29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分母不变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9172" y="458742"/>
            <a:ext cx="1988045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分数乘整数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72"/>
              <p:cNvSpPr txBox="1">
                <a:spLocks noChangeArrowheads="1"/>
              </p:cNvSpPr>
              <p:nvPr/>
            </p:nvSpPr>
            <p:spPr bwMode="auto">
              <a:xfrm>
                <a:off x="2712389" y="1579422"/>
                <a:ext cx="3383611" cy="936000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 × 6</a:t>
                </a:r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=</m:t>
                    </m:r>
                  </m:oMath>
                </a14:m>
                <a:endParaRPr lang="zh-CN" altLang="en-US" sz="24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5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12389" y="1579422"/>
                <a:ext cx="3383611" cy="936000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1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065238" y="1762159"/>
                <a:ext cx="810094" cy="69403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238" y="1762159"/>
                <a:ext cx="810094" cy="69403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cxnSp>
        <p:nvCxnSpPr>
          <p:cNvPr id="6" name="直接连接符 5"/>
          <p:cNvCxnSpPr/>
          <p:nvPr/>
        </p:nvCxnSpPr>
        <p:spPr>
          <a:xfrm>
            <a:off x="4615361" y="1809784"/>
            <a:ext cx="180000" cy="18000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371815" y="2217546"/>
            <a:ext cx="180000" cy="18000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4198756" y="2396187"/>
            <a:ext cx="40772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文本框 39"/>
              <p:cNvSpPr txBox="1"/>
              <p:nvPr/>
            </p:nvSpPr>
            <p:spPr>
              <a:xfrm>
                <a:off x="4909975" y="1802295"/>
                <a:ext cx="383118" cy="6202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0" name="文本框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975" y="1802295"/>
                <a:ext cx="383118" cy="620298"/>
              </a:xfrm>
              <a:prstGeom prst="rect">
                <a:avLst/>
              </a:prstGeom>
              <a:blipFill rotWithShape="1">
                <a:blip r:embed="rId3"/>
                <a:stretch>
                  <a:fillRect l="-47619" r="-9524" b="-108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2" grpId="0" animBg="1"/>
      <p:bldP spid="67" grpId="0" animBg="1"/>
      <p:bldP spid="3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264103" y="1417116"/>
            <a:ext cx="40772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AutoShape 27"/>
          <p:cNvSpPr>
            <a:spLocks noChangeArrowheads="1"/>
          </p:cNvSpPr>
          <p:nvPr/>
        </p:nvSpPr>
        <p:spPr bwMode="auto">
          <a:xfrm>
            <a:off x="437458" y="2841034"/>
            <a:ext cx="3276000" cy="504000"/>
          </a:xfrm>
          <a:prstGeom prst="wedgeRoundRectCallout">
            <a:avLst>
              <a:gd name="adj1" fmla="val 28459"/>
              <a:gd name="adj2" fmla="val -131900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分子相乘的积作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4391764" y="2800238"/>
            <a:ext cx="3312000" cy="504000"/>
          </a:xfrm>
          <a:prstGeom prst="wedgeRoundRectCallout">
            <a:avLst>
              <a:gd name="adj1" fmla="val -26138"/>
              <a:gd name="adj2" fmla="val -11843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分母相乘的积作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72"/>
              <p:cNvSpPr txBox="1">
                <a:spLocks noChangeArrowheads="1"/>
              </p:cNvSpPr>
              <p:nvPr/>
            </p:nvSpPr>
            <p:spPr bwMode="auto">
              <a:xfrm>
                <a:off x="2494668" y="1532870"/>
                <a:ext cx="3384000" cy="925872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=</m:t>
                    </m:r>
                  </m:oMath>
                </a14:m>
                <a:endParaRPr lang="zh-CN" altLang="en-US" sz="28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5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94668" y="1532870"/>
                <a:ext cx="3384000" cy="925872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1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187901" y="1696268"/>
                <a:ext cx="810094" cy="69403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7901" y="1696268"/>
                <a:ext cx="810094" cy="69403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cxnSp>
        <p:nvCxnSpPr>
          <p:cNvPr id="6" name="直接连接符 5"/>
          <p:cNvCxnSpPr/>
          <p:nvPr/>
        </p:nvCxnSpPr>
        <p:spPr>
          <a:xfrm>
            <a:off x="4222649" y="1734416"/>
            <a:ext cx="180000" cy="18000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651734" y="2122631"/>
            <a:ext cx="180000" cy="18000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4733566" y="2306923"/>
            <a:ext cx="40772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文本框 39"/>
              <p:cNvSpPr txBox="1"/>
              <p:nvPr/>
            </p:nvSpPr>
            <p:spPr>
              <a:xfrm>
                <a:off x="5020904" y="1729276"/>
                <a:ext cx="419987" cy="6223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0" name="文本框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0904" y="1729276"/>
                <a:ext cx="419987" cy="622350"/>
              </a:xfrm>
              <a:prstGeom prst="rect">
                <a:avLst/>
              </a:prstGeom>
              <a:blipFill rotWithShape="1">
                <a:blip r:embed="rId3"/>
                <a:stretch>
                  <a:fillRect l="-52174" t="-3922" r="-14493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393914" y="452462"/>
            <a:ext cx="1980029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分数乘分数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6185085" y="1754595"/>
            <a:ext cx="2664000" cy="540000"/>
          </a:xfrm>
          <a:prstGeom prst="wedgeRoundRectCallout">
            <a:avLst>
              <a:gd name="adj1" fmla="val -61439"/>
              <a:gd name="adj2" fmla="val -322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能约分的要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约分。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638681" y="1705703"/>
            <a:ext cx="180000" cy="18000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211764" y="2088710"/>
            <a:ext cx="180000" cy="18000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686899" y="1405682"/>
            <a:ext cx="40772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60765" y="2321836"/>
            <a:ext cx="40772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2" grpId="0" animBg="1"/>
      <p:bldP spid="67" grpId="0" animBg="1"/>
      <p:bldP spid="3" grpId="0"/>
      <p:bldP spid="39" grpId="0"/>
      <p:bldP spid="40" grpId="0"/>
      <p:bldP spid="18" grpId="0" animBg="1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72"/>
              <p:cNvSpPr txBox="1">
                <a:spLocks noChangeArrowheads="1"/>
              </p:cNvSpPr>
              <p:nvPr/>
            </p:nvSpPr>
            <p:spPr bwMode="auto">
              <a:xfrm>
                <a:off x="3297835" y="1208780"/>
                <a:ext cx="2916000" cy="2304000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r>
                      <a:rPr lang="en-US" altLang="zh-CN" sz="2800" b="1" i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   </m:t>
                    </m:r>
                    <m:r>
                      <a:rPr lang="en-US" altLang="zh-CN" sz="2800" b="1" i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𝟓𝟎</m:t>
                    </m:r>
                    <m:r>
                      <a:rPr lang="en-US" altLang="zh-CN" sz="2800" b="1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×</m:t>
                    </m:r>
                  </m:oMath>
                </a14:m>
                <a:r>
                  <a:rPr lang="en-US" altLang="zh-CN" sz="28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(1-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)</a:t>
                </a:r>
              </a:p>
              <a:p>
                <a:pPr eaLnBrk="1" hangingPunct="1"/>
                <a:endParaRPr lang="en-US" altLang="zh-CN" sz="24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4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97835" y="1208780"/>
                <a:ext cx="2916000" cy="2304000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1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AutoShape 27"/>
              <p:cNvSpPr>
                <a:spLocks noChangeArrowheads="1"/>
              </p:cNvSpPr>
              <p:nvPr/>
            </p:nvSpPr>
            <p:spPr bwMode="auto">
              <a:xfrm>
                <a:off x="223534" y="208371"/>
                <a:ext cx="8495923" cy="1004012"/>
              </a:xfrm>
              <a:prstGeom prst="wedgeRoundRectCallout">
                <a:avLst>
                  <a:gd name="adj1" fmla="val -24526"/>
                  <a:gd name="adj2" fmla="val -47248"/>
                  <a:gd name="adj3" fmla="val 16667"/>
                </a:avLst>
              </a:prstGeom>
              <a:noFill/>
              <a:ln w="19050">
                <a:noFill/>
                <a:miter lim="800000"/>
              </a:ln>
            </p:spPr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dirty="0" smtClean="0">
                    <a:latin typeface="楷体" pitchFamily="49" charset="-122"/>
                    <a:ea typeface="楷体" pitchFamily="49" charset="-122"/>
                  </a:rPr>
                  <a:t>一筐苹果重</a:t>
                </a:r>
                <a:r>
                  <a:rPr lang="en-US" altLang="zh-CN" sz="3200" b="1" dirty="0">
                    <a:latin typeface="楷体" pitchFamily="49" charset="-122"/>
                    <a:ea typeface="楷体" pitchFamily="49" charset="-122"/>
                  </a:rPr>
                  <a:t>50</a:t>
                </a:r>
                <a:r>
                  <a:rPr lang="zh-CN" altLang="en-US" sz="3200" b="1" dirty="0">
                    <a:latin typeface="楷体" pitchFamily="49" charset="-122"/>
                    <a:ea typeface="楷体" pitchFamily="49" charset="-122"/>
                  </a:rPr>
                  <a:t>千克</a:t>
                </a:r>
                <a:r>
                  <a:rPr lang="en-US" altLang="zh-CN" sz="3200" b="1" dirty="0">
                    <a:latin typeface="楷体" pitchFamily="49" charset="-122"/>
                    <a:ea typeface="楷体" pitchFamily="49" charset="-122"/>
                  </a:rPr>
                  <a:t>,</a:t>
                </a:r>
                <a:r>
                  <a:rPr lang="zh-CN" altLang="en-US" sz="3200" b="1" dirty="0">
                    <a:latin typeface="楷体" pitchFamily="49" charset="-122"/>
                    <a:ea typeface="楷体" pitchFamily="49" charset="-122"/>
                  </a:rPr>
                  <a:t>卖</a:t>
                </a:r>
                <a:r>
                  <a:rPr lang="zh-CN" altLang="en-US" sz="3200" b="1" dirty="0" smtClean="0">
                    <a:latin typeface="楷体" pitchFamily="49" charset="-122"/>
                    <a:ea typeface="楷体" pitchFamily="49" charset="-122"/>
                  </a:rPr>
                  <a:t>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latin typeface="Cambria Math" panose="02040503050406030204" pitchFamily="18" charset="0"/>
                            <a:ea typeface="楷体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 smtClean="0"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latin typeface="楷体" pitchFamily="49" charset="-122"/>
                    <a:ea typeface="楷体" pitchFamily="49" charset="-122"/>
                  </a:rPr>
                  <a:t> </a:t>
                </a:r>
                <a:r>
                  <a:rPr lang="en-US" altLang="zh-CN" sz="3200" b="1" dirty="0" smtClean="0">
                    <a:latin typeface="楷体" pitchFamily="49" charset="-122"/>
                    <a:ea typeface="楷体" pitchFamily="49" charset="-122"/>
                  </a:rPr>
                  <a:t>,</a:t>
                </a:r>
                <a:r>
                  <a:rPr lang="zh-CN" altLang="en-US" sz="3200" b="1" dirty="0">
                    <a:latin typeface="楷体" pitchFamily="49" charset="-122"/>
                    <a:ea typeface="楷体" pitchFamily="49" charset="-122"/>
                  </a:rPr>
                  <a:t>还剩多少千克</a:t>
                </a:r>
                <a:r>
                  <a:rPr lang="en-US" altLang="zh-CN" sz="3200" b="1" dirty="0">
                    <a:latin typeface="楷体" pitchFamily="49" charset="-122"/>
                    <a:ea typeface="楷体" pitchFamily="49" charset="-122"/>
                  </a:rPr>
                  <a:t>?</a:t>
                </a:r>
                <a:endParaRPr lang="zh-CN" altLang="en-US" sz="32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62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3534" y="208371"/>
                <a:ext cx="8495923" cy="1004012"/>
              </a:xfrm>
              <a:prstGeom prst="wedgeRoundRectCallout">
                <a:avLst>
                  <a:gd name="adj1" fmla="val -24526"/>
                  <a:gd name="adj2" fmla="val -47248"/>
                  <a:gd name="adj3" fmla="val 16667"/>
                </a:avLst>
              </a:prstGeom>
              <a:blipFill rotWithShape="1">
                <a:blip r:embed="rId2"/>
                <a:stretch>
                  <a:fillRect l="-1579"/>
                </a:stretch>
              </a:blipFill>
              <a:ln w="19050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5999258" y="1922183"/>
            <a:ext cx="2579903" cy="1138973"/>
          </a:xfrm>
          <a:prstGeom prst="wedgeRoundRectCallout">
            <a:avLst>
              <a:gd name="adj1" fmla="val -58542"/>
              <a:gd name="adj2" fmla="val -2064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有括号的要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算括号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里面的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算括号外面的。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72"/>
              <p:cNvSpPr txBox="1">
                <a:spLocks noChangeArrowheads="1"/>
              </p:cNvSpPr>
              <p:nvPr/>
            </p:nvSpPr>
            <p:spPr bwMode="auto">
              <a:xfrm>
                <a:off x="805535" y="1095640"/>
                <a:ext cx="2834657" cy="2408743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r>
                      <a:rPr lang="en-US" altLang="zh-CN" sz="2400" b="1" i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  </m:t>
                    </m:r>
                    <m:r>
                      <a:rPr lang="en-US" altLang="zh-CN" sz="2400" b="1" i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𝟓𝟎</m:t>
                    </m:r>
                    <m:r>
                      <a:rPr lang="en-US" altLang="zh-CN" sz="2400" b="1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楷体" pitchFamily="49" charset="-122"/>
                      </a:rPr>
                      <m:t>−</m:t>
                    </m:r>
                  </m:oMath>
                </a14:m>
                <a:r>
                  <a:rPr lang="en-US" altLang="zh-CN" sz="24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50×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en-US" altLang="zh-CN" sz="2400" b="1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5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05535" y="1095640"/>
                <a:ext cx="2834657" cy="2408743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533087" y="2123335"/>
                <a:ext cx="1386598" cy="6286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=50-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𝟓𝟎</m:t>
                        </m:r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3087" y="2123335"/>
                <a:ext cx="1386598" cy="628698"/>
              </a:xfrm>
              <a:prstGeom prst="rect">
                <a:avLst/>
              </a:prstGeom>
              <a:blipFill rotWithShape="1">
                <a:blip r:embed="rId4"/>
                <a:stretch>
                  <a:fillRect l="-13158" b="-10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1066946" y="3616750"/>
            <a:ext cx="4157365" cy="871208"/>
          </a:xfrm>
          <a:prstGeom prst="wedgeRoundRectCallout">
            <a:avLst>
              <a:gd name="adj1" fmla="val -4130"/>
              <a:gd name="adj2" fmla="val -7300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计算分数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混合运算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算乘、除法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22201" y="2723505"/>
            <a:ext cx="101149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=50-20</a:t>
            </a:r>
            <a:endParaRPr lang="zh-CN" altLang="en-US" sz="2400" b="1" dirty="0">
              <a:solidFill>
                <a:srgbClr val="FF0000"/>
              </a:solidFill>
              <a:latin typeface="Cambria Math" panose="020405030504060302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27235" y="3081304"/>
            <a:ext cx="144110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=30</a:t>
            </a:r>
            <a:r>
              <a:rPr lang="en-US" altLang="zh-CN" sz="24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zh-CN" altLang="en-US" sz="24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千克</a:t>
            </a:r>
            <a:r>
              <a:rPr lang="en-US" altLang="zh-CN" sz="24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zh-CN" altLang="en-US" sz="2400" b="1" dirty="0">
              <a:latin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3716380" y="2238207"/>
                <a:ext cx="1000274" cy="6223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=50×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6380" y="2238207"/>
                <a:ext cx="1000274" cy="622350"/>
              </a:xfrm>
              <a:prstGeom prst="rect">
                <a:avLst/>
              </a:prstGeom>
              <a:blipFill rotWithShape="1">
                <a:blip r:embed="rId5"/>
                <a:stretch>
                  <a:fillRect l="-18902" b="-10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9" name="文本框 28"/>
          <p:cNvSpPr txBox="1"/>
          <p:nvPr/>
        </p:nvSpPr>
        <p:spPr>
          <a:xfrm>
            <a:off x="3728782" y="2911429"/>
            <a:ext cx="144110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=30</a:t>
            </a:r>
            <a:r>
              <a:rPr lang="en-US" altLang="zh-CN" sz="24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zh-CN" altLang="en-US" sz="24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千克</a:t>
            </a:r>
            <a:r>
              <a:rPr lang="en-US" altLang="zh-CN" sz="24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zh-CN" altLang="en-US" sz="2400" b="1" dirty="0">
              <a:latin typeface="Cambria Math" panose="020405030504060302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67" grpId="0" animBg="1"/>
      <p:bldP spid="35" grpId="0" animBg="1"/>
      <p:bldP spid="3" grpId="0"/>
      <p:bldP spid="18" grpId="0" animBg="1"/>
      <p:bldP spid="25" grpId="0"/>
      <p:bldP spid="26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72"/>
              <p:cNvSpPr txBox="1">
                <a:spLocks noChangeArrowheads="1"/>
              </p:cNvSpPr>
              <p:nvPr/>
            </p:nvSpPr>
            <p:spPr bwMode="auto">
              <a:xfrm>
                <a:off x="1259486" y="2525039"/>
                <a:ext cx="4216028" cy="1575733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楷体" pitchFamily="49" charset="-122"/>
                        </a:rPr>
                        <m:t>   </m:t>
                      </m:r>
                    </m:oMath>
                  </m:oMathPara>
                </a14:m>
                <a:endParaRPr lang="en-US" altLang="zh-CN" sz="2400" b="1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4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59486" y="2525039"/>
                <a:ext cx="4216028" cy="1575733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1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62" name="AutoShape 27"/>
          <p:cNvSpPr>
            <a:spLocks noChangeArrowheads="1"/>
          </p:cNvSpPr>
          <p:nvPr/>
        </p:nvSpPr>
        <p:spPr bwMode="auto">
          <a:xfrm>
            <a:off x="2240630" y="664212"/>
            <a:ext cx="4815761" cy="477421"/>
          </a:xfrm>
          <a:prstGeom prst="wedgeRoundRectCallout">
            <a:avLst>
              <a:gd name="adj1" fmla="val -24526"/>
              <a:gd name="adj2" fmla="val -4724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乘积是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的两个数互为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倒数。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5605354" y="2981446"/>
            <a:ext cx="2376000" cy="864000"/>
          </a:xfrm>
          <a:prstGeom prst="wedgeRoundRectCallout">
            <a:avLst>
              <a:gd name="adj1" fmla="val -69928"/>
              <a:gd name="adj2" fmla="val -1523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的倒数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是它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本身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倒数。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1689823" y="3006237"/>
                <a:ext cx="312586" cy="6223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tx1"/>
                    </a:solidFill>
                    <a:latin typeface="楷体" pitchFamily="49" charset="-122"/>
                    <a:ea typeface="楷体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823" y="3006237"/>
                <a:ext cx="312586" cy="622350"/>
              </a:xfrm>
              <a:prstGeom prst="rect">
                <a:avLst/>
              </a:prstGeom>
              <a:blipFill rotWithShape="1">
                <a:blip r:embed="rId2"/>
                <a:stretch>
                  <a:fillRect r="-1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9" name="文本框 28"/>
          <p:cNvSpPr txBox="1"/>
          <p:nvPr/>
        </p:nvSpPr>
        <p:spPr>
          <a:xfrm>
            <a:off x="2169227" y="3017123"/>
            <a:ext cx="247503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分子分母调换位置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0374" y="375745"/>
            <a:ext cx="906017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1522153" y="1445341"/>
            <a:ext cx="6120000" cy="576000"/>
          </a:xfrm>
          <a:prstGeom prst="wedgeRoundRectCallout">
            <a:avLst>
              <a:gd name="adj1" fmla="val -24526"/>
              <a:gd name="adj2" fmla="val -4724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求倒数的方法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分子、分母调换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位置。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2141095" y="3403483"/>
            <a:ext cx="2409953" cy="0"/>
          </a:xfrm>
          <a:prstGeom prst="straightConnector1">
            <a:avLst/>
          </a:prstGeom>
          <a:ln w="19050">
            <a:solidFill>
              <a:srgbClr val="000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文本框 29"/>
              <p:cNvSpPr txBox="1"/>
              <p:nvPr/>
            </p:nvSpPr>
            <p:spPr>
              <a:xfrm>
                <a:off x="4580152" y="3006237"/>
                <a:ext cx="338234" cy="6286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C00000"/>
                    </a:solidFill>
                    <a:latin typeface="楷体" pitchFamily="49" charset="-122"/>
                    <a:ea typeface="楷体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0" name="文本框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0152" y="3006237"/>
                <a:ext cx="338234" cy="62869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62" grpId="0" animBg="1"/>
      <p:bldP spid="18" grpId="0" animBg="1"/>
      <p:bldP spid="27" grpId="0"/>
      <p:bldP spid="29" grpId="0"/>
      <p:bldP spid="20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11481" y="325796"/>
            <a:ext cx="7056063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78160" y="1012408"/>
            <a:ext cx="6593401" cy="3491709"/>
            <a:chOff x="1199932" y="1349874"/>
            <a:chExt cx="6593401" cy="3491709"/>
          </a:xfrm>
        </p:grpSpPr>
        <p:sp>
          <p:nvSpPr>
            <p:cNvPr id="20" name="左大括号 19"/>
            <p:cNvSpPr/>
            <p:nvPr/>
          </p:nvSpPr>
          <p:spPr>
            <a:xfrm>
              <a:off x="4317537" y="1451008"/>
              <a:ext cx="274208" cy="1028411"/>
            </a:xfrm>
            <a:prstGeom prst="leftBrace">
              <a:avLst>
                <a:gd name="adj1" fmla="val 192023"/>
                <a:gd name="adj2" fmla="val 51692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199932" y="1349874"/>
              <a:ext cx="6593401" cy="3491709"/>
              <a:chOff x="1199932" y="1066067"/>
              <a:chExt cx="6593401" cy="3491709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199932" y="1066067"/>
                <a:ext cx="6593401" cy="3491709"/>
                <a:chOff x="112049" y="2790095"/>
                <a:chExt cx="8791202" cy="4655596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112049" y="4643577"/>
                  <a:ext cx="1887696" cy="615551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>
                  <a:spAutoFit/>
                </a:bodyPr>
                <a:lstStyle/>
                <a:p>
                  <a:r>
                    <a:rPr lang="zh-CN" altLang="en-US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分数除法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2517773" y="3584094"/>
                  <a:ext cx="1614118" cy="533478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>
                  <a:spAutoFit/>
                </a:bodyPr>
                <a:lstStyle/>
                <a:p>
                  <a:r>
                    <a:rPr lang="zh-CN" altLang="en-US" sz="20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分数除法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416105" y="4789966"/>
                  <a:ext cx="2298066" cy="533478"/>
                </a:xfrm>
                <a:prstGeom prst="rect">
                  <a:avLst/>
                </a:prstGeom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>
                  <a:spAutoFit/>
                </a:bodyPr>
                <a:lstStyle/>
                <a:p>
                  <a:r>
                    <a:rPr lang="zh-CN" altLang="en-US" sz="20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整数除以分数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4634467" y="3958220"/>
                  <a:ext cx="2298066" cy="533478"/>
                </a:xfrm>
                <a:prstGeom prst="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none">
                  <a:spAutoFit/>
                </a:bodyPr>
                <a:lstStyle/>
                <a:p>
                  <a:r>
                    <a:rPr lang="zh-CN" altLang="en-US" sz="20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分数除以整数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5" name="左大括号 34"/>
                <p:cNvSpPr/>
                <p:nvPr/>
              </p:nvSpPr>
              <p:spPr>
                <a:xfrm>
                  <a:off x="2051720" y="3612021"/>
                  <a:ext cx="288032" cy="3330534"/>
                </a:xfrm>
                <a:prstGeom prst="leftBrace">
                  <a:avLst>
                    <a:gd name="adj1" fmla="val 192023"/>
                    <a:gd name="adj2" fmla="val 50000"/>
                  </a:avLst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5311774" y="4814038"/>
                  <a:ext cx="2298066" cy="533478"/>
                </a:xfrm>
                <a:prstGeom prst="rect">
                  <a:avLst/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>
                  <a:spAutoFit/>
                </a:bodyPr>
                <a:lstStyle/>
                <a:p>
                  <a:r>
                    <a:rPr lang="zh-CN" altLang="en-US" sz="20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分数除以分数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5519108" y="5743929"/>
                  <a:ext cx="3384143" cy="943845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r>
                    <a: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已知一个数的几分</a:t>
                  </a:r>
                  <a:r>
                    <a:rPr lang="zh-CN" altLang="en-US" sz="20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之</a:t>
                  </a:r>
                  <a:endPara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r>
                    <a:rPr lang="zh-CN" altLang="en-US" sz="20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几</a:t>
                  </a:r>
                  <a:r>
                    <a: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是多少</a:t>
                  </a:r>
                  <a:r>
                    <a:rPr lang="en-US" altLang="zh-CN" sz="20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,</a:t>
                  </a:r>
                  <a:r>
                    <a: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求这个数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2369531" y="5884919"/>
                  <a:ext cx="2640039" cy="533478"/>
                </a:xfrm>
                <a:prstGeom prst="rect">
                  <a:avLst/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>
                  <a:spAutoFit/>
                </a:bodyPr>
                <a:lstStyle/>
                <a:p>
                  <a:r>
                    <a:rPr lang="zh-CN" altLang="en-US" sz="20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分数除法的应用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4634467" y="2790095"/>
                  <a:ext cx="1956091" cy="533478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>
                  <a:spAutoFit/>
                </a:bodyPr>
                <a:lstStyle/>
                <a:p>
                  <a:r>
                    <a:rPr lang="zh-CN" altLang="en-US" sz="20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甲数</a:t>
                  </a:r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÷</a:t>
                  </a:r>
                  <a:r>
                    <a:rPr lang="zh-CN" altLang="en-US" sz="20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乙数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2339752" y="6912213"/>
                  <a:ext cx="1614118" cy="533478"/>
                </a:xfrm>
                <a:prstGeom prst="rect">
                  <a:avLst/>
                </a:pr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>
                  <a:spAutoFit/>
                </a:bodyPr>
                <a:lstStyle/>
                <a:p>
                  <a:r>
                    <a:rPr lang="zh-CN" altLang="en-US" sz="20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混合运算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" name="右箭头 1"/>
              <p:cNvSpPr/>
              <p:nvPr/>
            </p:nvSpPr>
            <p:spPr>
              <a:xfrm>
                <a:off x="4720123" y="2700332"/>
                <a:ext cx="311002" cy="117929"/>
              </a:xfrm>
              <a:prstGeom prst="right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3" name="右箭头 22"/>
              <p:cNvSpPr/>
              <p:nvPr/>
            </p:nvSpPr>
            <p:spPr>
              <a:xfrm>
                <a:off x="4944224" y="3576429"/>
                <a:ext cx="311002" cy="117929"/>
              </a:xfrm>
              <a:prstGeom prst="right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AutoShape 27"/>
          <p:cNvSpPr>
            <a:spLocks noChangeArrowheads="1"/>
          </p:cNvSpPr>
          <p:nvPr/>
        </p:nvSpPr>
        <p:spPr bwMode="auto">
          <a:xfrm>
            <a:off x="2460477" y="684853"/>
            <a:ext cx="3385151" cy="825104"/>
          </a:xfrm>
          <a:prstGeom prst="wedgeRoundRectCallout">
            <a:avLst>
              <a:gd name="adj1" fmla="val -27165"/>
              <a:gd name="adj2" fmla="val -4502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一个数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除以分数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等于这个数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乘这个分数的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倒数。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7016925" y="1799393"/>
            <a:ext cx="1876697" cy="1373013"/>
          </a:xfrm>
          <a:prstGeom prst="wedgeRoundRectCallout">
            <a:avLst>
              <a:gd name="adj1" fmla="val -75262"/>
              <a:gd name="adj2" fmla="val 954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最后结果能约分的要约分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并要化成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最简分数。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2763" y="369159"/>
            <a:ext cx="1620957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分数除法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4659" y="1758779"/>
            <a:ext cx="1422184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分数除法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的应用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2449592" y="1765023"/>
            <a:ext cx="4366728" cy="825104"/>
          </a:xfrm>
          <a:prstGeom prst="wedgeRoundRectCallout">
            <a:avLst>
              <a:gd name="adj1" fmla="val -27165"/>
              <a:gd name="adj2" fmla="val -4502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用方程或算术方法解决已知一个数的几分之几是多少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求这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5545" y="3194134"/>
            <a:ext cx="142218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混合运算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2449592" y="2889326"/>
            <a:ext cx="4366728" cy="1104511"/>
          </a:xfrm>
          <a:prstGeom prst="wedgeRoundRectCallout">
            <a:avLst>
              <a:gd name="adj1" fmla="val -27165"/>
              <a:gd name="adj2" fmla="val -4502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分数四则混合运算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先算二级运算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再算一级运算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含有小括号的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要先算小括号里的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再算小括号外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825</Words>
  <Application>WPS 演示</Application>
  <PresentationFormat>全屏显示(16:9)</PresentationFormat>
  <Paragraphs>272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Times New Roman</vt:lpstr>
      <vt:lpstr>幼圆</vt:lpstr>
      <vt:lpstr>Cambria Math</vt:lpstr>
      <vt:lpstr>Arial Unicode MS</vt:lpstr>
      <vt:lpstr>微软雅黑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879</cp:revision>
  <dcterms:created xsi:type="dcterms:W3CDTF">2016-06-05T01:28:00Z</dcterms:created>
  <dcterms:modified xsi:type="dcterms:W3CDTF">2021-02-25T01:05:57Z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