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23"/>
  </p:notesMasterIdLst>
  <p:sldIdLst>
    <p:sldId id="545" r:id="rId4"/>
    <p:sldId id="510" r:id="rId5"/>
    <p:sldId id="540" r:id="rId6"/>
    <p:sldId id="542" r:id="rId7"/>
    <p:sldId id="541" r:id="rId8"/>
    <p:sldId id="543" r:id="rId9"/>
    <p:sldId id="523" r:id="rId10"/>
    <p:sldId id="518" r:id="rId11"/>
    <p:sldId id="519" r:id="rId12"/>
    <p:sldId id="520" r:id="rId13"/>
    <p:sldId id="544" r:id="rId14"/>
    <p:sldId id="526" r:id="rId15"/>
    <p:sldId id="534" r:id="rId16"/>
    <p:sldId id="535" r:id="rId17"/>
    <p:sldId id="536" r:id="rId18"/>
    <p:sldId id="507" r:id="rId19"/>
    <p:sldId id="548" r:id="rId20"/>
    <p:sldId id="537" r:id="rId21"/>
    <p:sldId id="546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幼圆" panose="02010509060101010101" pitchFamily="49" charset="-122"/>
      <p:regular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33"/>
    <a:srgbClr val="FF6600"/>
    <a:srgbClr val="FECAAC"/>
    <a:srgbClr val="FF0000"/>
    <a:srgbClr val="CC9900"/>
    <a:srgbClr val="FF9933"/>
    <a:srgbClr val="AFF22A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704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练习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6.xml"/><Relationship Id="rId3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openxmlformats.org/officeDocument/2006/relationships/image" Target="../media/image10.jpeg"/><Relationship Id="rId2" Type="http://schemas.openxmlformats.org/officeDocument/2006/relationships/image" Target="../media/image17.emf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1512" y="1435155"/>
            <a:ext cx="269048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  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0" y="3782760"/>
            <a:ext cx="1674585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19872" y="116391"/>
            <a:ext cx="25202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立方体 48"/>
          <p:cNvSpPr/>
          <p:nvPr/>
        </p:nvSpPr>
        <p:spPr>
          <a:xfrm>
            <a:off x="755576" y="1923678"/>
            <a:ext cx="2520280" cy="1296144"/>
          </a:xfrm>
          <a:prstGeom prst="cube">
            <a:avLst>
              <a:gd name="adj" fmla="val 39123"/>
            </a:avLst>
          </a:prstGeom>
          <a:solidFill>
            <a:srgbClr val="CCECF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圆角矩形 17"/>
          <p:cNvSpPr/>
          <p:nvPr/>
        </p:nvSpPr>
        <p:spPr>
          <a:xfrm>
            <a:off x="251520" y="411510"/>
            <a:ext cx="8280920" cy="86409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一个长方体，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厘米。求它的体积。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17"/>
          <p:cNvSpPr/>
          <p:nvPr/>
        </p:nvSpPr>
        <p:spPr>
          <a:xfrm>
            <a:off x="4860032" y="1995686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20×8×6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17"/>
          <p:cNvSpPr/>
          <p:nvPr/>
        </p:nvSpPr>
        <p:spPr>
          <a:xfrm>
            <a:off x="4499992" y="228371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160×6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圆角矩形 17"/>
          <p:cNvSpPr/>
          <p:nvPr/>
        </p:nvSpPr>
        <p:spPr>
          <a:xfrm>
            <a:off x="4644008" y="271576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9600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17"/>
          <p:cNvSpPr/>
          <p:nvPr/>
        </p:nvSpPr>
        <p:spPr>
          <a:xfrm>
            <a:off x="3456384" y="3363838"/>
            <a:ext cx="57241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9600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19" y="339502"/>
            <a:ext cx="85689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把一个棱长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分米的正方体钢块，锻造成横截面积为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平方分米的长方体钢锭，这根钢锭长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多少分米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899592" y="1851670"/>
            <a:ext cx="74168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钢块变成长方体，形状变化，体积不变。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79912" y="843558"/>
            <a:ext cx="20882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7"/>
          <p:cNvSpPr/>
          <p:nvPr/>
        </p:nvSpPr>
        <p:spPr>
          <a:xfrm>
            <a:off x="1619672" y="2859782"/>
            <a:ext cx="20162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6×6×6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043608" y="343584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216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491880" y="1347614"/>
            <a:ext cx="19442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7"/>
          <p:cNvSpPr/>
          <p:nvPr/>
        </p:nvSpPr>
        <p:spPr>
          <a:xfrm>
            <a:off x="4644008" y="3435846"/>
            <a:ext cx="3312368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216÷4=54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5364088" y="2787774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800" b="1" kern="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2160240" y="4011910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根钢锭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36096" y="1203598"/>
            <a:ext cx="1440160" cy="738664"/>
            <a:chOff x="4716016" y="1491630"/>
            <a:chExt cx="1440160" cy="738664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4788024" y="1491630"/>
              <a:ext cx="136815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endPara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716016" y="1671694"/>
              <a:ext cx="1044000" cy="396000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弧形 8"/>
          <p:cNvSpPr/>
          <p:nvPr/>
        </p:nvSpPr>
        <p:spPr>
          <a:xfrm>
            <a:off x="5436096" y="843558"/>
            <a:ext cx="360040" cy="1170712"/>
          </a:xfrm>
          <a:prstGeom prst="arc">
            <a:avLst>
              <a:gd name="adj1" fmla="val 16200000"/>
              <a:gd name="adj2" fmla="val 13765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  <p:bldP spid="24" grpId="0"/>
      <p:bldP spid="25" grpId="0"/>
      <p:bldP spid="26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82010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一个正方体木块，它的棱长是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分米，已知每立方分米重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千克，这个木块重多少千克？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80112" y="339502"/>
            <a:ext cx="1116124" cy="468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1043608" y="1563638"/>
            <a:ext cx="7105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求正方体的体积，再求木块的重量。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979712" y="2643710"/>
            <a:ext cx="5045631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5×5×5= 125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17"/>
          <p:cNvSpPr/>
          <p:nvPr/>
        </p:nvSpPr>
        <p:spPr>
          <a:xfrm>
            <a:off x="2267744" y="3003750"/>
            <a:ext cx="4320480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125×0.4=50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7"/>
          <p:cNvSpPr/>
          <p:nvPr/>
        </p:nvSpPr>
        <p:spPr>
          <a:xfrm>
            <a:off x="2195736" y="3651870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这个木块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21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7494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本数学书摆成一个长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厘米，高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厘米的长方体，平均每本书的体积是多少？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043608" y="1502027"/>
            <a:ext cx="806489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en-US" altLang="zh-CN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本书的体积，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再求每本书的体积。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1907704" y="2571750"/>
            <a:ext cx="2304605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18×13×25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17"/>
          <p:cNvSpPr/>
          <p:nvPr/>
        </p:nvSpPr>
        <p:spPr>
          <a:xfrm>
            <a:off x="3635896" y="2571750"/>
            <a:ext cx="403305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5850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7"/>
          <p:cNvSpPr/>
          <p:nvPr/>
        </p:nvSpPr>
        <p:spPr>
          <a:xfrm>
            <a:off x="2195735" y="3147814"/>
            <a:ext cx="4609209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5850÷50=117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1043607" y="3867894"/>
            <a:ext cx="7243043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平均每本书的体积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7" y="339502"/>
            <a:ext cx="82556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把一块棱长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厘米的正方体钢坯，锻造成长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厘米的长方体钢板，这钢板有多厚？（损耗不计）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1691680" y="1709393"/>
            <a:ext cx="662473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钢坯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形状改变，体积不变。</a:t>
            </a:r>
            <a:endParaRPr lang="en-US" altLang="zh-CN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先正方体的体积，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求长方体的高。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2123728" y="2931742"/>
            <a:ext cx="20162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8×8×8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3635896" y="2931790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512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17"/>
          <p:cNvSpPr/>
          <p:nvPr/>
        </p:nvSpPr>
        <p:spPr>
          <a:xfrm>
            <a:off x="2483768" y="3507806"/>
            <a:ext cx="4032448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512÷16÷5=6.4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17"/>
          <p:cNvSpPr/>
          <p:nvPr/>
        </p:nvSpPr>
        <p:spPr>
          <a:xfrm>
            <a:off x="1331640" y="4083918"/>
            <a:ext cx="633670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钢板厚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平行四边形 40"/>
          <p:cNvSpPr/>
          <p:nvPr/>
        </p:nvSpPr>
        <p:spPr>
          <a:xfrm>
            <a:off x="899592" y="3363839"/>
            <a:ext cx="1656184" cy="432048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3528" y="267494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一个长方体玻璃鱼缸，长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6dm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4.5dm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3.8dm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，鱼缸的容积是多少升？它的下面和右面的玻璃被打碎了，要修好这个鱼缸，需要配多少平方分米的玻璃？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99592" y="2643758"/>
            <a:ext cx="2376264" cy="1480231"/>
            <a:chOff x="1331640" y="1491630"/>
            <a:chExt cx="2376264" cy="1103206"/>
          </a:xfrm>
        </p:grpSpPr>
        <p:grpSp>
          <p:nvGrpSpPr>
            <p:cNvPr id="27" name="组合 26"/>
            <p:cNvGrpSpPr/>
            <p:nvPr/>
          </p:nvGrpSpPr>
          <p:grpSpPr>
            <a:xfrm>
              <a:off x="1331640" y="1491630"/>
              <a:ext cx="1656184" cy="864096"/>
              <a:chOff x="5220072" y="1131590"/>
              <a:chExt cx="1656184" cy="864096"/>
            </a:xfrm>
          </p:grpSpPr>
          <p:sp>
            <p:nvSpPr>
              <p:cNvPr id="31" name="立方体 30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>
                  <a:gd name="adj" fmla="val 39179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H="1">
                <a:off x="5652120" y="1668260"/>
                <a:ext cx="1224136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5652120" y="1131590"/>
                <a:ext cx="0" cy="53667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5220072" y="1668260"/>
                <a:ext cx="432048" cy="327426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56"/>
            <p:cNvSpPr txBox="1">
              <a:spLocks noChangeArrowheads="1"/>
            </p:cNvSpPr>
            <p:nvPr/>
          </p:nvSpPr>
          <p:spPr bwMode="auto">
            <a:xfrm>
              <a:off x="1763688" y="2296637"/>
              <a:ext cx="432048" cy="298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56"/>
            <p:cNvSpPr txBox="1">
              <a:spLocks noChangeArrowheads="1"/>
            </p:cNvSpPr>
            <p:nvPr/>
          </p:nvSpPr>
          <p:spPr bwMode="auto">
            <a:xfrm>
              <a:off x="2699792" y="2081968"/>
              <a:ext cx="648072" cy="298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4.5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56"/>
            <p:cNvSpPr txBox="1">
              <a:spLocks noChangeArrowheads="1"/>
            </p:cNvSpPr>
            <p:nvPr/>
          </p:nvSpPr>
          <p:spPr bwMode="auto">
            <a:xfrm>
              <a:off x="2915816" y="1598965"/>
              <a:ext cx="792088" cy="298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3.8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圆角矩形 17"/>
          <p:cNvSpPr/>
          <p:nvPr/>
        </p:nvSpPr>
        <p:spPr>
          <a:xfrm>
            <a:off x="3347864" y="2355726"/>
            <a:ext cx="2232248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6×4.5×3.8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4860032" y="235572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102.6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7"/>
          <p:cNvSpPr/>
          <p:nvPr/>
        </p:nvSpPr>
        <p:spPr>
          <a:xfrm>
            <a:off x="3419872" y="2787774"/>
            <a:ext cx="460851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鱼缸的容积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102.6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 rot="16200000" flipH="1">
            <a:off x="1743240" y="2990933"/>
            <a:ext cx="1154278" cy="459929"/>
          </a:xfrm>
          <a:prstGeom prst="parallelogram">
            <a:avLst>
              <a:gd name="adj" fmla="val 102285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17"/>
          <p:cNvSpPr/>
          <p:nvPr/>
        </p:nvSpPr>
        <p:spPr>
          <a:xfrm>
            <a:off x="3203848" y="3291830"/>
            <a:ext cx="56166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6×4.5+4.5×3.8=44.1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17"/>
          <p:cNvSpPr/>
          <p:nvPr/>
        </p:nvSpPr>
        <p:spPr>
          <a:xfrm>
            <a:off x="3563888" y="3795886"/>
            <a:ext cx="525658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44.1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分米的玻璃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38" grpId="0"/>
      <p:bldP spid="39" grpId="0"/>
      <p:bldP spid="40" grpId="0"/>
      <p:bldP spid="42" grpId="0" animBg="1"/>
      <p:bldP spid="42" grpId="1" animBg="1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79662"/>
            <a:ext cx="7500895" cy="2620176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816403"/>
            <a:ext cx="3672408" cy="1187395"/>
          </a:xfrm>
          <a:prstGeom prst="rect">
            <a:avLst/>
          </a:prstGeom>
        </p:spPr>
      </p:pic>
      <p:sp>
        <p:nvSpPr>
          <p:cNvPr id="72" name="矩形 71"/>
          <p:cNvSpPr/>
          <p:nvPr/>
        </p:nvSpPr>
        <p:spPr>
          <a:xfrm>
            <a:off x="2580164" y="27877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80164" y="336383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696304" y="393990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239319" y="2787774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364088" y="336383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 flipH="1" flipV="1">
            <a:off x="3059832" y="3147814"/>
            <a:ext cx="2" cy="28803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 flipV="1">
            <a:off x="3059832" y="3723878"/>
            <a:ext cx="2" cy="28803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5580112" y="3147814"/>
            <a:ext cx="2" cy="28803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4355976" y="2787774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355976" y="3363838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12"/>
          <p:cNvSpPr txBox="1">
            <a:spLocks noChangeArrowheads="1"/>
          </p:cNvSpPr>
          <p:nvPr/>
        </p:nvSpPr>
        <p:spPr bwMode="auto">
          <a:xfrm>
            <a:off x="2362205" y="3075806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12"/>
          <p:cNvSpPr txBox="1">
            <a:spLocks noChangeArrowheads="1"/>
          </p:cNvSpPr>
          <p:nvPr/>
        </p:nvSpPr>
        <p:spPr bwMode="auto">
          <a:xfrm>
            <a:off x="2362205" y="3651870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12"/>
          <p:cNvSpPr txBox="1">
            <a:spLocks noChangeArrowheads="1"/>
          </p:cNvSpPr>
          <p:nvPr/>
        </p:nvSpPr>
        <p:spPr bwMode="auto">
          <a:xfrm>
            <a:off x="5530557" y="3075806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84" grpId="0"/>
      <p:bldP spid="86" grpId="0"/>
      <p:bldP spid="87" grpId="0"/>
      <p:bldP spid="88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123" y="3502302"/>
            <a:ext cx="805925" cy="65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23728" y="264375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6" y="26437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flipV="1">
            <a:off x="3707904" y="2211710"/>
            <a:ext cx="792088" cy="504056"/>
            <a:chOff x="4355976" y="2355726"/>
            <a:chExt cx="792088" cy="79208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355976" y="2355726"/>
              <a:ext cx="420047" cy="5040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4728017" y="2355726"/>
              <a:ext cx="420047" cy="5040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下箭头 6"/>
            <p:cNvSpPr/>
            <p:nvPr/>
          </p:nvSpPr>
          <p:spPr>
            <a:xfrm>
              <a:off x="4572000" y="2787774"/>
              <a:ext cx="360040" cy="360040"/>
            </a:xfrm>
            <a:prstGeom prst="downArrow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8" name="矩形 7"/>
          <p:cNvSpPr/>
          <p:nvPr/>
        </p:nvSpPr>
        <p:spPr>
          <a:xfrm>
            <a:off x="3203848" y="177966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7827" flipV="1">
            <a:off x="4314871" y="3014043"/>
            <a:ext cx="672951" cy="63222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726" y="3435846"/>
            <a:ext cx="1483242" cy="79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2199">
            <a:off x="3305828" y="3027677"/>
            <a:ext cx="665568" cy="594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3648" y="2175902"/>
            <a:ext cx="5904656" cy="1908016"/>
            <a:chOff x="1403648" y="2175902"/>
            <a:chExt cx="5904656" cy="1908016"/>
          </a:xfrm>
        </p:grpSpPr>
        <p:sp>
          <p:nvSpPr>
            <p:cNvPr id="44" name="矩形 61"/>
            <p:cNvSpPr/>
            <p:nvPr/>
          </p:nvSpPr>
          <p:spPr>
            <a:xfrm>
              <a:off x="3304845" y="2499742"/>
              <a:ext cx="331051" cy="1152128"/>
            </a:xfrm>
            <a:custGeom>
              <a:avLst/>
              <a:gdLst>
                <a:gd name="connsiteX0" fmla="*/ 0 w 1368152"/>
                <a:gd name="connsiteY0" fmla="*/ 0 h 2160240"/>
                <a:gd name="connsiteX1" fmla="*/ 1368152 w 1368152"/>
                <a:gd name="connsiteY1" fmla="*/ 0 h 2160240"/>
                <a:gd name="connsiteX2" fmla="*/ 1368152 w 1368152"/>
                <a:gd name="connsiteY2" fmla="*/ 2160240 h 2160240"/>
                <a:gd name="connsiteX3" fmla="*/ 0 w 1368152"/>
                <a:gd name="connsiteY3" fmla="*/ 2160240 h 2160240"/>
                <a:gd name="connsiteX4" fmla="*/ 0 w 1368152"/>
                <a:gd name="connsiteY4" fmla="*/ 0 h 2160240"/>
                <a:gd name="connsiteX0-1" fmla="*/ 1368152 w 1459592"/>
                <a:gd name="connsiteY0-2" fmla="*/ 0 h 2160240"/>
                <a:gd name="connsiteX1-3" fmla="*/ 1368152 w 1459592"/>
                <a:gd name="connsiteY1-4" fmla="*/ 2160240 h 2160240"/>
                <a:gd name="connsiteX2-5" fmla="*/ 0 w 1459592"/>
                <a:gd name="connsiteY2-6" fmla="*/ 2160240 h 2160240"/>
                <a:gd name="connsiteX3-7" fmla="*/ 0 w 1459592"/>
                <a:gd name="connsiteY3-8" fmla="*/ 0 h 2160240"/>
                <a:gd name="connsiteX4-9" fmla="*/ 1459592 w 1459592"/>
                <a:gd name="connsiteY4-10" fmla="*/ 91440 h 2160240"/>
                <a:gd name="connsiteX0-11" fmla="*/ 1368152 w 1459592"/>
                <a:gd name="connsiteY0-12" fmla="*/ 0 h 2160240"/>
                <a:gd name="connsiteX1-13" fmla="*/ 1368152 w 1459592"/>
                <a:gd name="connsiteY1-14" fmla="*/ 2160240 h 2160240"/>
                <a:gd name="connsiteX2-15" fmla="*/ 0 w 1459592"/>
                <a:gd name="connsiteY2-16" fmla="*/ 2160240 h 2160240"/>
                <a:gd name="connsiteX3-17" fmla="*/ 0 w 1459592"/>
                <a:gd name="connsiteY3-18" fmla="*/ 0 h 2160240"/>
                <a:gd name="connsiteX4-19" fmla="*/ 1459592 w 1459592"/>
                <a:gd name="connsiteY4-20" fmla="*/ 1129 h 2160240"/>
                <a:gd name="connsiteX0-21" fmla="*/ 1368152 w 1459592"/>
                <a:gd name="connsiteY0-22" fmla="*/ 2160240 h 2160240"/>
                <a:gd name="connsiteX1-23" fmla="*/ 0 w 1459592"/>
                <a:gd name="connsiteY1-24" fmla="*/ 2160240 h 2160240"/>
                <a:gd name="connsiteX2-25" fmla="*/ 0 w 1459592"/>
                <a:gd name="connsiteY2-26" fmla="*/ 0 h 2160240"/>
                <a:gd name="connsiteX3-27" fmla="*/ 1459592 w 1459592"/>
                <a:gd name="connsiteY3-28" fmla="*/ 1129 h 2160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59592" h="2160240">
                  <a:moveTo>
                    <a:pt x="1368152" y="2160240"/>
                  </a:moveTo>
                  <a:lnTo>
                    <a:pt x="0" y="2160240"/>
                  </a:lnTo>
                  <a:lnTo>
                    <a:pt x="0" y="0"/>
                  </a:lnTo>
                  <a:lnTo>
                    <a:pt x="1459592" y="1129"/>
                  </a:lnTo>
                </a:path>
              </a:pathLst>
            </a:cu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dashDot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52"/>
            <p:cNvSpPr txBox="1"/>
            <p:nvPr/>
          </p:nvSpPr>
          <p:spPr>
            <a:xfrm>
              <a:off x="3419872" y="2254221"/>
              <a:ext cx="13466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相同点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57"/>
            <p:cNvSpPr txBox="1"/>
            <p:nvPr/>
          </p:nvSpPr>
          <p:spPr>
            <a:xfrm>
              <a:off x="3491880" y="3363958"/>
              <a:ext cx="1274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不同点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圆角矩形 17"/>
            <p:cNvSpPr/>
            <p:nvPr/>
          </p:nvSpPr>
          <p:spPr>
            <a:xfrm>
              <a:off x="1403648" y="2859782"/>
              <a:ext cx="2232248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容积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17"/>
            <p:cNvSpPr/>
            <p:nvPr/>
          </p:nvSpPr>
          <p:spPr>
            <a:xfrm>
              <a:off x="4608288" y="2175902"/>
              <a:ext cx="2556000" cy="684000"/>
            </a:xfrm>
            <a:prstGeom prst="round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容积的计算方法与体积的</a:t>
              </a:r>
              <a:r>
                <a:rPr lang="zh-CN" altLang="en-US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计算方法</a:t>
              </a:r>
              <a:r>
                <a:rPr lang="zh-CN" altLang="en-US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</a:t>
              </a:r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536304" y="3003918"/>
              <a:ext cx="2772000" cy="1080000"/>
            </a:xfrm>
            <a:prstGeom prst="roundRect">
              <a:avLst/>
            </a:prstGeom>
            <a:ln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所用的数据是</a:t>
              </a:r>
              <a:r>
                <a:rPr lang="zh-CN" altLang="en-US" sz="2000" b="1" kern="0" dirty="0">
                  <a:solidFill>
                    <a:srgbClr val="00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从外面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测量，</a:t>
              </a:r>
              <a:r>
                <a:rPr lang="zh-CN" altLang="en-US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容积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所用的数据是</a:t>
              </a:r>
              <a:r>
                <a:rPr lang="zh-CN" altLang="en-US" sz="2000" b="1" kern="0" dirty="0">
                  <a:solidFill>
                    <a:srgbClr val="00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从里面</a:t>
              </a:r>
              <a:r>
                <a:rPr lang="zh-CN" altLang="en-US" sz="20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测量。</a:t>
              </a:r>
              <a:endParaRPr lang="zh-CN" altLang="en-US" sz="1200" b="1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674796" y="1707654"/>
            <a:ext cx="412945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67544" y="3003798"/>
            <a:ext cx="1224136" cy="1174425"/>
            <a:chOff x="1403648" y="1347614"/>
            <a:chExt cx="1224136" cy="1174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347614"/>
              <a:ext cx="1224136" cy="1174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1635646"/>
              <a:ext cx="710479" cy="576064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979712" y="987574"/>
            <a:ext cx="1872208" cy="1796179"/>
            <a:chOff x="3059832" y="1491630"/>
            <a:chExt cx="1872208" cy="179617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59832" y="1491630"/>
              <a:ext cx="1872208" cy="17961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9712">
              <a:off x="3481715" y="2036319"/>
              <a:ext cx="1042677" cy="653375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860032" y="123478"/>
            <a:ext cx="2520280" cy="2417933"/>
            <a:chOff x="4499992" y="1851670"/>
            <a:chExt cx="2520280" cy="24179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99992" y="1851670"/>
              <a:ext cx="2520280" cy="24179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5F3F4"/>
                </a:clrFrom>
                <a:clrTo>
                  <a:srgbClr val="F5F3F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2427734"/>
              <a:ext cx="2160240" cy="1296144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5567">
            <a:off x="1541673" y="2691601"/>
            <a:ext cx="1616460" cy="148072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5408">
            <a:off x="3343895" y="2115966"/>
            <a:ext cx="647056" cy="59272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58125" flipH="1">
            <a:off x="4428396" y="1713184"/>
            <a:ext cx="960934" cy="1030791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987824" y="2859782"/>
            <a:ext cx="2463469" cy="1929311"/>
            <a:chOff x="5868144" y="2859782"/>
            <a:chExt cx="2463469" cy="1929311"/>
          </a:xfrm>
        </p:grpSpPr>
        <p:sp>
          <p:nvSpPr>
            <p:cNvPr id="33" name="Freeform 8"/>
            <p:cNvSpPr/>
            <p:nvPr/>
          </p:nvSpPr>
          <p:spPr bwMode="auto">
            <a:xfrm flipH="1">
              <a:off x="7884368" y="3003798"/>
              <a:ext cx="98177" cy="1785295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868144" y="2859782"/>
              <a:ext cx="2463469" cy="1254250"/>
              <a:chOff x="2267744" y="1589449"/>
              <a:chExt cx="2463469" cy="1254250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627784" y="1589449"/>
                <a:ext cx="1703061" cy="1254250"/>
                <a:chOff x="1619672" y="213982"/>
                <a:chExt cx="2497933" cy="1839647"/>
              </a:xfrm>
            </p:grpSpPr>
            <p:sp>
              <p:nvSpPr>
                <p:cNvPr id="37" name="圆角矩形 1446"/>
                <p:cNvSpPr/>
                <p:nvPr/>
              </p:nvSpPr>
              <p:spPr>
                <a:xfrm>
                  <a:off x="1619672" y="246219"/>
                  <a:ext cx="2497932" cy="1807410"/>
                </a:xfrm>
                <a:custGeom>
                  <a:avLst/>
                  <a:gdLst>
                    <a:gd name="connsiteX0" fmla="*/ 0 w 2497138"/>
                    <a:gd name="connsiteY0" fmla="*/ 352582 h 1086842"/>
                    <a:gd name="connsiteX1" fmla="*/ 352582 w 2497138"/>
                    <a:gd name="connsiteY1" fmla="*/ 0 h 1086842"/>
                    <a:gd name="connsiteX2" fmla="*/ 2144556 w 2497138"/>
                    <a:gd name="connsiteY2" fmla="*/ 0 h 1086842"/>
                    <a:gd name="connsiteX3" fmla="*/ 2497138 w 2497138"/>
                    <a:gd name="connsiteY3" fmla="*/ 352582 h 1086842"/>
                    <a:gd name="connsiteX4" fmla="*/ 2497138 w 2497138"/>
                    <a:gd name="connsiteY4" fmla="*/ 734260 h 1086842"/>
                    <a:gd name="connsiteX5" fmla="*/ 2144556 w 2497138"/>
                    <a:gd name="connsiteY5" fmla="*/ 1086842 h 1086842"/>
                    <a:gd name="connsiteX6" fmla="*/ 352582 w 2497138"/>
                    <a:gd name="connsiteY6" fmla="*/ 1086842 h 1086842"/>
                    <a:gd name="connsiteX7" fmla="*/ 0 w 2497138"/>
                    <a:gd name="connsiteY7" fmla="*/ 734260 h 1086842"/>
                    <a:gd name="connsiteX8" fmla="*/ 0 w 2497138"/>
                    <a:gd name="connsiteY8" fmla="*/ 352582 h 1086842"/>
                    <a:gd name="connsiteX0-1" fmla="*/ 0 w 2509838"/>
                    <a:gd name="connsiteY0-2" fmla="*/ 352582 h 1853157"/>
                    <a:gd name="connsiteX1-3" fmla="*/ 352582 w 2509838"/>
                    <a:gd name="connsiteY1-4" fmla="*/ 0 h 1853157"/>
                    <a:gd name="connsiteX2-5" fmla="*/ 2144556 w 2509838"/>
                    <a:gd name="connsiteY2-6" fmla="*/ 0 h 1853157"/>
                    <a:gd name="connsiteX3-7" fmla="*/ 2497138 w 2509838"/>
                    <a:gd name="connsiteY3-8" fmla="*/ 352582 h 1853157"/>
                    <a:gd name="connsiteX4-9" fmla="*/ 2509838 w 2509838"/>
                    <a:gd name="connsiteY4-10" fmla="*/ 1826460 h 1853157"/>
                    <a:gd name="connsiteX5-11" fmla="*/ 2144556 w 2509838"/>
                    <a:gd name="connsiteY5-12" fmla="*/ 1086842 h 1853157"/>
                    <a:gd name="connsiteX6-13" fmla="*/ 352582 w 2509838"/>
                    <a:gd name="connsiteY6-14" fmla="*/ 1086842 h 1853157"/>
                    <a:gd name="connsiteX7-15" fmla="*/ 0 w 2509838"/>
                    <a:gd name="connsiteY7-16" fmla="*/ 734260 h 1853157"/>
                    <a:gd name="connsiteX8-17" fmla="*/ 0 w 2509838"/>
                    <a:gd name="connsiteY8-18" fmla="*/ 352582 h 1853157"/>
                    <a:gd name="connsiteX0-19" fmla="*/ 0 w 2509838"/>
                    <a:gd name="connsiteY0-20" fmla="*/ 352582 h 1853157"/>
                    <a:gd name="connsiteX1-21" fmla="*/ 352582 w 2509838"/>
                    <a:gd name="connsiteY1-22" fmla="*/ 0 h 1853157"/>
                    <a:gd name="connsiteX2-23" fmla="*/ 2144556 w 2509838"/>
                    <a:gd name="connsiteY2-24" fmla="*/ 0 h 1853157"/>
                    <a:gd name="connsiteX3-25" fmla="*/ 2497138 w 2509838"/>
                    <a:gd name="connsiteY3-26" fmla="*/ 352582 h 1853157"/>
                    <a:gd name="connsiteX4-27" fmla="*/ 2509838 w 2509838"/>
                    <a:gd name="connsiteY4-28" fmla="*/ 1826460 h 1853157"/>
                    <a:gd name="connsiteX5-29" fmla="*/ 1471456 w 2509838"/>
                    <a:gd name="connsiteY5-30" fmla="*/ 1086842 h 1853157"/>
                    <a:gd name="connsiteX6-31" fmla="*/ 352582 w 2509838"/>
                    <a:gd name="connsiteY6-32" fmla="*/ 1086842 h 1853157"/>
                    <a:gd name="connsiteX7-33" fmla="*/ 0 w 2509838"/>
                    <a:gd name="connsiteY7-34" fmla="*/ 734260 h 1853157"/>
                    <a:gd name="connsiteX8-35" fmla="*/ 0 w 2509838"/>
                    <a:gd name="connsiteY8-36" fmla="*/ 352582 h 1853157"/>
                    <a:gd name="connsiteX0-37" fmla="*/ 0 w 2509838"/>
                    <a:gd name="connsiteY0-38" fmla="*/ 352582 h 1853312"/>
                    <a:gd name="connsiteX1-39" fmla="*/ 352582 w 2509838"/>
                    <a:gd name="connsiteY1-40" fmla="*/ 0 h 1853312"/>
                    <a:gd name="connsiteX2-41" fmla="*/ 2144556 w 2509838"/>
                    <a:gd name="connsiteY2-42" fmla="*/ 0 h 1853312"/>
                    <a:gd name="connsiteX3-43" fmla="*/ 2497138 w 2509838"/>
                    <a:gd name="connsiteY3-44" fmla="*/ 352582 h 1853312"/>
                    <a:gd name="connsiteX4-45" fmla="*/ 2509838 w 2509838"/>
                    <a:gd name="connsiteY4-46" fmla="*/ 1826460 h 1853312"/>
                    <a:gd name="connsiteX5-47" fmla="*/ 1471456 w 2509838"/>
                    <a:gd name="connsiteY5-48" fmla="*/ 1086842 h 1853312"/>
                    <a:gd name="connsiteX6-49" fmla="*/ 352582 w 2509838"/>
                    <a:gd name="connsiteY6-50" fmla="*/ 1086842 h 1853312"/>
                    <a:gd name="connsiteX7-51" fmla="*/ 0 w 2509838"/>
                    <a:gd name="connsiteY7-52" fmla="*/ 734260 h 1853312"/>
                    <a:gd name="connsiteX8-53" fmla="*/ 0 w 2509838"/>
                    <a:gd name="connsiteY8-54" fmla="*/ 352582 h 1853312"/>
                    <a:gd name="connsiteX0-55" fmla="*/ 0 w 2509838"/>
                    <a:gd name="connsiteY0-56" fmla="*/ 352582 h 1853157"/>
                    <a:gd name="connsiteX1-57" fmla="*/ 352582 w 2509838"/>
                    <a:gd name="connsiteY1-58" fmla="*/ 0 h 1853157"/>
                    <a:gd name="connsiteX2-59" fmla="*/ 2144556 w 2509838"/>
                    <a:gd name="connsiteY2-60" fmla="*/ 0 h 1853157"/>
                    <a:gd name="connsiteX3-61" fmla="*/ 2497138 w 2509838"/>
                    <a:gd name="connsiteY3-62" fmla="*/ 352582 h 1853157"/>
                    <a:gd name="connsiteX4-63" fmla="*/ 2509838 w 2509838"/>
                    <a:gd name="connsiteY4-64" fmla="*/ 1826460 h 1853157"/>
                    <a:gd name="connsiteX5-65" fmla="*/ 1471456 w 2509838"/>
                    <a:gd name="connsiteY5-66" fmla="*/ 1086842 h 1853157"/>
                    <a:gd name="connsiteX6-67" fmla="*/ 352582 w 2509838"/>
                    <a:gd name="connsiteY6-68" fmla="*/ 1086842 h 1853157"/>
                    <a:gd name="connsiteX7-69" fmla="*/ 0 w 2509838"/>
                    <a:gd name="connsiteY7-70" fmla="*/ 734260 h 1853157"/>
                    <a:gd name="connsiteX8-71" fmla="*/ 0 w 2509838"/>
                    <a:gd name="connsiteY8-72" fmla="*/ 352582 h 1853157"/>
                    <a:gd name="connsiteX0-73" fmla="*/ 0 w 2509838"/>
                    <a:gd name="connsiteY0-74" fmla="*/ 352582 h 1826460"/>
                    <a:gd name="connsiteX1-75" fmla="*/ 352582 w 2509838"/>
                    <a:gd name="connsiteY1-76" fmla="*/ 0 h 1826460"/>
                    <a:gd name="connsiteX2-77" fmla="*/ 2144556 w 2509838"/>
                    <a:gd name="connsiteY2-78" fmla="*/ 0 h 1826460"/>
                    <a:gd name="connsiteX3-79" fmla="*/ 2497138 w 2509838"/>
                    <a:gd name="connsiteY3-80" fmla="*/ 352582 h 1826460"/>
                    <a:gd name="connsiteX4-81" fmla="*/ 2509838 w 2509838"/>
                    <a:gd name="connsiteY4-82" fmla="*/ 1826460 h 1826460"/>
                    <a:gd name="connsiteX5-83" fmla="*/ 1471456 w 2509838"/>
                    <a:gd name="connsiteY5-84" fmla="*/ 1086842 h 1826460"/>
                    <a:gd name="connsiteX6-85" fmla="*/ 352582 w 2509838"/>
                    <a:gd name="connsiteY6-86" fmla="*/ 1086842 h 1826460"/>
                    <a:gd name="connsiteX7-87" fmla="*/ 0 w 2509838"/>
                    <a:gd name="connsiteY7-88" fmla="*/ 734260 h 1826460"/>
                    <a:gd name="connsiteX8-89" fmla="*/ 0 w 2509838"/>
                    <a:gd name="connsiteY8-90" fmla="*/ 352582 h 1826460"/>
                    <a:gd name="connsiteX0-91" fmla="*/ 0 w 2509838"/>
                    <a:gd name="connsiteY0-92" fmla="*/ 352582 h 1826460"/>
                    <a:gd name="connsiteX1-93" fmla="*/ 352582 w 2509838"/>
                    <a:gd name="connsiteY1-94" fmla="*/ 0 h 1826460"/>
                    <a:gd name="connsiteX2-95" fmla="*/ 2144556 w 2509838"/>
                    <a:gd name="connsiteY2-96" fmla="*/ 0 h 1826460"/>
                    <a:gd name="connsiteX3-97" fmla="*/ 2497138 w 2509838"/>
                    <a:gd name="connsiteY3-98" fmla="*/ 352582 h 1826460"/>
                    <a:gd name="connsiteX4-99" fmla="*/ 2509838 w 2509838"/>
                    <a:gd name="connsiteY4-100" fmla="*/ 1826460 h 1826460"/>
                    <a:gd name="connsiteX5-101" fmla="*/ 1471456 w 2509838"/>
                    <a:gd name="connsiteY5-102" fmla="*/ 1086842 h 1826460"/>
                    <a:gd name="connsiteX6-103" fmla="*/ 352582 w 2509838"/>
                    <a:gd name="connsiteY6-104" fmla="*/ 1086842 h 1826460"/>
                    <a:gd name="connsiteX7-105" fmla="*/ 0 w 2509838"/>
                    <a:gd name="connsiteY7-106" fmla="*/ 734260 h 1826460"/>
                    <a:gd name="connsiteX8-107" fmla="*/ 0 w 2509838"/>
                    <a:gd name="connsiteY8-108" fmla="*/ 352582 h 1826460"/>
                    <a:gd name="connsiteX0-109" fmla="*/ 0 w 2509838"/>
                    <a:gd name="connsiteY0-110" fmla="*/ 352582 h 1826460"/>
                    <a:gd name="connsiteX1-111" fmla="*/ 352582 w 2509838"/>
                    <a:gd name="connsiteY1-112" fmla="*/ 0 h 1826460"/>
                    <a:gd name="connsiteX2-113" fmla="*/ 2144556 w 2509838"/>
                    <a:gd name="connsiteY2-114" fmla="*/ 0 h 1826460"/>
                    <a:gd name="connsiteX3-115" fmla="*/ 2497138 w 2509838"/>
                    <a:gd name="connsiteY3-116" fmla="*/ 352582 h 1826460"/>
                    <a:gd name="connsiteX4-117" fmla="*/ 2509838 w 2509838"/>
                    <a:gd name="connsiteY4-118" fmla="*/ 1826460 h 1826460"/>
                    <a:gd name="connsiteX5-119" fmla="*/ 1471456 w 2509838"/>
                    <a:gd name="connsiteY5-120" fmla="*/ 1086842 h 1826460"/>
                    <a:gd name="connsiteX6-121" fmla="*/ 352582 w 2509838"/>
                    <a:gd name="connsiteY6-122" fmla="*/ 1086842 h 1826460"/>
                    <a:gd name="connsiteX7-123" fmla="*/ 0 w 2509838"/>
                    <a:gd name="connsiteY7-124" fmla="*/ 734260 h 1826460"/>
                    <a:gd name="connsiteX8-125" fmla="*/ 0 w 2509838"/>
                    <a:gd name="connsiteY8-126" fmla="*/ 352582 h 1826460"/>
                    <a:gd name="connsiteX0-127" fmla="*/ 0 w 2509838"/>
                    <a:gd name="connsiteY0-128" fmla="*/ 352582 h 1826460"/>
                    <a:gd name="connsiteX1-129" fmla="*/ 352582 w 2509838"/>
                    <a:gd name="connsiteY1-130" fmla="*/ 0 h 1826460"/>
                    <a:gd name="connsiteX2-131" fmla="*/ 2144556 w 2509838"/>
                    <a:gd name="connsiteY2-132" fmla="*/ 0 h 1826460"/>
                    <a:gd name="connsiteX3-133" fmla="*/ 2497138 w 2509838"/>
                    <a:gd name="connsiteY3-134" fmla="*/ 352582 h 1826460"/>
                    <a:gd name="connsiteX4-135" fmla="*/ 2509838 w 2509838"/>
                    <a:gd name="connsiteY4-136" fmla="*/ 1826460 h 1826460"/>
                    <a:gd name="connsiteX5-137" fmla="*/ 1471456 w 2509838"/>
                    <a:gd name="connsiteY5-138" fmla="*/ 1086842 h 1826460"/>
                    <a:gd name="connsiteX6-139" fmla="*/ 352582 w 2509838"/>
                    <a:gd name="connsiteY6-140" fmla="*/ 1086842 h 1826460"/>
                    <a:gd name="connsiteX7-141" fmla="*/ 0 w 2509838"/>
                    <a:gd name="connsiteY7-142" fmla="*/ 734260 h 1826460"/>
                    <a:gd name="connsiteX8-143" fmla="*/ 0 w 2509838"/>
                    <a:gd name="connsiteY8-144" fmla="*/ 352582 h 1826460"/>
                    <a:gd name="connsiteX0-145" fmla="*/ 0 w 2509838"/>
                    <a:gd name="connsiteY0-146" fmla="*/ 352582 h 1826460"/>
                    <a:gd name="connsiteX1-147" fmla="*/ 352582 w 2509838"/>
                    <a:gd name="connsiteY1-148" fmla="*/ 0 h 1826460"/>
                    <a:gd name="connsiteX2-149" fmla="*/ 2144556 w 2509838"/>
                    <a:gd name="connsiteY2-150" fmla="*/ 0 h 1826460"/>
                    <a:gd name="connsiteX3-151" fmla="*/ 2497138 w 2509838"/>
                    <a:gd name="connsiteY3-152" fmla="*/ 352582 h 1826460"/>
                    <a:gd name="connsiteX4-153" fmla="*/ 2509838 w 2509838"/>
                    <a:gd name="connsiteY4-154" fmla="*/ 1826460 h 1826460"/>
                    <a:gd name="connsiteX5-155" fmla="*/ 1471456 w 2509838"/>
                    <a:gd name="connsiteY5-156" fmla="*/ 1086842 h 1826460"/>
                    <a:gd name="connsiteX6-157" fmla="*/ 352582 w 2509838"/>
                    <a:gd name="connsiteY6-158" fmla="*/ 1086842 h 1826460"/>
                    <a:gd name="connsiteX7-159" fmla="*/ 0 w 2509838"/>
                    <a:gd name="connsiteY7-160" fmla="*/ 734260 h 1826460"/>
                    <a:gd name="connsiteX8-161" fmla="*/ 0 w 2509838"/>
                    <a:gd name="connsiteY8-162" fmla="*/ 352582 h 1826460"/>
                    <a:gd name="connsiteX0-163" fmla="*/ 0 w 2502694"/>
                    <a:gd name="connsiteY0-164" fmla="*/ 352582 h 1821697"/>
                    <a:gd name="connsiteX1-165" fmla="*/ 352582 w 2502694"/>
                    <a:gd name="connsiteY1-166" fmla="*/ 0 h 1821697"/>
                    <a:gd name="connsiteX2-167" fmla="*/ 2144556 w 2502694"/>
                    <a:gd name="connsiteY2-168" fmla="*/ 0 h 1821697"/>
                    <a:gd name="connsiteX3-169" fmla="*/ 2497138 w 2502694"/>
                    <a:gd name="connsiteY3-170" fmla="*/ 352582 h 1821697"/>
                    <a:gd name="connsiteX4-171" fmla="*/ 2502694 w 2502694"/>
                    <a:gd name="connsiteY4-172" fmla="*/ 1821697 h 1821697"/>
                    <a:gd name="connsiteX5-173" fmla="*/ 1471456 w 2502694"/>
                    <a:gd name="connsiteY5-174" fmla="*/ 1086842 h 1821697"/>
                    <a:gd name="connsiteX6-175" fmla="*/ 352582 w 2502694"/>
                    <a:gd name="connsiteY6-176" fmla="*/ 1086842 h 1821697"/>
                    <a:gd name="connsiteX7-177" fmla="*/ 0 w 2502694"/>
                    <a:gd name="connsiteY7-178" fmla="*/ 734260 h 1821697"/>
                    <a:gd name="connsiteX8-179" fmla="*/ 0 w 2502694"/>
                    <a:gd name="connsiteY8-180" fmla="*/ 352582 h 1821697"/>
                    <a:gd name="connsiteX0-181" fmla="*/ 0 w 2497932"/>
                    <a:gd name="connsiteY0-182" fmla="*/ 352582 h 1807410"/>
                    <a:gd name="connsiteX1-183" fmla="*/ 352582 w 2497932"/>
                    <a:gd name="connsiteY1-184" fmla="*/ 0 h 1807410"/>
                    <a:gd name="connsiteX2-185" fmla="*/ 2144556 w 2497932"/>
                    <a:gd name="connsiteY2-186" fmla="*/ 0 h 1807410"/>
                    <a:gd name="connsiteX3-187" fmla="*/ 2497138 w 2497932"/>
                    <a:gd name="connsiteY3-188" fmla="*/ 352582 h 1807410"/>
                    <a:gd name="connsiteX4-189" fmla="*/ 2497932 w 2497932"/>
                    <a:gd name="connsiteY4-190" fmla="*/ 1807410 h 1807410"/>
                    <a:gd name="connsiteX5-191" fmla="*/ 1471456 w 2497932"/>
                    <a:gd name="connsiteY5-192" fmla="*/ 1086842 h 1807410"/>
                    <a:gd name="connsiteX6-193" fmla="*/ 352582 w 2497932"/>
                    <a:gd name="connsiteY6-194" fmla="*/ 1086842 h 1807410"/>
                    <a:gd name="connsiteX7-195" fmla="*/ 0 w 2497932"/>
                    <a:gd name="connsiteY7-196" fmla="*/ 734260 h 1807410"/>
                    <a:gd name="connsiteX8-197" fmla="*/ 0 w 2497932"/>
                    <a:gd name="connsiteY8-198" fmla="*/ 352582 h 18074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2497932" h="1807410">
                      <a:moveTo>
                        <a:pt x="0" y="352582"/>
                      </a:moveTo>
                      <a:cubicBezTo>
                        <a:pt x="0" y="157856"/>
                        <a:pt x="157856" y="0"/>
                        <a:pt x="352582" y="0"/>
                      </a:cubicBezTo>
                      <a:lnTo>
                        <a:pt x="2144556" y="0"/>
                      </a:lnTo>
                      <a:cubicBezTo>
                        <a:pt x="2339282" y="0"/>
                        <a:pt x="2497138" y="157856"/>
                        <a:pt x="2497138" y="352582"/>
                      </a:cubicBezTo>
                      <a:cubicBezTo>
                        <a:pt x="2497138" y="479808"/>
                        <a:pt x="2497932" y="1680184"/>
                        <a:pt x="2497932" y="1807410"/>
                      </a:cubicBezTo>
                      <a:cubicBezTo>
                        <a:pt x="2288382" y="1398886"/>
                        <a:pt x="1863032" y="1086842"/>
                        <a:pt x="1471456" y="1086842"/>
                      </a:cubicBezTo>
                      <a:lnTo>
                        <a:pt x="352582" y="1086842"/>
                      </a:lnTo>
                      <a:cubicBezTo>
                        <a:pt x="157856" y="1086842"/>
                        <a:pt x="0" y="928986"/>
                        <a:pt x="0" y="734260"/>
                      </a:cubicBezTo>
                      <a:lnTo>
                        <a:pt x="0" y="352582"/>
                      </a:lnTo>
                      <a:close/>
                    </a:path>
                  </a:pathLst>
                </a:custGeom>
                <a:solidFill>
                  <a:srgbClr val="4643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圆角矩形 1446"/>
                <p:cNvSpPr/>
                <p:nvPr/>
              </p:nvSpPr>
              <p:spPr>
                <a:xfrm>
                  <a:off x="1619672" y="213982"/>
                  <a:ext cx="2497933" cy="1807410"/>
                </a:xfrm>
                <a:custGeom>
                  <a:avLst/>
                  <a:gdLst>
                    <a:gd name="connsiteX0" fmla="*/ 0 w 2497138"/>
                    <a:gd name="connsiteY0" fmla="*/ 352582 h 1086842"/>
                    <a:gd name="connsiteX1" fmla="*/ 352582 w 2497138"/>
                    <a:gd name="connsiteY1" fmla="*/ 0 h 1086842"/>
                    <a:gd name="connsiteX2" fmla="*/ 2144556 w 2497138"/>
                    <a:gd name="connsiteY2" fmla="*/ 0 h 1086842"/>
                    <a:gd name="connsiteX3" fmla="*/ 2497138 w 2497138"/>
                    <a:gd name="connsiteY3" fmla="*/ 352582 h 1086842"/>
                    <a:gd name="connsiteX4" fmla="*/ 2497138 w 2497138"/>
                    <a:gd name="connsiteY4" fmla="*/ 734260 h 1086842"/>
                    <a:gd name="connsiteX5" fmla="*/ 2144556 w 2497138"/>
                    <a:gd name="connsiteY5" fmla="*/ 1086842 h 1086842"/>
                    <a:gd name="connsiteX6" fmla="*/ 352582 w 2497138"/>
                    <a:gd name="connsiteY6" fmla="*/ 1086842 h 1086842"/>
                    <a:gd name="connsiteX7" fmla="*/ 0 w 2497138"/>
                    <a:gd name="connsiteY7" fmla="*/ 734260 h 1086842"/>
                    <a:gd name="connsiteX8" fmla="*/ 0 w 2497138"/>
                    <a:gd name="connsiteY8" fmla="*/ 352582 h 1086842"/>
                    <a:gd name="connsiteX0-1" fmla="*/ 0 w 2509838"/>
                    <a:gd name="connsiteY0-2" fmla="*/ 352582 h 1853157"/>
                    <a:gd name="connsiteX1-3" fmla="*/ 352582 w 2509838"/>
                    <a:gd name="connsiteY1-4" fmla="*/ 0 h 1853157"/>
                    <a:gd name="connsiteX2-5" fmla="*/ 2144556 w 2509838"/>
                    <a:gd name="connsiteY2-6" fmla="*/ 0 h 1853157"/>
                    <a:gd name="connsiteX3-7" fmla="*/ 2497138 w 2509838"/>
                    <a:gd name="connsiteY3-8" fmla="*/ 352582 h 1853157"/>
                    <a:gd name="connsiteX4-9" fmla="*/ 2509838 w 2509838"/>
                    <a:gd name="connsiteY4-10" fmla="*/ 1826460 h 1853157"/>
                    <a:gd name="connsiteX5-11" fmla="*/ 2144556 w 2509838"/>
                    <a:gd name="connsiteY5-12" fmla="*/ 1086842 h 1853157"/>
                    <a:gd name="connsiteX6-13" fmla="*/ 352582 w 2509838"/>
                    <a:gd name="connsiteY6-14" fmla="*/ 1086842 h 1853157"/>
                    <a:gd name="connsiteX7-15" fmla="*/ 0 w 2509838"/>
                    <a:gd name="connsiteY7-16" fmla="*/ 734260 h 1853157"/>
                    <a:gd name="connsiteX8-17" fmla="*/ 0 w 2509838"/>
                    <a:gd name="connsiteY8-18" fmla="*/ 352582 h 1853157"/>
                    <a:gd name="connsiteX0-19" fmla="*/ 0 w 2509838"/>
                    <a:gd name="connsiteY0-20" fmla="*/ 352582 h 1853157"/>
                    <a:gd name="connsiteX1-21" fmla="*/ 352582 w 2509838"/>
                    <a:gd name="connsiteY1-22" fmla="*/ 0 h 1853157"/>
                    <a:gd name="connsiteX2-23" fmla="*/ 2144556 w 2509838"/>
                    <a:gd name="connsiteY2-24" fmla="*/ 0 h 1853157"/>
                    <a:gd name="connsiteX3-25" fmla="*/ 2497138 w 2509838"/>
                    <a:gd name="connsiteY3-26" fmla="*/ 352582 h 1853157"/>
                    <a:gd name="connsiteX4-27" fmla="*/ 2509838 w 2509838"/>
                    <a:gd name="connsiteY4-28" fmla="*/ 1826460 h 1853157"/>
                    <a:gd name="connsiteX5-29" fmla="*/ 1471456 w 2509838"/>
                    <a:gd name="connsiteY5-30" fmla="*/ 1086842 h 1853157"/>
                    <a:gd name="connsiteX6-31" fmla="*/ 352582 w 2509838"/>
                    <a:gd name="connsiteY6-32" fmla="*/ 1086842 h 1853157"/>
                    <a:gd name="connsiteX7-33" fmla="*/ 0 w 2509838"/>
                    <a:gd name="connsiteY7-34" fmla="*/ 734260 h 1853157"/>
                    <a:gd name="connsiteX8-35" fmla="*/ 0 w 2509838"/>
                    <a:gd name="connsiteY8-36" fmla="*/ 352582 h 1853157"/>
                    <a:gd name="connsiteX0-37" fmla="*/ 0 w 2509838"/>
                    <a:gd name="connsiteY0-38" fmla="*/ 352582 h 1853312"/>
                    <a:gd name="connsiteX1-39" fmla="*/ 352582 w 2509838"/>
                    <a:gd name="connsiteY1-40" fmla="*/ 0 h 1853312"/>
                    <a:gd name="connsiteX2-41" fmla="*/ 2144556 w 2509838"/>
                    <a:gd name="connsiteY2-42" fmla="*/ 0 h 1853312"/>
                    <a:gd name="connsiteX3-43" fmla="*/ 2497138 w 2509838"/>
                    <a:gd name="connsiteY3-44" fmla="*/ 352582 h 1853312"/>
                    <a:gd name="connsiteX4-45" fmla="*/ 2509838 w 2509838"/>
                    <a:gd name="connsiteY4-46" fmla="*/ 1826460 h 1853312"/>
                    <a:gd name="connsiteX5-47" fmla="*/ 1471456 w 2509838"/>
                    <a:gd name="connsiteY5-48" fmla="*/ 1086842 h 1853312"/>
                    <a:gd name="connsiteX6-49" fmla="*/ 352582 w 2509838"/>
                    <a:gd name="connsiteY6-50" fmla="*/ 1086842 h 1853312"/>
                    <a:gd name="connsiteX7-51" fmla="*/ 0 w 2509838"/>
                    <a:gd name="connsiteY7-52" fmla="*/ 734260 h 1853312"/>
                    <a:gd name="connsiteX8-53" fmla="*/ 0 w 2509838"/>
                    <a:gd name="connsiteY8-54" fmla="*/ 352582 h 1853312"/>
                    <a:gd name="connsiteX0-55" fmla="*/ 0 w 2509838"/>
                    <a:gd name="connsiteY0-56" fmla="*/ 352582 h 1853157"/>
                    <a:gd name="connsiteX1-57" fmla="*/ 352582 w 2509838"/>
                    <a:gd name="connsiteY1-58" fmla="*/ 0 h 1853157"/>
                    <a:gd name="connsiteX2-59" fmla="*/ 2144556 w 2509838"/>
                    <a:gd name="connsiteY2-60" fmla="*/ 0 h 1853157"/>
                    <a:gd name="connsiteX3-61" fmla="*/ 2497138 w 2509838"/>
                    <a:gd name="connsiteY3-62" fmla="*/ 352582 h 1853157"/>
                    <a:gd name="connsiteX4-63" fmla="*/ 2509838 w 2509838"/>
                    <a:gd name="connsiteY4-64" fmla="*/ 1826460 h 1853157"/>
                    <a:gd name="connsiteX5-65" fmla="*/ 1471456 w 2509838"/>
                    <a:gd name="connsiteY5-66" fmla="*/ 1086842 h 1853157"/>
                    <a:gd name="connsiteX6-67" fmla="*/ 352582 w 2509838"/>
                    <a:gd name="connsiteY6-68" fmla="*/ 1086842 h 1853157"/>
                    <a:gd name="connsiteX7-69" fmla="*/ 0 w 2509838"/>
                    <a:gd name="connsiteY7-70" fmla="*/ 734260 h 1853157"/>
                    <a:gd name="connsiteX8-71" fmla="*/ 0 w 2509838"/>
                    <a:gd name="connsiteY8-72" fmla="*/ 352582 h 1853157"/>
                    <a:gd name="connsiteX0-73" fmla="*/ 0 w 2509838"/>
                    <a:gd name="connsiteY0-74" fmla="*/ 352582 h 1826460"/>
                    <a:gd name="connsiteX1-75" fmla="*/ 352582 w 2509838"/>
                    <a:gd name="connsiteY1-76" fmla="*/ 0 h 1826460"/>
                    <a:gd name="connsiteX2-77" fmla="*/ 2144556 w 2509838"/>
                    <a:gd name="connsiteY2-78" fmla="*/ 0 h 1826460"/>
                    <a:gd name="connsiteX3-79" fmla="*/ 2497138 w 2509838"/>
                    <a:gd name="connsiteY3-80" fmla="*/ 352582 h 1826460"/>
                    <a:gd name="connsiteX4-81" fmla="*/ 2509838 w 2509838"/>
                    <a:gd name="connsiteY4-82" fmla="*/ 1826460 h 1826460"/>
                    <a:gd name="connsiteX5-83" fmla="*/ 1471456 w 2509838"/>
                    <a:gd name="connsiteY5-84" fmla="*/ 1086842 h 1826460"/>
                    <a:gd name="connsiteX6-85" fmla="*/ 352582 w 2509838"/>
                    <a:gd name="connsiteY6-86" fmla="*/ 1086842 h 1826460"/>
                    <a:gd name="connsiteX7-87" fmla="*/ 0 w 2509838"/>
                    <a:gd name="connsiteY7-88" fmla="*/ 734260 h 1826460"/>
                    <a:gd name="connsiteX8-89" fmla="*/ 0 w 2509838"/>
                    <a:gd name="connsiteY8-90" fmla="*/ 352582 h 1826460"/>
                    <a:gd name="connsiteX0-91" fmla="*/ 0 w 2509838"/>
                    <a:gd name="connsiteY0-92" fmla="*/ 352582 h 1826460"/>
                    <a:gd name="connsiteX1-93" fmla="*/ 352582 w 2509838"/>
                    <a:gd name="connsiteY1-94" fmla="*/ 0 h 1826460"/>
                    <a:gd name="connsiteX2-95" fmla="*/ 2144556 w 2509838"/>
                    <a:gd name="connsiteY2-96" fmla="*/ 0 h 1826460"/>
                    <a:gd name="connsiteX3-97" fmla="*/ 2497138 w 2509838"/>
                    <a:gd name="connsiteY3-98" fmla="*/ 352582 h 1826460"/>
                    <a:gd name="connsiteX4-99" fmla="*/ 2509838 w 2509838"/>
                    <a:gd name="connsiteY4-100" fmla="*/ 1826460 h 1826460"/>
                    <a:gd name="connsiteX5-101" fmla="*/ 1471456 w 2509838"/>
                    <a:gd name="connsiteY5-102" fmla="*/ 1086842 h 1826460"/>
                    <a:gd name="connsiteX6-103" fmla="*/ 352582 w 2509838"/>
                    <a:gd name="connsiteY6-104" fmla="*/ 1086842 h 1826460"/>
                    <a:gd name="connsiteX7-105" fmla="*/ 0 w 2509838"/>
                    <a:gd name="connsiteY7-106" fmla="*/ 734260 h 1826460"/>
                    <a:gd name="connsiteX8-107" fmla="*/ 0 w 2509838"/>
                    <a:gd name="connsiteY8-108" fmla="*/ 352582 h 1826460"/>
                    <a:gd name="connsiteX0-109" fmla="*/ 0 w 2509838"/>
                    <a:gd name="connsiteY0-110" fmla="*/ 352582 h 1826460"/>
                    <a:gd name="connsiteX1-111" fmla="*/ 352582 w 2509838"/>
                    <a:gd name="connsiteY1-112" fmla="*/ 0 h 1826460"/>
                    <a:gd name="connsiteX2-113" fmla="*/ 2144556 w 2509838"/>
                    <a:gd name="connsiteY2-114" fmla="*/ 0 h 1826460"/>
                    <a:gd name="connsiteX3-115" fmla="*/ 2497138 w 2509838"/>
                    <a:gd name="connsiteY3-116" fmla="*/ 352582 h 1826460"/>
                    <a:gd name="connsiteX4-117" fmla="*/ 2509838 w 2509838"/>
                    <a:gd name="connsiteY4-118" fmla="*/ 1826460 h 1826460"/>
                    <a:gd name="connsiteX5-119" fmla="*/ 1471456 w 2509838"/>
                    <a:gd name="connsiteY5-120" fmla="*/ 1086842 h 1826460"/>
                    <a:gd name="connsiteX6-121" fmla="*/ 352582 w 2509838"/>
                    <a:gd name="connsiteY6-122" fmla="*/ 1086842 h 1826460"/>
                    <a:gd name="connsiteX7-123" fmla="*/ 0 w 2509838"/>
                    <a:gd name="connsiteY7-124" fmla="*/ 734260 h 1826460"/>
                    <a:gd name="connsiteX8-125" fmla="*/ 0 w 2509838"/>
                    <a:gd name="connsiteY8-126" fmla="*/ 352582 h 1826460"/>
                    <a:gd name="connsiteX0-127" fmla="*/ 0 w 2509838"/>
                    <a:gd name="connsiteY0-128" fmla="*/ 352582 h 1826460"/>
                    <a:gd name="connsiteX1-129" fmla="*/ 352582 w 2509838"/>
                    <a:gd name="connsiteY1-130" fmla="*/ 0 h 1826460"/>
                    <a:gd name="connsiteX2-131" fmla="*/ 2144556 w 2509838"/>
                    <a:gd name="connsiteY2-132" fmla="*/ 0 h 1826460"/>
                    <a:gd name="connsiteX3-133" fmla="*/ 2497138 w 2509838"/>
                    <a:gd name="connsiteY3-134" fmla="*/ 352582 h 1826460"/>
                    <a:gd name="connsiteX4-135" fmla="*/ 2509838 w 2509838"/>
                    <a:gd name="connsiteY4-136" fmla="*/ 1826460 h 1826460"/>
                    <a:gd name="connsiteX5-137" fmla="*/ 1471456 w 2509838"/>
                    <a:gd name="connsiteY5-138" fmla="*/ 1086842 h 1826460"/>
                    <a:gd name="connsiteX6-139" fmla="*/ 352582 w 2509838"/>
                    <a:gd name="connsiteY6-140" fmla="*/ 1086842 h 1826460"/>
                    <a:gd name="connsiteX7-141" fmla="*/ 0 w 2509838"/>
                    <a:gd name="connsiteY7-142" fmla="*/ 734260 h 1826460"/>
                    <a:gd name="connsiteX8-143" fmla="*/ 0 w 2509838"/>
                    <a:gd name="connsiteY8-144" fmla="*/ 352582 h 1826460"/>
                    <a:gd name="connsiteX0-145" fmla="*/ 0 w 2509838"/>
                    <a:gd name="connsiteY0-146" fmla="*/ 352582 h 1826460"/>
                    <a:gd name="connsiteX1-147" fmla="*/ 352582 w 2509838"/>
                    <a:gd name="connsiteY1-148" fmla="*/ 0 h 1826460"/>
                    <a:gd name="connsiteX2-149" fmla="*/ 2144556 w 2509838"/>
                    <a:gd name="connsiteY2-150" fmla="*/ 0 h 1826460"/>
                    <a:gd name="connsiteX3-151" fmla="*/ 2497138 w 2509838"/>
                    <a:gd name="connsiteY3-152" fmla="*/ 352582 h 1826460"/>
                    <a:gd name="connsiteX4-153" fmla="*/ 2509838 w 2509838"/>
                    <a:gd name="connsiteY4-154" fmla="*/ 1826460 h 1826460"/>
                    <a:gd name="connsiteX5-155" fmla="*/ 1471456 w 2509838"/>
                    <a:gd name="connsiteY5-156" fmla="*/ 1086842 h 1826460"/>
                    <a:gd name="connsiteX6-157" fmla="*/ 352582 w 2509838"/>
                    <a:gd name="connsiteY6-158" fmla="*/ 1086842 h 1826460"/>
                    <a:gd name="connsiteX7-159" fmla="*/ 0 w 2509838"/>
                    <a:gd name="connsiteY7-160" fmla="*/ 734260 h 1826460"/>
                    <a:gd name="connsiteX8-161" fmla="*/ 0 w 2509838"/>
                    <a:gd name="connsiteY8-162" fmla="*/ 352582 h 1826460"/>
                    <a:gd name="connsiteX0-163" fmla="*/ 0 w 2502694"/>
                    <a:gd name="connsiteY0-164" fmla="*/ 352582 h 1821697"/>
                    <a:gd name="connsiteX1-165" fmla="*/ 352582 w 2502694"/>
                    <a:gd name="connsiteY1-166" fmla="*/ 0 h 1821697"/>
                    <a:gd name="connsiteX2-167" fmla="*/ 2144556 w 2502694"/>
                    <a:gd name="connsiteY2-168" fmla="*/ 0 h 1821697"/>
                    <a:gd name="connsiteX3-169" fmla="*/ 2497138 w 2502694"/>
                    <a:gd name="connsiteY3-170" fmla="*/ 352582 h 1821697"/>
                    <a:gd name="connsiteX4-171" fmla="*/ 2502694 w 2502694"/>
                    <a:gd name="connsiteY4-172" fmla="*/ 1821697 h 1821697"/>
                    <a:gd name="connsiteX5-173" fmla="*/ 1471456 w 2502694"/>
                    <a:gd name="connsiteY5-174" fmla="*/ 1086842 h 1821697"/>
                    <a:gd name="connsiteX6-175" fmla="*/ 352582 w 2502694"/>
                    <a:gd name="connsiteY6-176" fmla="*/ 1086842 h 1821697"/>
                    <a:gd name="connsiteX7-177" fmla="*/ 0 w 2502694"/>
                    <a:gd name="connsiteY7-178" fmla="*/ 734260 h 1821697"/>
                    <a:gd name="connsiteX8-179" fmla="*/ 0 w 2502694"/>
                    <a:gd name="connsiteY8-180" fmla="*/ 352582 h 1821697"/>
                    <a:gd name="connsiteX0-181" fmla="*/ 0 w 2497932"/>
                    <a:gd name="connsiteY0-182" fmla="*/ 352582 h 1807410"/>
                    <a:gd name="connsiteX1-183" fmla="*/ 352582 w 2497932"/>
                    <a:gd name="connsiteY1-184" fmla="*/ 0 h 1807410"/>
                    <a:gd name="connsiteX2-185" fmla="*/ 2144556 w 2497932"/>
                    <a:gd name="connsiteY2-186" fmla="*/ 0 h 1807410"/>
                    <a:gd name="connsiteX3-187" fmla="*/ 2497138 w 2497932"/>
                    <a:gd name="connsiteY3-188" fmla="*/ 352582 h 1807410"/>
                    <a:gd name="connsiteX4-189" fmla="*/ 2497932 w 2497932"/>
                    <a:gd name="connsiteY4-190" fmla="*/ 1807410 h 1807410"/>
                    <a:gd name="connsiteX5-191" fmla="*/ 1471456 w 2497932"/>
                    <a:gd name="connsiteY5-192" fmla="*/ 1086842 h 1807410"/>
                    <a:gd name="connsiteX6-193" fmla="*/ 352582 w 2497932"/>
                    <a:gd name="connsiteY6-194" fmla="*/ 1086842 h 1807410"/>
                    <a:gd name="connsiteX7-195" fmla="*/ 0 w 2497932"/>
                    <a:gd name="connsiteY7-196" fmla="*/ 734260 h 1807410"/>
                    <a:gd name="connsiteX8-197" fmla="*/ 0 w 2497932"/>
                    <a:gd name="connsiteY8-198" fmla="*/ 352582 h 18074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2497932" h="1807410">
                      <a:moveTo>
                        <a:pt x="0" y="352582"/>
                      </a:moveTo>
                      <a:cubicBezTo>
                        <a:pt x="0" y="157856"/>
                        <a:pt x="157856" y="0"/>
                        <a:pt x="352582" y="0"/>
                      </a:cubicBezTo>
                      <a:lnTo>
                        <a:pt x="2144556" y="0"/>
                      </a:lnTo>
                      <a:cubicBezTo>
                        <a:pt x="2339282" y="0"/>
                        <a:pt x="2497138" y="157856"/>
                        <a:pt x="2497138" y="352582"/>
                      </a:cubicBezTo>
                      <a:cubicBezTo>
                        <a:pt x="2497138" y="479808"/>
                        <a:pt x="2497932" y="1680184"/>
                        <a:pt x="2497932" y="1807410"/>
                      </a:cubicBezTo>
                      <a:cubicBezTo>
                        <a:pt x="2288382" y="1398886"/>
                        <a:pt x="1863032" y="1086842"/>
                        <a:pt x="1471456" y="1086842"/>
                      </a:cubicBezTo>
                      <a:lnTo>
                        <a:pt x="352582" y="1086842"/>
                      </a:lnTo>
                      <a:cubicBezTo>
                        <a:pt x="157856" y="1086842"/>
                        <a:pt x="0" y="928986"/>
                        <a:pt x="0" y="734260"/>
                      </a:cubicBezTo>
                      <a:lnTo>
                        <a:pt x="0" y="352582"/>
                      </a:lnTo>
                      <a:close/>
                    </a:path>
                  </a:pathLst>
                </a:custGeom>
                <a:solidFill>
                  <a:srgbClr val="E7291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TextBox 13"/>
              <p:cNvSpPr txBox="1"/>
              <p:nvPr/>
            </p:nvSpPr>
            <p:spPr>
              <a:xfrm flipH="1">
                <a:off x="2267744" y="1589449"/>
                <a:ext cx="2463469" cy="76944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zh-CN" altLang="en-US" sz="4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 积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 flipH="1" flipV="1">
            <a:off x="5081016" y="3003796"/>
            <a:ext cx="3523432" cy="1770085"/>
            <a:chOff x="1619672" y="213981"/>
            <a:chExt cx="2497932" cy="1839648"/>
          </a:xfrm>
        </p:grpSpPr>
        <p:sp>
          <p:nvSpPr>
            <p:cNvPr id="40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A2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56"/>
          <p:cNvSpPr txBox="1">
            <a:spLocks noChangeArrowheads="1"/>
          </p:cNvSpPr>
          <p:nvPr/>
        </p:nvSpPr>
        <p:spPr bwMode="auto">
          <a:xfrm>
            <a:off x="5148064" y="3795886"/>
            <a:ext cx="34563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物体所占空间的大小叫做物体的体积。</a:t>
            </a:r>
            <a:endParaRPr lang="zh-CN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10" descr="封面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39902"/>
            <a:ext cx="1152178" cy="76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72200" y="1995686"/>
            <a:ext cx="2401126" cy="1231975"/>
            <a:chOff x="3419872" y="627534"/>
            <a:chExt cx="2401126" cy="1231975"/>
          </a:xfrm>
        </p:grpSpPr>
        <p:grpSp>
          <p:nvGrpSpPr>
            <p:cNvPr id="24" name="组合 23"/>
            <p:cNvGrpSpPr/>
            <p:nvPr/>
          </p:nvGrpSpPr>
          <p:grpSpPr>
            <a:xfrm>
              <a:off x="3419872" y="627534"/>
              <a:ext cx="2401126" cy="1231975"/>
              <a:chOff x="3134005" y="1671637"/>
              <a:chExt cx="1183595" cy="1183595"/>
            </a:xfrm>
          </p:grpSpPr>
          <p:sp>
            <p:nvSpPr>
              <p:cNvPr id="25" name="Oval 5"/>
              <p:cNvSpPr>
                <a:spLocks noChangeArrowheads="1"/>
              </p:cNvSpPr>
              <p:nvPr/>
            </p:nvSpPr>
            <p:spPr bwMode="gray">
              <a:xfrm>
                <a:off x="3134005" y="1671637"/>
                <a:ext cx="1183595" cy="11835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26" name="Oval 5"/>
              <p:cNvSpPr>
                <a:spLocks noChangeArrowheads="1"/>
              </p:cNvSpPr>
              <p:nvPr/>
            </p:nvSpPr>
            <p:spPr bwMode="gray">
              <a:xfrm>
                <a:off x="3261335" y="1798967"/>
                <a:ext cx="928934" cy="928934"/>
              </a:xfrm>
              <a:prstGeom prst="ellipse">
                <a:avLst/>
              </a:prstGeom>
              <a:solidFill>
                <a:srgbClr val="A23C82"/>
              </a:solidFill>
              <a:ln>
                <a:noFill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45720" tIns="44450" rIns="45720" bIns="44450" anchor="ctr" anchorCtr="1"/>
              <a:lstStyle/>
              <a:p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995936" y="915566"/>
              <a:ext cx="12666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7544" y="1995686"/>
            <a:ext cx="2401126" cy="1231975"/>
            <a:chOff x="1331640" y="2715766"/>
            <a:chExt cx="2401126" cy="1231975"/>
          </a:xfrm>
        </p:grpSpPr>
        <p:grpSp>
          <p:nvGrpSpPr>
            <p:cNvPr id="30" name="组合 29"/>
            <p:cNvGrpSpPr/>
            <p:nvPr/>
          </p:nvGrpSpPr>
          <p:grpSpPr>
            <a:xfrm>
              <a:off x="1331640" y="2715766"/>
              <a:ext cx="2401126" cy="1231975"/>
              <a:chOff x="3134005" y="1671637"/>
              <a:chExt cx="1183595" cy="1183595"/>
            </a:xfrm>
          </p:grpSpPr>
          <p:sp>
            <p:nvSpPr>
              <p:cNvPr id="39" name="Oval 5"/>
              <p:cNvSpPr>
                <a:spLocks noChangeArrowheads="1"/>
              </p:cNvSpPr>
              <p:nvPr/>
            </p:nvSpPr>
            <p:spPr bwMode="gray">
              <a:xfrm>
                <a:off x="3134005" y="1671637"/>
                <a:ext cx="1183595" cy="11835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40" name="Oval 5"/>
              <p:cNvSpPr>
                <a:spLocks noChangeArrowheads="1"/>
              </p:cNvSpPr>
              <p:nvPr/>
            </p:nvSpPr>
            <p:spPr bwMode="gray">
              <a:xfrm>
                <a:off x="3261335" y="1798967"/>
                <a:ext cx="928934" cy="928934"/>
              </a:xfrm>
              <a:prstGeom prst="ellipse">
                <a:avLst/>
              </a:prstGeom>
              <a:solidFill>
                <a:srgbClr val="33CC33"/>
              </a:solidFill>
              <a:ln>
                <a:noFill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45720" tIns="44450" rIns="45720" bIns="44450" anchor="ctr" anchorCtr="1"/>
              <a:lstStyle/>
              <a:p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691680" y="305664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立方厘米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19872" y="1995686"/>
            <a:ext cx="2401126" cy="1231975"/>
            <a:chOff x="5724128" y="2715766"/>
            <a:chExt cx="2401126" cy="1231975"/>
          </a:xfrm>
        </p:grpSpPr>
        <p:grpSp>
          <p:nvGrpSpPr>
            <p:cNvPr id="27" name="组合 26"/>
            <p:cNvGrpSpPr/>
            <p:nvPr/>
          </p:nvGrpSpPr>
          <p:grpSpPr>
            <a:xfrm>
              <a:off x="5724128" y="2715766"/>
              <a:ext cx="2401126" cy="1231975"/>
              <a:chOff x="4547138" y="2497325"/>
              <a:chExt cx="1183595" cy="1183595"/>
            </a:xfrm>
          </p:grpSpPr>
          <p:sp>
            <p:nvSpPr>
              <p:cNvPr id="28" name="Oval 6"/>
              <p:cNvSpPr>
                <a:spLocks noChangeArrowheads="1"/>
              </p:cNvSpPr>
              <p:nvPr/>
            </p:nvSpPr>
            <p:spPr bwMode="gray">
              <a:xfrm>
                <a:off x="4547138" y="2497325"/>
                <a:ext cx="1183595" cy="11835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29" name="Oval 5"/>
              <p:cNvSpPr>
                <a:spLocks noChangeArrowheads="1"/>
              </p:cNvSpPr>
              <p:nvPr/>
            </p:nvSpPr>
            <p:spPr bwMode="gray">
              <a:xfrm>
                <a:off x="4674468" y="2624655"/>
                <a:ext cx="928934" cy="928934"/>
              </a:xfrm>
              <a:prstGeom prst="ellipse">
                <a:avLst/>
              </a:prstGeom>
              <a:solidFill>
                <a:srgbClr val="009E9F"/>
              </a:solidFill>
              <a:ln>
                <a:noFill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45720" tIns="44450" rIns="45720" bIns="44450" anchor="ctr" anchorCtr="1"/>
              <a:lstStyle/>
              <a:p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084168" y="3075806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824" y="356785"/>
            <a:ext cx="3240360" cy="1206853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>
            <a:off x="2627784" y="1419622"/>
            <a:ext cx="576064" cy="50405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4716016" y="1419622"/>
            <a:ext cx="0" cy="43204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228184" y="1347614"/>
            <a:ext cx="504056" cy="50405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4"/>
          <p:cNvSpPr/>
          <p:nvPr/>
        </p:nvSpPr>
        <p:spPr bwMode="gray">
          <a:xfrm rot="15698936" flipV="1">
            <a:off x="5864346" y="2541179"/>
            <a:ext cx="565599" cy="1063194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009E9F"/>
          </a:solidFill>
          <a:ln>
            <a:noFill/>
          </a:ln>
          <a:effectLst>
            <a:outerShdw blurRad="139700" dist="1016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TextBox 12"/>
          <p:cNvSpPr txBox="1">
            <a:spLocks noChangeArrowheads="1"/>
          </p:cNvSpPr>
          <p:nvPr/>
        </p:nvSpPr>
        <p:spPr bwMode="auto">
          <a:xfrm>
            <a:off x="5724128" y="329183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6"/>
          <p:cNvSpPr txBox="1">
            <a:spLocks noChangeArrowheads="1"/>
          </p:cNvSpPr>
          <p:nvPr/>
        </p:nvSpPr>
        <p:spPr bwMode="auto">
          <a:xfrm>
            <a:off x="4716016" y="3867894"/>
            <a:ext cx="4032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800" b="1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Freeform 4"/>
          <p:cNvSpPr/>
          <p:nvPr/>
        </p:nvSpPr>
        <p:spPr bwMode="gray">
          <a:xfrm rot="15698936" flipV="1">
            <a:off x="2930078" y="2547239"/>
            <a:ext cx="565599" cy="1063194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33CC33"/>
          </a:solidFill>
          <a:ln>
            <a:noFill/>
          </a:ln>
          <a:effectLst>
            <a:outerShdw blurRad="139700" dist="1016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TextBox 12"/>
          <p:cNvSpPr txBox="1">
            <a:spLocks noChangeArrowheads="1"/>
          </p:cNvSpPr>
          <p:nvPr/>
        </p:nvSpPr>
        <p:spPr bwMode="auto">
          <a:xfrm>
            <a:off x="2733085" y="329183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683568" y="3867894"/>
            <a:ext cx="4032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  <p:bldP spid="55" grpId="0" animBg="1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331640" y="627534"/>
            <a:ext cx="6624736" cy="3816424"/>
            <a:chOff x="1403648" y="411510"/>
            <a:chExt cx="6624736" cy="38164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03648" y="411510"/>
              <a:ext cx="6624736" cy="3816424"/>
              <a:chOff x="683568" y="-632721"/>
              <a:chExt cx="7429500" cy="4887511"/>
            </a:xfrm>
          </p:grpSpPr>
          <p:sp>
            <p:nvSpPr>
              <p:cNvPr id="35" name="圆角矩形 34"/>
              <p:cNvSpPr/>
              <p:nvPr/>
            </p:nvSpPr>
            <p:spPr bwMode="auto">
              <a:xfrm>
                <a:off x="683568" y="381668"/>
                <a:ext cx="7429500" cy="3873122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36" name="组合 11"/>
              <p:cNvGrpSpPr/>
              <p:nvPr/>
            </p:nvGrpSpPr>
            <p:grpSpPr bwMode="auto">
              <a:xfrm>
                <a:off x="1733390" y="-632721"/>
                <a:ext cx="5348963" cy="1852527"/>
                <a:chOff x="1859446" y="2480584"/>
                <a:chExt cx="5348983" cy="1852527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8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43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45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7" name="椭圆 46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44" name="矩形 43"/>
                <p:cNvSpPr/>
                <p:nvPr/>
              </p:nvSpPr>
              <p:spPr>
                <a:xfrm>
                  <a:off x="5735719" y="2480584"/>
                  <a:ext cx="1472710" cy="1852527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34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常用的容积单位</a:t>
              </a:r>
              <a:endParaRPr lang="zh-CN" altLang="en-US" sz="32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17"/>
          <p:cNvSpPr/>
          <p:nvPr/>
        </p:nvSpPr>
        <p:spPr>
          <a:xfrm>
            <a:off x="2483768" y="2499742"/>
            <a:ext cx="47525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           毫升</a:t>
            </a:r>
            <a:endParaRPr lang="zh-CN" altLang="en-US" sz="4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2771800" y="3003798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圆角矩形 17"/>
          <p:cNvSpPr/>
          <p:nvPr/>
        </p:nvSpPr>
        <p:spPr>
          <a:xfrm>
            <a:off x="6660232" y="2355726"/>
            <a:ext cx="1008112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1331640" y="2355726"/>
            <a:ext cx="1512168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3563888" y="2787774"/>
            <a:ext cx="1800200" cy="6352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圆角矩形 17"/>
          <p:cNvSpPr/>
          <p:nvPr/>
        </p:nvSpPr>
        <p:spPr>
          <a:xfrm>
            <a:off x="3923928" y="2355726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17"/>
          <p:cNvSpPr/>
          <p:nvPr/>
        </p:nvSpPr>
        <p:spPr>
          <a:xfrm>
            <a:off x="1547664" y="3579862"/>
            <a:ext cx="266429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6300192" y="3003798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圆角矩形 17"/>
          <p:cNvSpPr/>
          <p:nvPr/>
        </p:nvSpPr>
        <p:spPr>
          <a:xfrm>
            <a:off x="4824028" y="3579862"/>
            <a:ext cx="327636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 17"/>
          <p:cNvSpPr/>
          <p:nvPr/>
        </p:nvSpPr>
        <p:spPr>
          <a:xfrm>
            <a:off x="3203848" y="2859782"/>
            <a:ext cx="252028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4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8" grpId="0"/>
      <p:bldP spid="59" grpId="0"/>
      <p:bldP spid="61" grpId="0"/>
      <p:bldP spid="62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99859" y="308035"/>
            <a:ext cx="4115003" cy="1183595"/>
            <a:chOff x="3275856" y="272916"/>
            <a:chExt cx="4115003" cy="1183595"/>
          </a:xfrm>
        </p:grpSpPr>
        <p:grpSp>
          <p:nvGrpSpPr>
            <p:cNvPr id="35" name="组合 34"/>
            <p:cNvGrpSpPr/>
            <p:nvPr/>
          </p:nvGrpSpPr>
          <p:grpSpPr>
            <a:xfrm>
              <a:off x="3275856" y="272916"/>
              <a:ext cx="1183595" cy="1183595"/>
              <a:chOff x="3134005" y="1671637"/>
              <a:chExt cx="1183595" cy="1183595"/>
            </a:xfrm>
          </p:grpSpPr>
          <p:sp>
            <p:nvSpPr>
              <p:cNvPr id="36" name="Oval 5"/>
              <p:cNvSpPr>
                <a:spLocks noChangeArrowheads="1"/>
              </p:cNvSpPr>
              <p:nvPr/>
            </p:nvSpPr>
            <p:spPr bwMode="gray">
              <a:xfrm>
                <a:off x="3134005" y="1671637"/>
                <a:ext cx="1183595" cy="11835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37" name="Oval 5"/>
              <p:cNvSpPr>
                <a:spLocks noChangeArrowheads="1"/>
              </p:cNvSpPr>
              <p:nvPr/>
            </p:nvSpPr>
            <p:spPr bwMode="gray">
              <a:xfrm>
                <a:off x="3261335" y="1798967"/>
                <a:ext cx="928934" cy="928934"/>
              </a:xfrm>
              <a:prstGeom prst="ellipse">
                <a:avLst/>
              </a:prstGeom>
              <a:solidFill>
                <a:srgbClr val="A23C82"/>
              </a:solidFill>
              <a:ln>
                <a:noFill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45720" tIns="44450" rIns="45720" bIns="44450" anchor="ctr" anchorCtr="1"/>
              <a:lstStyle/>
              <a:p>
                <a:r>
                  <a:rPr lang="zh-CN" altLang="en-US" sz="2800" b="1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671933" y="520407"/>
              <a:ext cx="2718926" cy="523220"/>
              <a:chOff x="2268933" y="3111005"/>
              <a:chExt cx="2718926" cy="523220"/>
            </a:xfrm>
          </p:grpSpPr>
          <p:sp>
            <p:nvSpPr>
              <p:cNvPr id="39" name="TextBox 11"/>
              <p:cNvSpPr txBox="1"/>
              <p:nvPr/>
            </p:nvSpPr>
            <p:spPr>
              <a:xfrm>
                <a:off x="2817072" y="3111005"/>
                <a:ext cx="2170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bg1">
                        <a:lumMod val="50000"/>
                      </a:schemeClr>
                    </a:solidFill>
                  </a:defRPr>
                </a:lvl1pPr>
              </a:lstStyle>
              <a:p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   </a:t>
                </a:r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800" dirty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2268933" y="3584334"/>
                <a:ext cx="2718926" cy="0"/>
              </a:xfrm>
              <a:prstGeom prst="line">
                <a:avLst/>
              </a:prstGeom>
              <a:ln w="19050">
                <a:solidFill>
                  <a:srgbClr val="E72918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4716016" y="627534"/>
              <a:ext cx="576064" cy="288032"/>
              <a:chOff x="5220072" y="1131590"/>
              <a:chExt cx="1656184" cy="864096"/>
            </a:xfrm>
          </p:grpSpPr>
          <p:sp>
            <p:nvSpPr>
              <p:cNvPr id="42" name="立方体 41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5436096" y="1779662"/>
                <a:ext cx="1440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436096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V="1">
                <a:off x="5220072" y="1779662"/>
                <a:ext cx="216024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5724128" y="583221"/>
              <a:ext cx="360040" cy="332345"/>
              <a:chOff x="5220072" y="1131590"/>
              <a:chExt cx="1656184" cy="864096"/>
            </a:xfrm>
          </p:grpSpPr>
          <p:sp>
            <p:nvSpPr>
              <p:cNvPr id="47" name="立方体 46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H="1">
                <a:off x="5602268" y="1779662"/>
                <a:ext cx="1273988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5602268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5220072" y="1779662"/>
                <a:ext cx="382196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1403648" y="1635646"/>
            <a:ext cx="2016224" cy="1192198"/>
            <a:chOff x="1331640" y="1491630"/>
            <a:chExt cx="2016224" cy="1192198"/>
          </a:xfrm>
        </p:grpSpPr>
        <p:grpSp>
          <p:nvGrpSpPr>
            <p:cNvPr id="16" name="组合 15"/>
            <p:cNvGrpSpPr/>
            <p:nvPr/>
          </p:nvGrpSpPr>
          <p:grpSpPr>
            <a:xfrm>
              <a:off x="1331640" y="1491630"/>
              <a:ext cx="1656184" cy="864096"/>
              <a:chOff x="5220072" y="1131590"/>
              <a:chExt cx="1656184" cy="864096"/>
            </a:xfrm>
          </p:grpSpPr>
          <p:sp>
            <p:nvSpPr>
              <p:cNvPr id="17" name="立方体 16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 flipH="1">
                <a:off x="5436096" y="1779662"/>
                <a:ext cx="1440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436096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5220072" y="1779662"/>
                <a:ext cx="216024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6"/>
            <p:cNvSpPr txBox="1">
              <a:spLocks noChangeArrowheads="1"/>
            </p:cNvSpPr>
            <p:nvPr/>
          </p:nvSpPr>
          <p:spPr bwMode="auto">
            <a:xfrm>
              <a:off x="1763688" y="2283718"/>
              <a:ext cx="4320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Box 56"/>
            <p:cNvSpPr txBox="1">
              <a:spLocks noChangeArrowheads="1"/>
            </p:cNvSpPr>
            <p:nvPr/>
          </p:nvSpPr>
          <p:spPr bwMode="auto">
            <a:xfrm>
              <a:off x="2771800" y="2139702"/>
              <a:ext cx="4320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6"/>
            <p:cNvSpPr txBox="1">
              <a:spLocks noChangeArrowheads="1"/>
            </p:cNvSpPr>
            <p:nvPr/>
          </p:nvSpPr>
          <p:spPr bwMode="auto">
            <a:xfrm>
              <a:off x="2915816" y="1563638"/>
              <a:ext cx="4320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0152" y="1563638"/>
            <a:ext cx="1656184" cy="1264206"/>
            <a:chOff x="1619672" y="3363838"/>
            <a:chExt cx="1656184" cy="12642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619672" y="3363838"/>
              <a:ext cx="1008112" cy="930565"/>
              <a:chOff x="5220072" y="1131590"/>
              <a:chExt cx="1656184" cy="864096"/>
            </a:xfrm>
          </p:grpSpPr>
          <p:sp>
            <p:nvSpPr>
              <p:cNvPr id="22" name="立方体 21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H="1">
                <a:off x="5602268" y="1779662"/>
                <a:ext cx="1273988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602268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220072" y="1779662"/>
                <a:ext cx="382196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TextBox 56"/>
            <p:cNvSpPr txBox="1">
              <a:spLocks noChangeArrowheads="1"/>
            </p:cNvSpPr>
            <p:nvPr/>
          </p:nvSpPr>
          <p:spPr bwMode="auto">
            <a:xfrm>
              <a:off x="1691680" y="4227934"/>
              <a:ext cx="7200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56"/>
            <p:cNvSpPr txBox="1">
              <a:spLocks noChangeArrowheads="1"/>
            </p:cNvSpPr>
            <p:nvPr/>
          </p:nvSpPr>
          <p:spPr bwMode="auto">
            <a:xfrm>
              <a:off x="2411760" y="4043848"/>
              <a:ext cx="7200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56"/>
            <p:cNvSpPr txBox="1">
              <a:spLocks noChangeArrowheads="1"/>
            </p:cNvSpPr>
            <p:nvPr/>
          </p:nvSpPr>
          <p:spPr bwMode="auto">
            <a:xfrm>
              <a:off x="2555776" y="3507854"/>
              <a:ext cx="7200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圆角矩形 17"/>
          <p:cNvSpPr/>
          <p:nvPr/>
        </p:nvSpPr>
        <p:spPr>
          <a:xfrm>
            <a:off x="467544" y="3003798"/>
            <a:ext cx="360040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长方体体积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17"/>
          <p:cNvSpPr/>
          <p:nvPr/>
        </p:nvSpPr>
        <p:spPr>
          <a:xfrm>
            <a:off x="107504" y="3435846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3200" b="1" i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32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0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3275856" y="3003846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正方体体积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 17"/>
          <p:cNvSpPr/>
          <p:nvPr/>
        </p:nvSpPr>
        <p:spPr>
          <a:xfrm>
            <a:off x="5868144" y="3363838"/>
            <a:ext cx="194482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200" b="1" i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 17"/>
          <p:cNvSpPr/>
          <p:nvPr/>
        </p:nvSpPr>
        <p:spPr>
          <a:xfrm>
            <a:off x="5292080" y="3867942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24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5844141" y="2500877"/>
            <a:ext cx="1584176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1523661" y="2500877"/>
            <a:ext cx="2160240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868144" y="1420757"/>
            <a:ext cx="1560173" cy="1440160"/>
            <a:chOff x="5220072" y="1131590"/>
            <a:chExt cx="1656184" cy="864096"/>
          </a:xfrm>
        </p:grpSpPr>
        <p:sp>
          <p:nvSpPr>
            <p:cNvPr id="41" name="立方体 40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5602268" y="1779662"/>
              <a:ext cx="127398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602268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5220072" y="1779662"/>
              <a:ext cx="382196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518121" y="1636781"/>
            <a:ext cx="2165780" cy="1224136"/>
            <a:chOff x="5220072" y="1131590"/>
            <a:chExt cx="1660431" cy="864096"/>
          </a:xfrm>
        </p:grpSpPr>
        <p:sp>
          <p:nvSpPr>
            <p:cNvPr id="46" name="立方体 45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>
                <a:gd name="adj" fmla="val 2919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 flipH="1">
              <a:off x="5496102" y="1741540"/>
              <a:ext cx="138440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496103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220072" y="1741540"/>
              <a:ext cx="276030" cy="254146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73412">
            <a:off x="2617931" y="2787980"/>
            <a:ext cx="1331828" cy="121999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07259" flipV="1">
            <a:off x="5194689" y="2742522"/>
            <a:ext cx="1233806" cy="1130204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3942713" y="2643758"/>
            <a:ext cx="1421375" cy="1512168"/>
            <a:chOff x="3635895" y="2138135"/>
            <a:chExt cx="1886064" cy="2088232"/>
          </a:xfrm>
        </p:grpSpPr>
        <p:pic>
          <p:nvPicPr>
            <p:cNvPr id="53" name="Picture 12" descr="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2138135"/>
              <a:ext cx="1719891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圆角矩形 17"/>
            <p:cNvSpPr/>
            <p:nvPr/>
          </p:nvSpPr>
          <p:spPr>
            <a:xfrm>
              <a:off x="3635895" y="2835779"/>
              <a:ext cx="1886064" cy="86409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底面积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658995" y="278777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b="1" dirty="0"/>
          </a:p>
        </p:txBody>
      </p:sp>
      <p:sp>
        <p:nvSpPr>
          <p:cNvPr id="56" name="矩形 55"/>
          <p:cNvSpPr/>
          <p:nvPr/>
        </p:nvSpPr>
        <p:spPr>
          <a:xfrm>
            <a:off x="6296820" y="278777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b="1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3323861" y="1996821"/>
            <a:ext cx="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068277" y="1780797"/>
            <a:ext cx="0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圆角矩形 17"/>
          <p:cNvSpPr/>
          <p:nvPr/>
        </p:nvSpPr>
        <p:spPr>
          <a:xfrm>
            <a:off x="3923928" y="4011910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599859" y="308035"/>
            <a:ext cx="4115003" cy="1183595"/>
            <a:chOff x="3275856" y="272916"/>
            <a:chExt cx="4115003" cy="1183595"/>
          </a:xfrm>
        </p:grpSpPr>
        <p:grpSp>
          <p:nvGrpSpPr>
            <p:cNvPr id="78" name="组合 77"/>
            <p:cNvGrpSpPr/>
            <p:nvPr/>
          </p:nvGrpSpPr>
          <p:grpSpPr>
            <a:xfrm>
              <a:off x="3275856" y="272916"/>
              <a:ext cx="1183595" cy="1183595"/>
              <a:chOff x="3134005" y="1671637"/>
              <a:chExt cx="1183595" cy="1183595"/>
            </a:xfrm>
          </p:grpSpPr>
          <p:sp>
            <p:nvSpPr>
              <p:cNvPr id="95" name="Oval 5"/>
              <p:cNvSpPr>
                <a:spLocks noChangeArrowheads="1"/>
              </p:cNvSpPr>
              <p:nvPr/>
            </p:nvSpPr>
            <p:spPr bwMode="gray">
              <a:xfrm>
                <a:off x="3134005" y="1671637"/>
                <a:ext cx="1183595" cy="11835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96" name="Oval 5"/>
              <p:cNvSpPr>
                <a:spLocks noChangeArrowheads="1"/>
              </p:cNvSpPr>
              <p:nvPr/>
            </p:nvSpPr>
            <p:spPr bwMode="gray">
              <a:xfrm>
                <a:off x="3261335" y="1798967"/>
                <a:ext cx="928934" cy="928934"/>
              </a:xfrm>
              <a:prstGeom prst="ellipse">
                <a:avLst/>
              </a:prstGeom>
              <a:solidFill>
                <a:srgbClr val="A23C82"/>
              </a:solidFill>
              <a:ln>
                <a:noFill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45720" tIns="44450" rIns="45720" bIns="44450" anchor="ctr" anchorCtr="1"/>
              <a:lstStyle/>
              <a:p>
                <a:r>
                  <a:rPr lang="zh-CN" altLang="en-US" sz="2800" b="1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671933" y="520407"/>
              <a:ext cx="2718926" cy="523220"/>
              <a:chOff x="2268933" y="3111005"/>
              <a:chExt cx="2718926" cy="523220"/>
            </a:xfrm>
          </p:grpSpPr>
          <p:sp>
            <p:nvSpPr>
              <p:cNvPr id="93" name="TextBox 11"/>
              <p:cNvSpPr txBox="1"/>
              <p:nvPr/>
            </p:nvSpPr>
            <p:spPr>
              <a:xfrm>
                <a:off x="2817072" y="3111005"/>
                <a:ext cx="2170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bg1">
                        <a:lumMod val="50000"/>
                      </a:schemeClr>
                    </a:solidFill>
                  </a:defRPr>
                </a:lvl1pPr>
              </a:lstStyle>
              <a:p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   </a:t>
                </a:r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dirty="0" smtClean="0">
                    <a:solidFill>
                      <a:srgbClr val="E7291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800" dirty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2268933" y="3584334"/>
                <a:ext cx="2718926" cy="0"/>
              </a:xfrm>
              <a:prstGeom prst="line">
                <a:avLst/>
              </a:prstGeom>
              <a:ln w="19050">
                <a:solidFill>
                  <a:srgbClr val="E72918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>
              <a:off x="4716016" y="627534"/>
              <a:ext cx="576064" cy="288032"/>
              <a:chOff x="5220072" y="1131590"/>
              <a:chExt cx="1656184" cy="864096"/>
            </a:xfrm>
          </p:grpSpPr>
          <p:sp>
            <p:nvSpPr>
              <p:cNvPr id="89" name="立方体 88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 flipH="1">
                <a:off x="5436096" y="1779662"/>
                <a:ext cx="1440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5436096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5220072" y="1779662"/>
                <a:ext cx="216024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/>
            <p:cNvGrpSpPr/>
            <p:nvPr/>
          </p:nvGrpSpPr>
          <p:grpSpPr>
            <a:xfrm>
              <a:off x="5724128" y="583221"/>
              <a:ext cx="360040" cy="332345"/>
              <a:chOff x="5220072" y="1131590"/>
              <a:chExt cx="1656184" cy="864096"/>
            </a:xfrm>
          </p:grpSpPr>
          <p:sp>
            <p:nvSpPr>
              <p:cNvPr id="85" name="立方体 84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 flipH="1">
                <a:off x="5602268" y="1779662"/>
                <a:ext cx="1273988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5602268" y="1131590"/>
                <a:ext cx="0" cy="6480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5220072" y="1779662"/>
                <a:ext cx="382196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9" grpId="0" animBg="1"/>
      <p:bldP spid="39" grpId="1" animBg="1"/>
      <p:bldP spid="55" grpId="0"/>
      <p:bldP spid="56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11"/>
          <p:cNvSpPr txBox="1"/>
          <p:nvPr/>
        </p:nvSpPr>
        <p:spPr>
          <a:xfrm>
            <a:off x="3511458" y="555526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91630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AutoNum type="arabicPeriod"/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物体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的大小叫做物体的（ 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）。　　　　　　　　　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en-US" altLang="zh-CN" sz="2800" b="1" i="1" kern="0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kern="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2800" b="1" i="1" kern="0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kern="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2800" b="1" i="1" kern="0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可以用（ 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的形式表示。　　　　　　　　　　</a:t>
            </a:r>
            <a:endParaRPr lang="en-US" altLang="zh-CN" sz="28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把一块正方体橡皮泥捏成一个长方体后，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  的（        ）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变了，但是它所占有的空间大小（  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0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141962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185167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endParaRPr lang="zh-CN" alt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1547664" y="270705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表面积</a:t>
            </a:r>
            <a:endParaRPr lang="zh-CN" alt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1547664" y="314781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08855" y="1313349"/>
            <a:ext cx="77515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木箱的体积就是木箱的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容积。（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正方体的棱长扩大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倍，它的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比容积大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（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59395" y="1338903"/>
            <a:ext cx="813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61580" y="2563039"/>
            <a:ext cx="810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59395" y="3139103"/>
            <a:ext cx="813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511458" y="555526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91680" y="981765"/>
            <a:ext cx="7200800" cy="2886129"/>
            <a:chOff x="3203848" y="1851670"/>
            <a:chExt cx="5616624" cy="2886129"/>
          </a:xfrm>
        </p:grpSpPr>
        <p:sp>
          <p:nvSpPr>
            <p:cNvPr id="2" name="矩形 1"/>
            <p:cNvSpPr/>
            <p:nvPr/>
          </p:nvSpPr>
          <p:spPr>
            <a:xfrm>
              <a:off x="3203848" y="1851670"/>
              <a:ext cx="561662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atinLnBrk="1">
                <a:lnSpc>
                  <a:spcPct val="150000"/>
                </a:lnSpc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45000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立方米　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atinLnBrk="1">
                <a:lnSpc>
                  <a:spcPct val="150000"/>
                </a:lnSpc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3.9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立方厘米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03848" y="4153024"/>
              <a:ext cx="43248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2700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立方厘米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=(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endParaRPr lang="zh-CN" altLang="en-US" sz="3200" b="1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3851920" y="1050871"/>
            <a:ext cx="501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9160" y="1834248"/>
            <a:ext cx="766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7864" y="2554328"/>
            <a:ext cx="1297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87548" y="3202400"/>
            <a:ext cx="103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1"/>
          <p:cNvSpPr txBox="1"/>
          <p:nvPr/>
        </p:nvSpPr>
        <p:spPr>
          <a:xfrm>
            <a:off x="3655474" y="41151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WPS 演示</Application>
  <PresentationFormat>全屏显示(16:9)</PresentationFormat>
  <Paragraphs>301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幼圆</vt:lpstr>
      <vt:lpstr>Times New Roman</vt:lpstr>
      <vt:lpstr>Arial Unicode MS</vt:lpstr>
      <vt:lpstr>等线</vt:lpstr>
      <vt:lpstr>Broadway BT</vt:lpstr>
      <vt:lpstr>Broadway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