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48" r:id="rId4"/>
    <p:sldId id="534" r:id="rId5"/>
    <p:sldId id="541" r:id="rId6"/>
    <p:sldId id="472" r:id="rId8"/>
    <p:sldId id="542" r:id="rId9"/>
    <p:sldId id="544" r:id="rId10"/>
    <p:sldId id="545" r:id="rId11"/>
    <p:sldId id="527" r:id="rId12"/>
    <p:sldId id="502" r:id="rId13"/>
    <p:sldId id="515" r:id="rId14"/>
    <p:sldId id="546" r:id="rId15"/>
    <p:sldId id="547" r:id="rId16"/>
    <p:sldId id="497" r:id="rId17"/>
    <p:sldId id="536" r:id="rId18"/>
    <p:sldId id="533" r:id="rId19"/>
    <p:sldId id="549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楷体" panose="02010609060101010101" pitchFamily="49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楷体_GB2312" panose="02010609030101010101" pitchFamily="49" charset="-122"/>
      <p:regular r:id="rId31"/>
    </p:embeddedFont>
    <p:embeddedFont>
      <p:font typeface="幼圆" panose="02010509060101010101" pitchFamily="49" charset="-122"/>
      <p:regular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CAD91"/>
    <a:srgbClr val="72553B"/>
    <a:srgbClr val="92CB58"/>
    <a:srgbClr val="00FF00"/>
    <a:srgbClr val="29B612"/>
    <a:srgbClr val="FF66CC"/>
    <a:srgbClr val="FF00FF"/>
    <a:srgbClr val="D60093"/>
    <a:srgbClr val="23B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解决实际问题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解决实际问题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059832" y="414620"/>
            <a:ext cx="3476230" cy="788978"/>
            <a:chOff x="653391" y="1851376"/>
            <a:chExt cx="8848209" cy="89929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5537" y="1851376"/>
              <a:ext cx="8846063" cy="11583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0800000">
              <a:off x="653391" y="2634841"/>
              <a:ext cx="8846063" cy="115834"/>
            </a:xfrm>
            <a:prstGeom prst="rect">
              <a:avLst/>
            </a:prstGeom>
          </p:spPr>
        </p:pic>
      </p:grp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275856" y="527032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</a:rPr>
              <a:t>想一想</a:t>
            </a:r>
            <a:r>
              <a:rPr lang="zh-CN" altLang="en-US" sz="3000" dirty="0" smtClean="0">
                <a:solidFill>
                  <a:prstClr val="black"/>
                </a:solidFill>
              </a:rPr>
              <a:t>，填一下。</a:t>
            </a:r>
            <a:endParaRPr lang="zh-CN" altLang="en-US" sz="3000" dirty="0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3568" y="1491630"/>
            <a:ext cx="7704856" cy="2778662"/>
            <a:chOff x="1779041" y="3164384"/>
            <a:chExt cx="10273140" cy="370488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9" t="3451" b="8911"/>
            <a:stretch>
              <a:fillRect/>
            </a:stretch>
          </p:blipFill>
          <p:spPr>
            <a:xfrm>
              <a:off x="4371328" y="3164384"/>
              <a:ext cx="7680853" cy="3299635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4947392" y="4028478"/>
              <a:ext cx="5856650" cy="1846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生活中计量沙、土、石子等体积时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人们常常把“立方米”简称为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041" y="3932468"/>
              <a:ext cx="2496277" cy="2936797"/>
            </a:xfrm>
            <a:prstGeom prst="rect">
              <a:avLst/>
            </a:prstGeom>
          </p:spPr>
        </p:pic>
      </p:grpSp>
      <p:sp>
        <p:nvSpPr>
          <p:cNvPr id="45" name="矩形 44"/>
          <p:cNvSpPr/>
          <p:nvPr/>
        </p:nvSpPr>
        <p:spPr>
          <a:xfrm>
            <a:off x="5489133" y="293178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4461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某乡计划修建一条长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千米的引水渠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水渠的横断面是一个梯形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已知水渠的上口宽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渠底宽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如果每天挖土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修建这条水渠大约需要多少天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1115616" y="2768610"/>
            <a:ext cx="66967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求水渠的体积，再求需要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多少天。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7"/>
          <p:cNvSpPr/>
          <p:nvPr/>
        </p:nvSpPr>
        <p:spPr>
          <a:xfrm>
            <a:off x="2267744" y="2859782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5+4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×0.4÷2×5000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1619672" y="3291830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9000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（方）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1907704" y="4227934"/>
            <a:ext cx="712879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修建这条水渠大约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771800" y="2355726"/>
            <a:ext cx="244827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2483768" y="379588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9000÷200=45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51520" y="339502"/>
            <a:ext cx="84461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某乡计划修建一条长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千米的引水渠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水渠的横断面是一个梯形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已知水渠的上口宽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渠底宽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如果每天挖土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修建这条水渠大约需要多少天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97a.EPS" descr="id:2147509670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971600" y="915566"/>
            <a:ext cx="2232248" cy="1944216"/>
          </a:xfrm>
          <a:prstGeom prst="rect">
            <a:avLst/>
          </a:prstGeom>
        </p:spPr>
      </p:pic>
      <p:sp>
        <p:nvSpPr>
          <p:cNvPr id="10" name="圆角矩形 17"/>
          <p:cNvSpPr/>
          <p:nvPr/>
        </p:nvSpPr>
        <p:spPr>
          <a:xfrm>
            <a:off x="179512" y="339502"/>
            <a:ext cx="6768752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求这个物体的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851920" y="1401619"/>
            <a:ext cx="43924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分别求两个长方体的体积，再求和。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2267744" y="2787774"/>
            <a:ext cx="47525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3×4×6=72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2483768" y="3291830"/>
            <a:ext cx="43356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12×6×4=288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2430709" y="3795886"/>
            <a:ext cx="4085507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72+288=360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251520" y="282010"/>
            <a:ext cx="8327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学校要砌一道长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米、宽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0.24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米、高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米的墙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每立方米需要砖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学校需要买多少块砖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211710"/>
            <a:ext cx="489654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20×0.24×2=9.6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1835696" y="2715766"/>
            <a:ext cx="489654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9.6×525=5040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2411760" y="3507854"/>
            <a:ext cx="511256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学校需要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5040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砖。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42" name="圆角矩形 17"/>
          <p:cNvSpPr/>
          <p:nvPr/>
        </p:nvSpPr>
        <p:spPr>
          <a:xfrm>
            <a:off x="1115616" y="2715718"/>
            <a:ext cx="6768752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用公式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</a:t>
            </a:r>
            <a:r>
              <a:rPr lang="en-US" altLang="zh-CN" sz="2800" b="1" i="1" kern="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以求横断面是梯形、三角形等形状的物体的体积。在解决实际问题时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计量沙、土、石子等的体积时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常把“立方米”简称为“方”。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43808" y="1673245"/>
            <a:ext cx="424847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63688" y="1275606"/>
            <a:ext cx="2376264" cy="216024"/>
            <a:chOff x="5148064" y="1347614"/>
            <a:chExt cx="2376264" cy="216024"/>
          </a:xfrm>
        </p:grpSpPr>
        <p:sp>
          <p:nvSpPr>
            <p:cNvPr id="15" name="矩形 14"/>
            <p:cNvSpPr/>
            <p:nvPr/>
          </p:nvSpPr>
          <p:spPr>
            <a:xfrm>
              <a:off x="5148064" y="1347614"/>
              <a:ext cx="2376264" cy="2160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5436096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5868144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228184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6660232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6876256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164288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5652120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6012160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6444208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115616" y="1394131"/>
            <a:ext cx="3096344" cy="2847969"/>
            <a:chOff x="1691680" y="1106099"/>
            <a:chExt cx="3096344" cy="2847969"/>
          </a:xfrm>
        </p:grpSpPr>
        <p:sp>
          <p:nvSpPr>
            <p:cNvPr id="30" name="椭圆 29"/>
            <p:cNvSpPr/>
            <p:nvPr/>
          </p:nvSpPr>
          <p:spPr>
            <a:xfrm>
              <a:off x="2411760" y="1995686"/>
              <a:ext cx="89293" cy="89293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63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3928" y="1995686"/>
              <a:ext cx="89293" cy="89293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63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691680" y="1106099"/>
              <a:ext cx="3096344" cy="2847969"/>
              <a:chOff x="1691680" y="1106099"/>
              <a:chExt cx="3096344" cy="284796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1680" y="1923678"/>
                <a:ext cx="3096344" cy="2030390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cxnSp>
            <p:nvCxnSpPr>
              <p:cNvPr id="32" name="直接连接符 31"/>
              <p:cNvCxnSpPr>
                <a:stCxn id="34" idx="6"/>
                <a:endCxn id="31" idx="5"/>
              </p:cNvCxnSpPr>
              <p:nvPr/>
            </p:nvCxnSpPr>
            <p:spPr>
              <a:xfrm>
                <a:off x="3296881" y="1106099"/>
                <a:ext cx="703263" cy="965803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33" name="直接连接符 32"/>
              <p:cNvCxnSpPr>
                <a:stCxn id="34" idx="2"/>
                <a:endCxn id="30" idx="3"/>
              </p:cNvCxnSpPr>
              <p:nvPr/>
            </p:nvCxnSpPr>
            <p:spPr>
              <a:xfrm flipH="1">
                <a:off x="2424837" y="1106099"/>
                <a:ext cx="634995" cy="965803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</p:grpSp>
      </p:grpSp>
      <p:sp>
        <p:nvSpPr>
          <p:cNvPr id="34" name="椭圆 33"/>
          <p:cNvSpPr/>
          <p:nvPr/>
        </p:nvSpPr>
        <p:spPr>
          <a:xfrm>
            <a:off x="2483768" y="1275606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8906" y="2499742"/>
            <a:ext cx="25010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zh-CN" altLang="en-US" sz="3600" b="1" i="0" u="none" strike="noStrike" kern="0" cap="none" spc="0" normalizeH="0" baseline="0" noProof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土石方问题</a:t>
            </a:r>
            <a:endParaRPr lang="zh-CN" alt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23678"/>
            <a:ext cx="1990725" cy="22860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5364088" y="1563638"/>
            <a:ext cx="3409908" cy="1368153"/>
            <a:chOff x="2915815" y="1779661"/>
            <a:chExt cx="2520280" cy="1368153"/>
          </a:xfrm>
        </p:grpSpPr>
        <p:sp>
          <p:nvSpPr>
            <p:cNvPr id="60" name="云形标注 3"/>
            <p:cNvSpPr/>
            <p:nvPr/>
          </p:nvSpPr>
          <p:spPr bwMode="auto">
            <a:xfrm flipH="1">
              <a:off x="2915815" y="1779661"/>
              <a:ext cx="2520280" cy="1368153"/>
            </a:xfrm>
            <a:prstGeom prst="cloudCallout">
              <a:avLst>
                <a:gd name="adj1" fmla="val 74043"/>
                <a:gd name="adj2" fmla="val 33377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1" name="Text Box 7"/>
            <p:cNvSpPr txBox="1">
              <a:spLocks noChangeArrowheads="1"/>
            </p:cNvSpPr>
            <p:nvPr/>
          </p:nvSpPr>
          <p:spPr bwMode="auto">
            <a:xfrm>
              <a:off x="2987824" y="1923678"/>
              <a:ext cx="2232248" cy="99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简称 </a:t>
              </a:r>
              <a:endPara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827583" y="1203598"/>
            <a:ext cx="8208913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李大伯计划挖一个长是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米、宽是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米、深是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米的地窖。要挖出多少立方米的土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040" y="1923678"/>
            <a:ext cx="3312368" cy="244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1475656" y="2338883"/>
            <a:ext cx="41764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求长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、深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04799" y="627534"/>
            <a:ext cx="83276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李大伯计划挖一个长是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米、宽是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米、深是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米的地窖。要挖出多少立方米的土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043608" y="3435894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答：要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挖出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2915816" y="1851670"/>
            <a:ext cx="237626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2×1.6×1.5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17"/>
          <p:cNvSpPr/>
          <p:nvPr/>
        </p:nvSpPr>
        <p:spPr>
          <a:xfrm>
            <a:off x="2771800" y="228371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3.2×1.5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17"/>
          <p:cNvSpPr/>
          <p:nvPr/>
        </p:nvSpPr>
        <p:spPr>
          <a:xfrm>
            <a:off x="2483768" y="271576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4.8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9" grpId="0"/>
      <p:bldP spid="46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179512" y="843606"/>
            <a:ext cx="820891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某村修一条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米长的拦河坝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拦河坝的横断面是一个梯形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尺寸如右图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。修这个拦河坝一共需要土石多少方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827584" y="3219822"/>
            <a:ext cx="74168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土石多少方，就是求拦河坝的体积。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J583.EPS" descr="id:2147509575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5364088" y="1419622"/>
            <a:ext cx="2808312" cy="172819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179511" y="843558"/>
            <a:ext cx="8399649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某村修一条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米长的拦河坝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拦河坝的横断面是一个梯形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尺寸如右图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。修这个拦河坝一共需要土石多少方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1547664" y="1923678"/>
            <a:ext cx="609713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拦河坝的体积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横断面的面积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圆角矩形 17"/>
          <p:cNvSpPr/>
          <p:nvPr/>
        </p:nvSpPr>
        <p:spPr>
          <a:xfrm>
            <a:off x="1835696" y="2643758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3+8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×4÷2×50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051720" y="3075806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×50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17"/>
          <p:cNvSpPr/>
          <p:nvPr/>
        </p:nvSpPr>
        <p:spPr>
          <a:xfrm>
            <a:off x="1619672" y="3507854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1100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（方）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1043608" y="4011958"/>
            <a:ext cx="712879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修这个拦河坝一共需要土石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方。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0"/>
            <a:ext cx="6624736" cy="4151957"/>
            <a:chOff x="1403648" y="411510"/>
            <a:chExt cx="6624736" cy="4151957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4151957"/>
              <a:chOff x="683568" y="-632721"/>
              <a:chExt cx="7429500" cy="53172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39501"/>
                <a:ext cx="7429500" cy="4344989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3" cy="1852527"/>
                <a:chOff x="1859446" y="2480584"/>
                <a:chExt cx="5348983" cy="1852527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20" y="2480584"/>
                  <a:ext cx="1472709" cy="1852527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试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钢材重多少千克</a:t>
              </a:r>
              <a:r>
                <a:rPr lang="en-US" altLang="zh-CN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91680" y="2139702"/>
              <a:ext cx="2000183" cy="1336214"/>
              <a:chOff x="1691680" y="2355726"/>
              <a:chExt cx="2000183" cy="1336214"/>
            </a:xfrm>
          </p:grpSpPr>
          <p:sp>
            <p:nvSpPr>
              <p:cNvPr id="3" name="立方体 2"/>
              <p:cNvSpPr/>
              <p:nvPr/>
            </p:nvSpPr>
            <p:spPr>
              <a:xfrm>
                <a:off x="1691680" y="2355726"/>
                <a:ext cx="1800200" cy="1008112"/>
              </a:xfrm>
              <a:prstGeom prst="cube">
                <a:avLst>
                  <a:gd name="adj" fmla="val 90560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987824" y="2787774"/>
                <a:ext cx="70403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80cm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907704" y="3291830"/>
                <a:ext cx="57419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5dm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" name="直接箭头连接符 5"/>
              <p:cNvCxnSpPr>
                <a:stCxn id="3" idx="4"/>
              </p:cNvCxnSpPr>
              <p:nvPr/>
            </p:nvCxnSpPr>
            <p:spPr>
              <a:xfrm>
                <a:off x="2578934" y="3316255"/>
                <a:ext cx="552906" cy="11959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>
                <a:off x="3028164" y="3219822"/>
                <a:ext cx="57419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2cm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835696" y="3363838"/>
              <a:ext cx="173156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立方厘米</a:t>
              </a:r>
              <a:endPara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钢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重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7.8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克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4572000" y="2931790"/>
            <a:ext cx="31683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计算时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应先把单位统一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再计算。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211960" y="1851670"/>
            <a:ext cx="17281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0"/>
            <a:ext cx="6624736" cy="4151957"/>
            <a:chOff x="1403648" y="411510"/>
            <a:chExt cx="6624736" cy="4151957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4151957"/>
              <a:chOff x="683568" y="-632721"/>
              <a:chExt cx="7429500" cy="53172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39501"/>
                <a:ext cx="7429500" cy="4344989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3" cy="1852527"/>
                <a:chOff x="1859446" y="2480584"/>
                <a:chExt cx="5348983" cy="1852527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20" y="2480584"/>
                  <a:ext cx="1472709" cy="1852527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试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钢材重多少千克</a:t>
              </a:r>
              <a:r>
                <a:rPr lang="en-US" altLang="zh-CN" sz="32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35696" y="3363838"/>
              <a:ext cx="173156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立方厘米</a:t>
              </a:r>
              <a:endPara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钢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重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7.8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克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4644008" y="1995686"/>
            <a:ext cx="244827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17"/>
          <p:cNvSpPr/>
          <p:nvPr/>
        </p:nvSpPr>
        <p:spPr>
          <a:xfrm>
            <a:off x="4139952" y="2427734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80×50×2=8000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3779912" y="2859782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8000×7.8=62400(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7"/>
          <p:cNvSpPr/>
          <p:nvPr/>
        </p:nvSpPr>
        <p:spPr>
          <a:xfrm>
            <a:off x="3851920" y="3291830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62400(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)=62.4(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4139952" y="3795886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这块钢材重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62.4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立方体 33"/>
          <p:cNvSpPr/>
          <p:nvPr/>
        </p:nvSpPr>
        <p:spPr>
          <a:xfrm>
            <a:off x="1691680" y="2139702"/>
            <a:ext cx="1800200" cy="1008112"/>
          </a:xfrm>
          <a:prstGeom prst="cube">
            <a:avLst>
              <a:gd name="adj" fmla="val 9056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87824" y="2571750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80cm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07704" y="3075806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5dm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cxnSp>
        <p:nvCxnSpPr>
          <p:cNvPr id="42" name="直接箭头连接符 41"/>
          <p:cNvCxnSpPr>
            <a:stCxn id="34" idx="4"/>
          </p:cNvCxnSpPr>
          <p:nvPr/>
        </p:nvCxnSpPr>
        <p:spPr>
          <a:xfrm>
            <a:off x="2578934" y="3100231"/>
            <a:ext cx="552906" cy="1195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028164" y="3003798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59632" y="1131590"/>
            <a:ext cx="6779994" cy="2880319"/>
            <a:chOff x="2063551" y="2468892"/>
            <a:chExt cx="9039992" cy="3840425"/>
          </a:xfrm>
        </p:grpSpPr>
        <p:grpSp>
          <p:nvGrpSpPr>
            <p:cNvPr id="24" name="组合 23"/>
            <p:cNvGrpSpPr/>
            <p:nvPr/>
          </p:nvGrpSpPr>
          <p:grpSpPr>
            <a:xfrm>
              <a:off x="2063551" y="2468892"/>
              <a:ext cx="9039992" cy="3840425"/>
              <a:chOff x="2204227" y="2229741"/>
              <a:chExt cx="9039992" cy="3840425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4227" y="2229741"/>
                <a:ext cx="9039992" cy="38404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6408" y="2709794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760374" y="2773905"/>
              <a:ext cx="4503977" cy="75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 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 填</a:t>
              </a:r>
              <a:endPara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48995" y="3606531"/>
              <a:ext cx="7872875" cy="209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学校要挖一个长方形沙坑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深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需要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的黄沙才能填满。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864441" y="249974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1246</Words>
  <Application>WPS 演示</Application>
  <PresentationFormat>全屏显示(16:9)</PresentationFormat>
  <Paragraphs>190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楷体</vt:lpstr>
      <vt:lpstr>Times New Roman</vt:lpstr>
      <vt:lpstr>微软雅黑</vt:lpstr>
      <vt:lpstr>楷体_GB2312</vt:lpstr>
      <vt:lpstr>幼圆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