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8"/>
  </p:notesMasterIdLst>
  <p:sldIdLst>
    <p:sldId id="586" r:id="rId4"/>
    <p:sldId id="584" r:id="rId5"/>
    <p:sldId id="585" r:id="rId6"/>
    <p:sldId id="537" r:id="rId7"/>
    <p:sldId id="553" r:id="rId9"/>
    <p:sldId id="522" r:id="rId10"/>
    <p:sldId id="519" r:id="rId11"/>
    <p:sldId id="513" r:id="rId12"/>
    <p:sldId id="573" r:id="rId13"/>
    <p:sldId id="574" r:id="rId14"/>
    <p:sldId id="575" r:id="rId15"/>
    <p:sldId id="589" r:id="rId16"/>
    <p:sldId id="576" r:id="rId17"/>
    <p:sldId id="583" r:id="rId18"/>
    <p:sldId id="507" r:id="rId19"/>
    <p:sldId id="587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2A8"/>
    <a:srgbClr val="0000FF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65"/>
        <p:guide pos="2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图片 29" descr="探索新知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788" y="230981"/>
            <a:ext cx="26193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 解决实际问题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slide" Target="slide8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tags" Target="../tags/tag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29" y="1435155"/>
            <a:ext cx="52360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解决实际问题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36832" y="66537"/>
            <a:ext cx="205403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extBox 36"/>
          <p:cNvSpPr txBox="1"/>
          <p:nvPr/>
        </p:nvSpPr>
        <p:spPr>
          <a:xfrm>
            <a:off x="251520" y="339502"/>
            <a:ext cx="832764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个水池的长是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米，深是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0.5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米。要在水池外表面抹一层水泥，如果平均每平方米用水泥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千克，一共要用水泥多少千克？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57698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2910" y="1194370"/>
            <a:ext cx="3325813" cy="144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53415" y="2412633"/>
            <a:ext cx="6526897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0.5×1×2+1.5×0.5×2=2.5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2.5×12=30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答：一共要用水泥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612" y="1014855"/>
            <a:ext cx="2473804" cy="16289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95424" y="762839"/>
            <a:ext cx="265649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（单位：米）</a:t>
            </a:r>
            <a:endParaRPr lang="zh-CN" altLang="en-US" sz="3200" b="1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36"/>
          <p:cNvSpPr txBox="1">
            <a:spLocks noChangeArrowheads="1"/>
          </p:cNvSpPr>
          <p:nvPr/>
        </p:nvSpPr>
        <p:spPr bwMode="auto">
          <a:xfrm>
            <a:off x="236250" y="267494"/>
            <a:ext cx="80197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装饰房子时，靠墙做了一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个长方体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衣柜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，如下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图。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467544" y="1347614"/>
            <a:ext cx="70573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）要把衣柜的表面刷上油漆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，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每平方米用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油漆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0.6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需要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准备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油漆多少千克？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3608" y="2954120"/>
            <a:ext cx="7036769" cy="10577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1.2×2+0.5×2×2+1.2×0.5=5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       5×0.6=3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2339752" y="4078923"/>
            <a:ext cx="5908114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答：需要准备油漆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B702A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467544" y="1419622"/>
            <a:ext cx="7817485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35305" marR="0" lvl="0" indent="-535305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）如果把这个衣柜做在靠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墙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535305" marR="0" lvl="0" indent="-535305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处呢？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9539" y="2643758"/>
            <a:ext cx="5944789" cy="1040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1.2×2+0.5×2+1.2×0.5=4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4×0.6=2.4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714955" y="3939902"/>
            <a:ext cx="781748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35305" marR="0" lvl="0" indent="-535305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如果把这个衣柜做在靠墙角处，需要准备油漆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702A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B702A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612" y="1014855"/>
            <a:ext cx="2473804" cy="16289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236250" y="267494"/>
            <a:ext cx="80197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装饰房子时，靠墙做了一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个长方体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衣柜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，如下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图。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5" name="TextBox 36"/>
          <p:cNvSpPr txBox="1"/>
          <p:nvPr/>
        </p:nvSpPr>
        <p:spPr>
          <a:xfrm>
            <a:off x="248741" y="339502"/>
            <a:ext cx="8499723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天天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游泳池，长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米，在游泳池的四周和池底砌瓷砖，如果用面积是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平方分米的正方形瓷砖，那么至少需要这种瓷砖多少块？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843808" y="843558"/>
            <a:ext cx="4680520" cy="111125"/>
          </a:xfrm>
          <a:custGeom>
            <a:avLst/>
            <a:gdLst>
              <a:gd name="connisteX0" fmla="*/ 0 w 3457575"/>
              <a:gd name="connsiteY0" fmla="*/ 67945 h 111079"/>
              <a:gd name="connisteX1" fmla="*/ 77470 w 3457575"/>
              <a:gd name="connsiteY1" fmla="*/ 106680 h 111079"/>
              <a:gd name="connisteX2" fmla="*/ 144780 w 3457575"/>
              <a:gd name="connsiteY2" fmla="*/ 106680 h 111079"/>
              <a:gd name="connisteX3" fmla="*/ 212725 w 3457575"/>
              <a:gd name="connsiteY3" fmla="*/ 86995 h 111079"/>
              <a:gd name="connisteX4" fmla="*/ 280670 w 3457575"/>
              <a:gd name="connsiteY4" fmla="*/ 48260 h 111079"/>
              <a:gd name="connisteX5" fmla="*/ 348615 w 3457575"/>
              <a:gd name="connsiteY5" fmla="*/ 29210 h 111079"/>
              <a:gd name="connisteX6" fmla="*/ 415925 w 3457575"/>
              <a:gd name="connsiteY6" fmla="*/ 9525 h 111079"/>
              <a:gd name="connisteX7" fmla="*/ 494030 w 3457575"/>
              <a:gd name="connsiteY7" fmla="*/ 9525 h 111079"/>
              <a:gd name="connisteX8" fmla="*/ 561340 w 3457575"/>
              <a:gd name="connsiteY8" fmla="*/ 38735 h 111079"/>
              <a:gd name="connisteX9" fmla="*/ 629285 w 3457575"/>
              <a:gd name="connsiteY9" fmla="*/ 67945 h 111079"/>
              <a:gd name="connisteX10" fmla="*/ 706755 w 3457575"/>
              <a:gd name="connsiteY10" fmla="*/ 86995 h 111079"/>
              <a:gd name="connisteX11" fmla="*/ 774700 w 3457575"/>
              <a:gd name="connsiteY11" fmla="*/ 96520 h 111079"/>
              <a:gd name="connisteX12" fmla="*/ 842645 w 3457575"/>
              <a:gd name="connsiteY12" fmla="*/ 86995 h 111079"/>
              <a:gd name="connisteX13" fmla="*/ 909955 w 3457575"/>
              <a:gd name="connsiteY13" fmla="*/ 57785 h 111079"/>
              <a:gd name="connisteX14" fmla="*/ 977900 w 3457575"/>
              <a:gd name="connsiteY14" fmla="*/ 38735 h 111079"/>
              <a:gd name="connisteX15" fmla="*/ 1055370 w 3457575"/>
              <a:gd name="connsiteY15" fmla="*/ 38735 h 111079"/>
              <a:gd name="connisteX16" fmla="*/ 1132840 w 3457575"/>
              <a:gd name="connsiteY16" fmla="*/ 38735 h 111079"/>
              <a:gd name="connisteX17" fmla="*/ 1200785 w 3457575"/>
              <a:gd name="connsiteY17" fmla="*/ 67945 h 111079"/>
              <a:gd name="connisteX18" fmla="*/ 1268730 w 3457575"/>
              <a:gd name="connsiteY18" fmla="*/ 86995 h 111079"/>
              <a:gd name="connisteX19" fmla="*/ 1336675 w 3457575"/>
              <a:gd name="connsiteY19" fmla="*/ 96520 h 111079"/>
              <a:gd name="connisteX20" fmla="*/ 1403985 w 3457575"/>
              <a:gd name="connsiteY20" fmla="*/ 77470 h 111079"/>
              <a:gd name="connisteX21" fmla="*/ 1471930 w 3457575"/>
              <a:gd name="connsiteY21" fmla="*/ 57785 h 111079"/>
              <a:gd name="connisteX22" fmla="*/ 1539875 w 3457575"/>
              <a:gd name="connsiteY22" fmla="*/ 48260 h 111079"/>
              <a:gd name="connisteX23" fmla="*/ 1617345 w 3457575"/>
              <a:gd name="connsiteY23" fmla="*/ 48260 h 111079"/>
              <a:gd name="connisteX24" fmla="*/ 1685290 w 3457575"/>
              <a:gd name="connsiteY24" fmla="*/ 48260 h 111079"/>
              <a:gd name="connisteX25" fmla="*/ 1753235 w 3457575"/>
              <a:gd name="connsiteY25" fmla="*/ 67945 h 111079"/>
              <a:gd name="connisteX26" fmla="*/ 1820545 w 3457575"/>
              <a:gd name="connsiteY26" fmla="*/ 67945 h 111079"/>
              <a:gd name="connisteX27" fmla="*/ 1888490 w 3457575"/>
              <a:gd name="connsiteY27" fmla="*/ 67945 h 111079"/>
              <a:gd name="connisteX28" fmla="*/ 1956435 w 3457575"/>
              <a:gd name="connsiteY28" fmla="*/ 67945 h 111079"/>
              <a:gd name="connisteX29" fmla="*/ 2024380 w 3457575"/>
              <a:gd name="connsiteY29" fmla="*/ 67945 h 111079"/>
              <a:gd name="connisteX30" fmla="*/ 2091690 w 3457575"/>
              <a:gd name="connsiteY30" fmla="*/ 67945 h 111079"/>
              <a:gd name="connisteX31" fmla="*/ 2159635 w 3457575"/>
              <a:gd name="connsiteY31" fmla="*/ 48260 h 111079"/>
              <a:gd name="connisteX32" fmla="*/ 2227580 w 3457575"/>
              <a:gd name="connsiteY32" fmla="*/ 48260 h 111079"/>
              <a:gd name="connisteX33" fmla="*/ 2295525 w 3457575"/>
              <a:gd name="connsiteY33" fmla="*/ 48260 h 111079"/>
              <a:gd name="connisteX34" fmla="*/ 2363470 w 3457575"/>
              <a:gd name="connsiteY34" fmla="*/ 48260 h 111079"/>
              <a:gd name="connisteX35" fmla="*/ 2440940 w 3457575"/>
              <a:gd name="connsiteY35" fmla="*/ 48260 h 111079"/>
              <a:gd name="connisteX36" fmla="*/ 2508250 w 3457575"/>
              <a:gd name="connsiteY36" fmla="*/ 48260 h 111079"/>
              <a:gd name="connisteX37" fmla="*/ 2576195 w 3457575"/>
              <a:gd name="connsiteY37" fmla="*/ 48260 h 111079"/>
              <a:gd name="connisteX38" fmla="*/ 2644140 w 3457575"/>
              <a:gd name="connsiteY38" fmla="*/ 48260 h 111079"/>
              <a:gd name="connisteX39" fmla="*/ 2712085 w 3457575"/>
              <a:gd name="connsiteY39" fmla="*/ 29210 h 111079"/>
              <a:gd name="connisteX40" fmla="*/ 2780030 w 3457575"/>
              <a:gd name="connsiteY40" fmla="*/ 19050 h 111079"/>
              <a:gd name="connisteX41" fmla="*/ 2847340 w 3457575"/>
              <a:gd name="connsiteY41" fmla="*/ 9525 h 111079"/>
              <a:gd name="connisteX42" fmla="*/ 2915285 w 3457575"/>
              <a:gd name="connsiteY42" fmla="*/ 0 h 111079"/>
              <a:gd name="connisteX43" fmla="*/ 2983230 w 3457575"/>
              <a:gd name="connsiteY43" fmla="*/ 9525 h 111079"/>
              <a:gd name="connisteX44" fmla="*/ 3051175 w 3457575"/>
              <a:gd name="connsiteY44" fmla="*/ 29210 h 111079"/>
              <a:gd name="connisteX45" fmla="*/ 3118485 w 3457575"/>
              <a:gd name="connsiteY45" fmla="*/ 38735 h 111079"/>
              <a:gd name="connisteX46" fmla="*/ 3186430 w 3457575"/>
              <a:gd name="connsiteY46" fmla="*/ 57785 h 111079"/>
              <a:gd name="connisteX47" fmla="*/ 3254375 w 3457575"/>
              <a:gd name="connsiteY47" fmla="*/ 67945 h 111079"/>
              <a:gd name="connisteX48" fmla="*/ 3322320 w 3457575"/>
              <a:gd name="connsiteY48" fmla="*/ 67945 h 111079"/>
              <a:gd name="connisteX49" fmla="*/ 3390265 w 3457575"/>
              <a:gd name="connsiteY49" fmla="*/ 67945 h 111079"/>
              <a:gd name="connisteX50" fmla="*/ 3457575 w 3457575"/>
              <a:gd name="connsiteY50" fmla="*/ 48260 h 1110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</a:cxnLst>
            <a:rect l="l" t="t" r="r" b="b"/>
            <a:pathLst>
              <a:path w="3457575" h="111079">
                <a:moveTo>
                  <a:pt x="0" y="67945"/>
                </a:moveTo>
                <a:cubicBezTo>
                  <a:pt x="13970" y="75565"/>
                  <a:pt x="48260" y="99060"/>
                  <a:pt x="77470" y="106680"/>
                </a:cubicBezTo>
                <a:cubicBezTo>
                  <a:pt x="106680" y="114300"/>
                  <a:pt x="117475" y="110490"/>
                  <a:pt x="144780" y="106680"/>
                </a:cubicBezTo>
                <a:cubicBezTo>
                  <a:pt x="172085" y="102870"/>
                  <a:pt x="185420" y="98425"/>
                  <a:pt x="212725" y="86995"/>
                </a:cubicBezTo>
                <a:cubicBezTo>
                  <a:pt x="240030" y="75565"/>
                  <a:pt x="253365" y="59690"/>
                  <a:pt x="280670" y="48260"/>
                </a:cubicBezTo>
                <a:cubicBezTo>
                  <a:pt x="307975" y="36830"/>
                  <a:pt x="321310" y="36830"/>
                  <a:pt x="348615" y="29210"/>
                </a:cubicBezTo>
                <a:cubicBezTo>
                  <a:pt x="375920" y="21590"/>
                  <a:pt x="386715" y="13335"/>
                  <a:pt x="415925" y="9525"/>
                </a:cubicBezTo>
                <a:cubicBezTo>
                  <a:pt x="445135" y="5715"/>
                  <a:pt x="464820" y="3810"/>
                  <a:pt x="494030" y="9525"/>
                </a:cubicBezTo>
                <a:cubicBezTo>
                  <a:pt x="523240" y="15240"/>
                  <a:pt x="534035" y="27305"/>
                  <a:pt x="561340" y="38735"/>
                </a:cubicBezTo>
                <a:cubicBezTo>
                  <a:pt x="588645" y="50165"/>
                  <a:pt x="600075" y="58420"/>
                  <a:pt x="629285" y="67945"/>
                </a:cubicBezTo>
                <a:cubicBezTo>
                  <a:pt x="658495" y="77470"/>
                  <a:pt x="677545" y="81280"/>
                  <a:pt x="706755" y="86995"/>
                </a:cubicBezTo>
                <a:cubicBezTo>
                  <a:pt x="735965" y="92710"/>
                  <a:pt x="747395" y="96520"/>
                  <a:pt x="774700" y="96520"/>
                </a:cubicBezTo>
                <a:cubicBezTo>
                  <a:pt x="802005" y="96520"/>
                  <a:pt x="815340" y="94615"/>
                  <a:pt x="842645" y="86995"/>
                </a:cubicBezTo>
                <a:cubicBezTo>
                  <a:pt x="869950" y="79375"/>
                  <a:pt x="882650" y="67310"/>
                  <a:pt x="909955" y="57785"/>
                </a:cubicBezTo>
                <a:cubicBezTo>
                  <a:pt x="937260" y="48260"/>
                  <a:pt x="948690" y="42545"/>
                  <a:pt x="977900" y="38735"/>
                </a:cubicBezTo>
                <a:cubicBezTo>
                  <a:pt x="1007110" y="34925"/>
                  <a:pt x="1024255" y="38735"/>
                  <a:pt x="1055370" y="38735"/>
                </a:cubicBezTo>
                <a:cubicBezTo>
                  <a:pt x="1086485" y="38735"/>
                  <a:pt x="1103630" y="33020"/>
                  <a:pt x="1132840" y="38735"/>
                </a:cubicBezTo>
                <a:cubicBezTo>
                  <a:pt x="1162050" y="44450"/>
                  <a:pt x="1173480" y="58420"/>
                  <a:pt x="1200785" y="67945"/>
                </a:cubicBezTo>
                <a:cubicBezTo>
                  <a:pt x="1228090" y="77470"/>
                  <a:pt x="1241425" y="81280"/>
                  <a:pt x="1268730" y="86995"/>
                </a:cubicBezTo>
                <a:cubicBezTo>
                  <a:pt x="1296035" y="92710"/>
                  <a:pt x="1309370" y="98425"/>
                  <a:pt x="1336675" y="96520"/>
                </a:cubicBezTo>
                <a:cubicBezTo>
                  <a:pt x="1363980" y="94615"/>
                  <a:pt x="1376680" y="85090"/>
                  <a:pt x="1403985" y="77470"/>
                </a:cubicBezTo>
                <a:cubicBezTo>
                  <a:pt x="1431290" y="69850"/>
                  <a:pt x="1444625" y="63500"/>
                  <a:pt x="1471930" y="57785"/>
                </a:cubicBezTo>
                <a:cubicBezTo>
                  <a:pt x="1499235" y="52070"/>
                  <a:pt x="1510665" y="50165"/>
                  <a:pt x="1539875" y="48260"/>
                </a:cubicBezTo>
                <a:cubicBezTo>
                  <a:pt x="1569085" y="46355"/>
                  <a:pt x="1588135" y="48260"/>
                  <a:pt x="1617345" y="48260"/>
                </a:cubicBezTo>
                <a:cubicBezTo>
                  <a:pt x="1646555" y="48260"/>
                  <a:pt x="1657985" y="44450"/>
                  <a:pt x="1685290" y="48260"/>
                </a:cubicBezTo>
                <a:cubicBezTo>
                  <a:pt x="1712595" y="52070"/>
                  <a:pt x="1725930" y="64135"/>
                  <a:pt x="1753235" y="67945"/>
                </a:cubicBezTo>
                <a:cubicBezTo>
                  <a:pt x="1780540" y="71755"/>
                  <a:pt x="1793240" y="67945"/>
                  <a:pt x="1820545" y="67945"/>
                </a:cubicBezTo>
                <a:cubicBezTo>
                  <a:pt x="1847850" y="67945"/>
                  <a:pt x="1861185" y="67945"/>
                  <a:pt x="1888490" y="67945"/>
                </a:cubicBezTo>
                <a:cubicBezTo>
                  <a:pt x="1915795" y="67945"/>
                  <a:pt x="1929130" y="67945"/>
                  <a:pt x="1956435" y="67945"/>
                </a:cubicBezTo>
                <a:cubicBezTo>
                  <a:pt x="1983740" y="67945"/>
                  <a:pt x="1997075" y="67945"/>
                  <a:pt x="2024380" y="67945"/>
                </a:cubicBezTo>
                <a:cubicBezTo>
                  <a:pt x="2051685" y="67945"/>
                  <a:pt x="2064385" y="71755"/>
                  <a:pt x="2091690" y="67945"/>
                </a:cubicBezTo>
                <a:cubicBezTo>
                  <a:pt x="2118995" y="64135"/>
                  <a:pt x="2132330" y="52070"/>
                  <a:pt x="2159635" y="48260"/>
                </a:cubicBezTo>
                <a:cubicBezTo>
                  <a:pt x="2186940" y="44450"/>
                  <a:pt x="2200275" y="48260"/>
                  <a:pt x="2227580" y="48260"/>
                </a:cubicBezTo>
                <a:cubicBezTo>
                  <a:pt x="2254885" y="48260"/>
                  <a:pt x="2268220" y="48260"/>
                  <a:pt x="2295525" y="48260"/>
                </a:cubicBezTo>
                <a:cubicBezTo>
                  <a:pt x="2322830" y="48260"/>
                  <a:pt x="2334260" y="48260"/>
                  <a:pt x="2363470" y="48260"/>
                </a:cubicBezTo>
                <a:cubicBezTo>
                  <a:pt x="2392680" y="48260"/>
                  <a:pt x="2411730" y="48260"/>
                  <a:pt x="2440940" y="48260"/>
                </a:cubicBezTo>
                <a:cubicBezTo>
                  <a:pt x="2470150" y="48260"/>
                  <a:pt x="2480945" y="48260"/>
                  <a:pt x="2508250" y="48260"/>
                </a:cubicBezTo>
                <a:cubicBezTo>
                  <a:pt x="2535555" y="48260"/>
                  <a:pt x="2548890" y="48260"/>
                  <a:pt x="2576195" y="48260"/>
                </a:cubicBezTo>
                <a:cubicBezTo>
                  <a:pt x="2603500" y="48260"/>
                  <a:pt x="2616835" y="52070"/>
                  <a:pt x="2644140" y="48260"/>
                </a:cubicBezTo>
                <a:cubicBezTo>
                  <a:pt x="2671445" y="44450"/>
                  <a:pt x="2684780" y="34925"/>
                  <a:pt x="2712085" y="29210"/>
                </a:cubicBezTo>
                <a:cubicBezTo>
                  <a:pt x="2739390" y="23495"/>
                  <a:pt x="2752725" y="22860"/>
                  <a:pt x="2780030" y="19050"/>
                </a:cubicBezTo>
                <a:cubicBezTo>
                  <a:pt x="2807335" y="15240"/>
                  <a:pt x="2820035" y="13335"/>
                  <a:pt x="2847340" y="9525"/>
                </a:cubicBezTo>
                <a:cubicBezTo>
                  <a:pt x="2874645" y="5715"/>
                  <a:pt x="2887980" y="0"/>
                  <a:pt x="2915285" y="0"/>
                </a:cubicBezTo>
                <a:cubicBezTo>
                  <a:pt x="2942590" y="0"/>
                  <a:pt x="2955925" y="3810"/>
                  <a:pt x="2983230" y="9525"/>
                </a:cubicBezTo>
                <a:cubicBezTo>
                  <a:pt x="3010535" y="15240"/>
                  <a:pt x="3023870" y="23495"/>
                  <a:pt x="3051175" y="29210"/>
                </a:cubicBezTo>
                <a:cubicBezTo>
                  <a:pt x="3078480" y="34925"/>
                  <a:pt x="3091180" y="33020"/>
                  <a:pt x="3118485" y="38735"/>
                </a:cubicBezTo>
                <a:cubicBezTo>
                  <a:pt x="3145790" y="44450"/>
                  <a:pt x="3159125" y="52070"/>
                  <a:pt x="3186430" y="57785"/>
                </a:cubicBezTo>
                <a:cubicBezTo>
                  <a:pt x="3213735" y="63500"/>
                  <a:pt x="3227070" y="66040"/>
                  <a:pt x="3254375" y="67945"/>
                </a:cubicBezTo>
                <a:cubicBezTo>
                  <a:pt x="3281680" y="69850"/>
                  <a:pt x="3295015" y="67945"/>
                  <a:pt x="3322320" y="67945"/>
                </a:cubicBezTo>
                <a:cubicBezTo>
                  <a:pt x="3349625" y="67945"/>
                  <a:pt x="3362960" y="71755"/>
                  <a:pt x="3390265" y="67945"/>
                </a:cubicBezTo>
                <a:cubicBezTo>
                  <a:pt x="3417570" y="64135"/>
                  <a:pt x="3445510" y="52070"/>
                  <a:pt x="3457575" y="48260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3688" y="3651870"/>
            <a:ext cx="48501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答：至少需要这种瓷砖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5576" y="2427734"/>
            <a:ext cx="7776865" cy="1118448"/>
            <a:chOff x="1972086" y="3578706"/>
            <a:chExt cx="6170519" cy="1118448"/>
          </a:xfrm>
        </p:grpSpPr>
        <p:sp>
          <p:nvSpPr>
            <p:cNvPr id="14" name="矩形 13"/>
            <p:cNvSpPr/>
            <p:nvPr/>
          </p:nvSpPr>
          <p:spPr>
            <a:xfrm>
              <a:off x="1972086" y="3578706"/>
              <a:ext cx="617051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25×10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(25×1.6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10×1.6)×2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362(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平方米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32781" y="4173934"/>
              <a:ext cx="38100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362×100÷4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9050(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块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extBox 36"/>
          <p:cNvSpPr txBox="1"/>
          <p:nvPr/>
        </p:nvSpPr>
        <p:spPr>
          <a:xfrm>
            <a:off x="251520" y="339502"/>
            <a:ext cx="8450468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35305" indent="-535305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给一个卫生间的四壁贴瓷砖，已知这个卫生间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的是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 高是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米。卫生间门、窗的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面积大约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平方米。选用边长是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厘米、每块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1.6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元的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正方形瓷砖。估算一下买瓷砖大约需要多少元。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2067694"/>
            <a:ext cx="6887481" cy="21236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2×2.6×2+1.8×2.6×2=19.76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19.76-2.6=17.16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=0.15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0.15×0.15=0.0225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17.16÷0.0225≈763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（块）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763×1.6=1220.8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4126309"/>
            <a:ext cx="48501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答：买瓷砖大约需要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1220.8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 Box 16"/>
          <p:cNvSpPr txBox="1"/>
          <p:nvPr/>
        </p:nvSpPr>
        <p:spPr>
          <a:xfrm>
            <a:off x="1126321" y="2139702"/>
            <a:ext cx="6758047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26670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利用长方体和正方体的表面积解决问题时，要根据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实际情况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确定是求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几个面的面积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defTabSz="266700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：长方体的鱼缸只有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个面，长方体的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通风管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只有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39752" y="1673245"/>
            <a:ext cx="43924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984" y="2248563"/>
            <a:ext cx="3888432" cy="212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09" name="TextBox 28"/>
          <p:cNvSpPr txBox="1"/>
          <p:nvPr/>
        </p:nvSpPr>
        <p:spPr>
          <a:xfrm>
            <a:off x="892647" y="843558"/>
            <a:ext cx="7855817" cy="1384995"/>
          </a:xfrm>
          <a:prstGeom prst="rect">
            <a:avLst/>
          </a:prstGeom>
          <a:noFill/>
          <a:ln w="12700" cmpd="sng">
            <a:noFill/>
            <a:prstDash val="sysDot"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一个养鱼池长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米，在鱼池的各个面抹水泥防止渗水，如果每平方米用水泥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千克，共需要水泥多少千克？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5067" y="2715766"/>
            <a:ext cx="3916893" cy="1512168"/>
            <a:chOff x="4039488" y="3094226"/>
            <a:chExt cx="3916893" cy="151216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39488" y="3384654"/>
              <a:ext cx="964565" cy="12217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云形标注 22"/>
            <p:cNvSpPr/>
            <p:nvPr/>
          </p:nvSpPr>
          <p:spPr>
            <a:xfrm>
              <a:off x="5148411" y="3094226"/>
              <a:ext cx="2807970" cy="864235"/>
            </a:xfrm>
            <a:prstGeom prst="cloudCallout">
              <a:avLst>
                <a:gd name="adj1" fmla="val -59841"/>
                <a:gd name="adj2" fmla="val 42862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468831" y="3219078"/>
              <a:ext cx="22715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怎样解决呢？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空心弧 13"/>
          <p:cNvSpPr/>
          <p:nvPr/>
        </p:nvSpPr>
        <p:spPr bwMode="auto">
          <a:xfrm rot="1817532">
            <a:off x="4391772" y="2822953"/>
            <a:ext cx="667385" cy="322580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31640" y="3105189"/>
            <a:ext cx="6600198" cy="978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15×10+15×2.5×2+10×2.5×2=250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 250×12=3000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14158" y="4126309"/>
            <a:ext cx="48501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：共需要水泥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3000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19" y="267494"/>
            <a:ext cx="8208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一个养鱼池长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米，在鱼池的各个面抹水泥防止渗水，如果每平方米用水泥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千克，共需要水泥多少千克？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560" y="1347614"/>
            <a:ext cx="7704856" cy="1656184"/>
            <a:chOff x="611560" y="1347614"/>
            <a:chExt cx="7704856" cy="1656184"/>
          </a:xfrm>
        </p:grpSpPr>
        <p:sp>
          <p:nvSpPr>
            <p:cNvPr id="18" name="Rectangle 1"/>
            <p:cNvSpPr>
              <a:spLocks noChangeArrowheads="1"/>
            </p:cNvSpPr>
            <p:nvPr/>
          </p:nvSpPr>
          <p:spPr bwMode="auto">
            <a:xfrm>
              <a:off x="1259632" y="1640446"/>
              <a:ext cx="5616624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从题目中得知，养鱼池是一个长方体，因为养鱼池没有盖，所以只要算出养鱼池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个面的表面积就可以。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59229" y="1347614"/>
              <a:ext cx="1057187" cy="1515023"/>
            </a:xfrm>
            <a:prstGeom prst="rect">
              <a:avLst/>
            </a:prstGeom>
          </p:spPr>
        </p:pic>
        <p:sp>
          <p:nvSpPr>
            <p:cNvPr id="5" name="云形标注 4"/>
            <p:cNvSpPr/>
            <p:nvPr/>
          </p:nvSpPr>
          <p:spPr>
            <a:xfrm>
              <a:off x="611560" y="1491630"/>
              <a:ext cx="6552728" cy="1512168"/>
            </a:xfrm>
            <a:prstGeom prst="cloudCallout">
              <a:avLst>
                <a:gd name="adj1" fmla="val 59854"/>
                <a:gd name="adj2" fmla="val -2532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7" name="TextBox 29"/>
          <p:cNvSpPr txBox="1"/>
          <p:nvPr/>
        </p:nvSpPr>
        <p:spPr>
          <a:xfrm>
            <a:off x="821649" y="987574"/>
            <a:ext cx="7757511" cy="1040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学校要粉刷教室，教室的长是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米，高是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米。需要粉刷的面积有多少平方米？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648" y="1930400"/>
            <a:ext cx="6509717" cy="2557463"/>
            <a:chOff x="1590675" y="1930400"/>
            <a:chExt cx="5892800" cy="2557463"/>
          </a:xfrm>
        </p:grpSpPr>
        <p:pic>
          <p:nvPicPr>
            <p:cNvPr id="12800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90675" y="1930400"/>
              <a:ext cx="5892800" cy="255746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" name="组合 10"/>
            <p:cNvGrpSpPr/>
            <p:nvPr/>
          </p:nvGrpSpPr>
          <p:grpSpPr bwMode="auto">
            <a:xfrm>
              <a:off x="4788024" y="2415866"/>
              <a:ext cx="2695450" cy="1122058"/>
              <a:chOff x="5200336" y="3505239"/>
              <a:chExt cx="3293558" cy="943284"/>
            </a:xfrm>
          </p:grpSpPr>
          <p:sp>
            <p:nvSpPr>
              <p:cNvPr id="12" name="云形标注 11"/>
              <p:cNvSpPr/>
              <p:nvPr/>
            </p:nvSpPr>
            <p:spPr>
              <a:xfrm>
                <a:off x="5200336" y="3505239"/>
                <a:ext cx="3138891" cy="943284"/>
              </a:xfrm>
              <a:prstGeom prst="cloudCallout">
                <a:avLst>
                  <a:gd name="adj1" fmla="val -55212"/>
                  <a:gd name="adj2" fmla="val 19496"/>
                </a:avLst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288321" y="3661566"/>
                <a:ext cx="3205573" cy="595101"/>
              </a:xfrm>
              <a:prstGeom prst="rect">
                <a:avLst/>
              </a:prstGeom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门窗和黑板的面积一共是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25.4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平方米</a:t>
                </a:r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0" name="Text Box 19"/>
          <p:cNvSpPr txBox="1"/>
          <p:nvPr/>
        </p:nvSpPr>
        <p:spPr>
          <a:xfrm>
            <a:off x="1800860" y="429768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76"/>
          <p:cNvSpPr txBox="1"/>
          <p:nvPr/>
        </p:nvSpPr>
        <p:spPr>
          <a:xfrm>
            <a:off x="588992" y="1923678"/>
            <a:ext cx="622458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8×4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6×4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×2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 Box 76"/>
          <p:cNvSpPr txBox="1"/>
          <p:nvPr/>
        </p:nvSpPr>
        <p:spPr>
          <a:xfrm>
            <a:off x="795367" y="2345636"/>
            <a:ext cx="622458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25.4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86.6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Text Box 76"/>
          <p:cNvSpPr txBox="1"/>
          <p:nvPr/>
        </p:nvSpPr>
        <p:spPr>
          <a:xfrm>
            <a:off x="794097" y="2793311"/>
            <a:ext cx="62261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8×6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86.6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Text Box 76"/>
          <p:cNvSpPr txBox="1"/>
          <p:nvPr/>
        </p:nvSpPr>
        <p:spPr>
          <a:xfrm>
            <a:off x="2959526" y="2787774"/>
            <a:ext cx="108585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134.6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 rot="21000000">
            <a:off x="5099215" y="2992529"/>
            <a:ext cx="3306585" cy="1359750"/>
            <a:chOff x="9225" y="4078"/>
            <a:chExt cx="4429" cy="2433"/>
          </a:xfrm>
          <a:noFill/>
        </p:grpSpPr>
        <p:sp>
          <p:nvSpPr>
            <p:cNvPr id="18" name="云形标注 17"/>
            <p:cNvSpPr/>
            <p:nvPr/>
          </p:nvSpPr>
          <p:spPr>
            <a:xfrm rot="11100000">
              <a:off x="9225" y="4078"/>
              <a:ext cx="4429" cy="2384"/>
            </a:xfrm>
            <a:prstGeom prst="cloudCallout">
              <a:avLst>
                <a:gd name="adj1" fmla="val -10705"/>
                <a:gd name="adj2" fmla="val 122193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480000">
              <a:off x="9491" y="4623"/>
              <a:ext cx="3797" cy="188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注意：门窗、黑板和地面是不粉刷的！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8128" y="511408"/>
            <a:ext cx="6804232" cy="1700302"/>
            <a:chOff x="2378710" y="3413125"/>
            <a:chExt cx="6673160" cy="1700302"/>
          </a:xfrm>
        </p:grpSpPr>
        <p:grpSp>
          <p:nvGrpSpPr>
            <p:cNvPr id="26" name="组合 25"/>
            <p:cNvGrpSpPr/>
            <p:nvPr/>
          </p:nvGrpSpPr>
          <p:grpSpPr>
            <a:xfrm>
              <a:off x="2378710" y="3413125"/>
              <a:ext cx="4726305" cy="763905"/>
              <a:chOff x="5554" y="4019"/>
              <a:chExt cx="7443" cy="1203"/>
            </a:xfrm>
          </p:grpSpPr>
          <p:sp>
            <p:nvSpPr>
              <p:cNvPr id="28" name="云形标注 27"/>
              <p:cNvSpPr/>
              <p:nvPr/>
            </p:nvSpPr>
            <p:spPr>
              <a:xfrm>
                <a:off x="5554" y="4019"/>
                <a:ext cx="7443" cy="1203"/>
              </a:xfrm>
              <a:prstGeom prst="cloudCallout">
                <a:avLst>
                  <a:gd name="adj1" fmla="val 69423"/>
                  <a:gd name="adj2" fmla="val 7896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112" y="4216"/>
                <a:ext cx="6552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先计算四面墙壁的面积是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多少。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7926" y="3674855"/>
              <a:ext cx="1073944" cy="14385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76"/>
          <p:cNvSpPr txBox="1"/>
          <p:nvPr/>
        </p:nvSpPr>
        <p:spPr>
          <a:xfrm>
            <a:off x="1568806" y="1851670"/>
            <a:ext cx="6224276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9" name="Text Box 76"/>
          <p:cNvSpPr txBox="1"/>
          <p:nvPr/>
        </p:nvSpPr>
        <p:spPr>
          <a:xfrm>
            <a:off x="1331640" y="2378973"/>
            <a:ext cx="71287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25.4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86.6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8487" name="Text Box 76"/>
          <p:cNvSpPr txBox="1"/>
          <p:nvPr/>
        </p:nvSpPr>
        <p:spPr>
          <a:xfrm>
            <a:off x="1568812" y="2912626"/>
            <a:ext cx="498792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86.6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134.6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0052" name="Text Box 76"/>
          <p:cNvSpPr txBox="1"/>
          <p:nvPr/>
        </p:nvSpPr>
        <p:spPr>
          <a:xfrm>
            <a:off x="1331640" y="3776722"/>
            <a:ext cx="651668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答：需要粉刷的面积有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134.6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59632" y="555526"/>
            <a:ext cx="6048672" cy="1229168"/>
            <a:chOff x="1259632" y="555526"/>
            <a:chExt cx="6048672" cy="1229168"/>
          </a:xfrm>
        </p:grpSpPr>
        <p:sp>
          <p:nvSpPr>
            <p:cNvPr id="5" name="文本框 4"/>
            <p:cNvSpPr txBox="1"/>
            <p:nvPr/>
          </p:nvSpPr>
          <p:spPr>
            <a:xfrm>
              <a:off x="2915816" y="699542"/>
              <a:ext cx="410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也可以先计算屋顶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面积。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59632" y="555526"/>
              <a:ext cx="738603" cy="1229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云形标注 1"/>
            <p:cNvSpPr/>
            <p:nvPr/>
          </p:nvSpPr>
          <p:spPr>
            <a:xfrm>
              <a:off x="2411760" y="685571"/>
              <a:ext cx="4896544" cy="590035"/>
            </a:xfrm>
            <a:prstGeom prst="cloudCallout">
              <a:avLst>
                <a:gd name="adj1" fmla="val -62406"/>
                <a:gd name="adj2" fmla="val -964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148487" grpId="0"/>
      <p:bldP spid="1300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3" name="Rectangle 3"/>
          <p:cNvSpPr/>
          <p:nvPr/>
        </p:nvSpPr>
        <p:spPr>
          <a:xfrm>
            <a:off x="246659" y="771550"/>
            <a:ext cx="8501805" cy="1042466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用铁皮制作一个没有盖的长方体水箱（如右图），至少需要多少平方米铁皮？（单位：米）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5053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7158" y="1343091"/>
            <a:ext cx="2225322" cy="15166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3"/>
          <p:cNvSpPr/>
          <p:nvPr/>
        </p:nvSpPr>
        <p:spPr>
          <a:xfrm>
            <a:off x="827583" y="2787774"/>
            <a:ext cx="7751577" cy="648512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1.5×0.8×2+1.5×0.8+0.8×0.8×2=4.88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4" name="图片 23" descr="QQ截图20180910153347"/>
          <p:cNvPicPr>
            <a:picLocks noChangeAspect="1"/>
          </p:cNvPicPr>
          <p:nvPr/>
        </p:nvPicPr>
        <p:blipFill>
          <a:blip r:embed="rId2"/>
          <a:srcRect l="27096" r="29259"/>
          <a:stretch>
            <a:fillRect/>
          </a:stretch>
        </p:blipFill>
        <p:spPr>
          <a:xfrm rot="16200000">
            <a:off x="1658311" y="2564358"/>
            <a:ext cx="262096" cy="1717040"/>
          </a:xfrm>
          <a:prstGeom prst="rect">
            <a:avLst/>
          </a:prstGeom>
        </p:spPr>
      </p:pic>
      <p:pic>
        <p:nvPicPr>
          <p:cNvPr id="25" name="图片 24" descr="QQ截图20180910153347"/>
          <p:cNvPicPr>
            <a:picLocks noChangeAspect="1"/>
          </p:cNvPicPr>
          <p:nvPr/>
        </p:nvPicPr>
        <p:blipFill>
          <a:blip r:embed="rId2"/>
          <a:srcRect l="27096" r="29259"/>
          <a:stretch>
            <a:fillRect/>
          </a:stretch>
        </p:blipFill>
        <p:spPr>
          <a:xfrm rot="16200000">
            <a:off x="3289578" y="2846061"/>
            <a:ext cx="262255" cy="1153795"/>
          </a:xfrm>
          <a:prstGeom prst="rect">
            <a:avLst/>
          </a:prstGeom>
        </p:spPr>
      </p:pic>
      <p:pic>
        <p:nvPicPr>
          <p:cNvPr id="26" name="图片 25" descr="QQ截图20180910153347"/>
          <p:cNvPicPr>
            <a:picLocks noChangeAspect="1"/>
          </p:cNvPicPr>
          <p:nvPr/>
        </p:nvPicPr>
        <p:blipFill>
          <a:blip r:embed="rId2"/>
          <a:srcRect l="27096" r="29259"/>
          <a:stretch>
            <a:fillRect/>
          </a:stretch>
        </p:blipFill>
        <p:spPr>
          <a:xfrm rot="16200000">
            <a:off x="4867424" y="2564359"/>
            <a:ext cx="262096" cy="1717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99592" y="3507854"/>
            <a:ext cx="1585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前、后面的面积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71799" y="3507854"/>
            <a:ext cx="1482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11960" y="3468945"/>
            <a:ext cx="1518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左、右面的面积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74249" y="369850"/>
            <a:ext cx="6078071" cy="329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E648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想一想与计算表面积有什么区别？</a:t>
            </a:r>
            <a:endParaRPr lang="zh-CN" altLang="en-US" sz="3200" b="1" dirty="0">
              <a:solidFill>
                <a:srgbClr val="E648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3"/>
          <p:cNvSpPr/>
          <p:nvPr/>
        </p:nvSpPr>
        <p:spPr>
          <a:xfrm>
            <a:off x="2267744" y="4280840"/>
            <a:ext cx="5467444" cy="4511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答：至少需要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4.88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平方米铁皮。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3424" y="1563638"/>
            <a:ext cx="4582672" cy="1419625"/>
            <a:chOff x="709408" y="1800197"/>
            <a:chExt cx="4582672" cy="1419625"/>
          </a:xfrm>
        </p:grpSpPr>
        <p:pic>
          <p:nvPicPr>
            <p:cNvPr id="30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09408" y="1800197"/>
              <a:ext cx="1054280" cy="1419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2196212" y="1995686"/>
              <a:ext cx="3095868" cy="902362"/>
              <a:chOff x="2268220" y="2101436"/>
              <a:chExt cx="3095868" cy="90236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661305" y="2139702"/>
                <a:ext cx="255876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这里不能计算上面的面的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面积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" name="云形标注 1"/>
              <p:cNvSpPr/>
              <p:nvPr/>
            </p:nvSpPr>
            <p:spPr>
              <a:xfrm>
                <a:off x="2268220" y="2101436"/>
                <a:ext cx="3095868" cy="902362"/>
              </a:xfrm>
              <a:prstGeom prst="cloudCallout">
                <a:avLst>
                  <a:gd name="adj1" fmla="val -71115"/>
                  <a:gd name="adj2" fmla="val -1229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  <p:bldP spid="28" grpId="0"/>
      <p:bldP spid="29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1" y="985481"/>
            <a:ext cx="746589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用两个棱长是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分米的正方体小木块拼成一个长方体，拼成的长方体的表面积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．增加了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．减少了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．没有变化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3" y="2353633"/>
            <a:ext cx="7560840" cy="15142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挖一个长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米，宽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米，深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米的长方体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蓄水  池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它的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占地面积是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(    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平方米。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630555" indent="-630555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A.30     B.12.5   C.15      D115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8" y="1417529"/>
            <a:ext cx="72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1" y="2785681"/>
            <a:ext cx="72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6"/>
          <p:cNvSpPr txBox="1"/>
          <p:nvPr/>
        </p:nvSpPr>
        <p:spPr>
          <a:xfrm>
            <a:off x="251520" y="321499"/>
            <a:ext cx="832764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个正方体玻璃鱼缸的棱长是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分米，制作这样一个鱼缸至少需要多少平方分米的玻璃？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55653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184" y="1498705"/>
            <a:ext cx="1697470" cy="15428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31838" y="2120538"/>
            <a:ext cx="403225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3×3×5=45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（平方分米）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2768610"/>
            <a:ext cx="540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答：至少需要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平方分米的玻璃。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40199" y="771550"/>
            <a:ext cx="1485773" cy="671513"/>
            <a:chOff x="4050682" y="2507540"/>
            <a:chExt cx="1485773" cy="671513"/>
          </a:xfrm>
        </p:grpSpPr>
        <p:sp>
          <p:nvSpPr>
            <p:cNvPr id="54" name="文本框 53"/>
            <p:cNvSpPr txBox="1"/>
            <p:nvPr/>
          </p:nvSpPr>
          <p:spPr>
            <a:xfrm>
              <a:off x="4104089" y="2567459"/>
              <a:ext cx="1432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无盖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Freeform 817"/>
            <p:cNvSpPr>
              <a:spLocks noEditPoints="1"/>
            </p:cNvSpPr>
            <p:nvPr/>
          </p:nvSpPr>
          <p:spPr bwMode="auto">
            <a:xfrm>
              <a:off x="4050682" y="2507540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/>
            </a:p>
          </p:txBody>
        </p:sp>
      </p:grpSp>
      <p:sp>
        <p:nvSpPr>
          <p:cNvPr id="53" name="空心弧 13"/>
          <p:cNvSpPr/>
          <p:nvPr/>
        </p:nvSpPr>
        <p:spPr bwMode="auto">
          <a:xfrm rot="17099948">
            <a:off x="6879477" y="1122780"/>
            <a:ext cx="667385" cy="322580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" name="Freeform 817"/>
          <p:cNvSpPr>
            <a:spLocks noEditPoints="1"/>
          </p:cNvSpPr>
          <p:nvPr/>
        </p:nvSpPr>
        <p:spPr bwMode="auto">
          <a:xfrm>
            <a:off x="1043608" y="339502"/>
            <a:ext cx="1152128" cy="486410"/>
          </a:xfrm>
          <a:custGeom>
            <a:avLst/>
            <a:gdLst>
              <a:gd name="T0" fmla="*/ 385 w 425"/>
              <a:gd name="T1" fmla="*/ 99 h 423"/>
              <a:gd name="T2" fmla="*/ 346 w 425"/>
              <a:gd name="T3" fmla="*/ 48 h 423"/>
              <a:gd name="T4" fmla="*/ 282 w 425"/>
              <a:gd name="T5" fmla="*/ 44 h 423"/>
              <a:gd name="T6" fmla="*/ 240 w 425"/>
              <a:gd name="T7" fmla="*/ 5 h 423"/>
              <a:gd name="T8" fmla="*/ 182 w 425"/>
              <a:gd name="T9" fmla="*/ 5 h 423"/>
              <a:gd name="T10" fmla="*/ 143 w 425"/>
              <a:gd name="T11" fmla="*/ 44 h 423"/>
              <a:gd name="T12" fmla="*/ 79 w 425"/>
              <a:gd name="T13" fmla="*/ 48 h 423"/>
              <a:gd name="T14" fmla="*/ 40 w 425"/>
              <a:gd name="T15" fmla="*/ 99 h 423"/>
              <a:gd name="T16" fmla="*/ 27 w 425"/>
              <a:gd name="T17" fmla="*/ 153 h 423"/>
              <a:gd name="T18" fmla="*/ 0 w 425"/>
              <a:gd name="T19" fmla="*/ 203 h 423"/>
              <a:gd name="T20" fmla="*/ 13 w 425"/>
              <a:gd name="T21" fmla="*/ 258 h 423"/>
              <a:gd name="T22" fmla="*/ 39 w 425"/>
              <a:gd name="T23" fmla="*/ 303 h 423"/>
              <a:gd name="T24" fmla="*/ 63 w 425"/>
              <a:gd name="T25" fmla="*/ 363 h 423"/>
              <a:gd name="T26" fmla="*/ 122 w 425"/>
              <a:gd name="T27" fmla="*/ 387 h 423"/>
              <a:gd name="T28" fmla="*/ 165 w 425"/>
              <a:gd name="T29" fmla="*/ 411 h 423"/>
              <a:gd name="T30" fmla="*/ 222 w 425"/>
              <a:gd name="T31" fmla="*/ 423 h 423"/>
              <a:gd name="T32" fmla="*/ 273 w 425"/>
              <a:gd name="T33" fmla="*/ 398 h 423"/>
              <a:gd name="T34" fmla="*/ 325 w 425"/>
              <a:gd name="T35" fmla="*/ 385 h 423"/>
              <a:gd name="T36" fmla="*/ 375 w 425"/>
              <a:gd name="T37" fmla="*/ 346 h 423"/>
              <a:gd name="T38" fmla="*/ 380 w 425"/>
              <a:gd name="T39" fmla="*/ 281 h 423"/>
              <a:gd name="T40" fmla="*/ 421 w 425"/>
              <a:gd name="T41" fmla="*/ 241 h 423"/>
              <a:gd name="T42" fmla="*/ 419 w 425"/>
              <a:gd name="T43" fmla="*/ 184 h 423"/>
              <a:gd name="T44" fmla="*/ 380 w 425"/>
              <a:gd name="T45" fmla="*/ 143 h 423"/>
              <a:gd name="T46" fmla="*/ 363 w 425"/>
              <a:gd name="T47" fmla="*/ 272 h 423"/>
              <a:gd name="T48" fmla="*/ 363 w 425"/>
              <a:gd name="T49" fmla="*/ 279 h 423"/>
              <a:gd name="T50" fmla="*/ 371 w 425"/>
              <a:gd name="T51" fmla="*/ 301 h 423"/>
              <a:gd name="T52" fmla="*/ 352 w 425"/>
              <a:gd name="T53" fmla="*/ 354 h 423"/>
              <a:gd name="T54" fmla="*/ 299 w 425"/>
              <a:gd name="T55" fmla="*/ 371 h 423"/>
              <a:gd name="T56" fmla="*/ 275 w 425"/>
              <a:gd name="T57" fmla="*/ 363 h 423"/>
              <a:gd name="T58" fmla="*/ 271 w 425"/>
              <a:gd name="T59" fmla="*/ 370 h 423"/>
              <a:gd name="T60" fmla="*/ 251 w 425"/>
              <a:gd name="T61" fmla="*/ 398 h 423"/>
              <a:gd name="T62" fmla="*/ 202 w 425"/>
              <a:gd name="T63" fmla="*/ 411 h 423"/>
              <a:gd name="T64" fmla="*/ 160 w 425"/>
              <a:gd name="T65" fmla="*/ 384 h 423"/>
              <a:gd name="T66" fmla="*/ 151 w 425"/>
              <a:gd name="T67" fmla="*/ 363 h 423"/>
              <a:gd name="T68" fmla="*/ 144 w 425"/>
              <a:gd name="T69" fmla="*/ 363 h 423"/>
              <a:gd name="T70" fmla="*/ 89 w 425"/>
              <a:gd name="T71" fmla="*/ 365 h 423"/>
              <a:gd name="T72" fmla="*/ 54 w 425"/>
              <a:gd name="T73" fmla="*/ 320 h 423"/>
              <a:gd name="T74" fmla="*/ 60 w 425"/>
              <a:gd name="T75" fmla="*/ 282 h 423"/>
              <a:gd name="T76" fmla="*/ 63 w 425"/>
              <a:gd name="T77" fmla="*/ 275 h 423"/>
              <a:gd name="T78" fmla="*/ 57 w 425"/>
              <a:gd name="T79" fmla="*/ 270 h 423"/>
              <a:gd name="T80" fmla="*/ 19 w 425"/>
              <a:gd name="T81" fmla="*/ 239 h 423"/>
              <a:gd name="T82" fmla="*/ 19 w 425"/>
              <a:gd name="T83" fmla="*/ 188 h 423"/>
              <a:gd name="T84" fmla="*/ 55 w 425"/>
              <a:gd name="T85" fmla="*/ 154 h 423"/>
              <a:gd name="T86" fmla="*/ 61 w 425"/>
              <a:gd name="T87" fmla="*/ 151 h 423"/>
              <a:gd name="T88" fmla="*/ 61 w 425"/>
              <a:gd name="T89" fmla="*/ 144 h 423"/>
              <a:gd name="T90" fmla="*/ 60 w 425"/>
              <a:gd name="T91" fmla="*/ 88 h 423"/>
              <a:gd name="T92" fmla="*/ 105 w 425"/>
              <a:gd name="T93" fmla="*/ 54 h 423"/>
              <a:gd name="T94" fmla="*/ 143 w 425"/>
              <a:gd name="T95" fmla="*/ 59 h 423"/>
              <a:gd name="T96" fmla="*/ 149 w 425"/>
              <a:gd name="T97" fmla="*/ 62 h 423"/>
              <a:gd name="T98" fmla="*/ 154 w 425"/>
              <a:gd name="T99" fmla="*/ 57 h 423"/>
              <a:gd name="T100" fmla="*/ 185 w 425"/>
              <a:gd name="T101" fmla="*/ 19 h 423"/>
              <a:gd name="T102" fmla="*/ 236 w 425"/>
              <a:gd name="T103" fmla="*/ 17 h 423"/>
              <a:gd name="T104" fmla="*/ 271 w 425"/>
              <a:gd name="T105" fmla="*/ 54 h 423"/>
              <a:gd name="T106" fmla="*/ 275 w 425"/>
              <a:gd name="T107" fmla="*/ 59 h 423"/>
              <a:gd name="T108" fmla="*/ 282 w 425"/>
              <a:gd name="T109" fmla="*/ 59 h 423"/>
              <a:gd name="T110" fmla="*/ 339 w 425"/>
              <a:gd name="T111" fmla="*/ 61 h 423"/>
              <a:gd name="T112" fmla="*/ 371 w 425"/>
              <a:gd name="T113" fmla="*/ 106 h 423"/>
              <a:gd name="T114" fmla="*/ 361 w 425"/>
              <a:gd name="T115" fmla="*/ 147 h 423"/>
              <a:gd name="T116" fmla="*/ 367 w 425"/>
              <a:gd name="T117" fmla="*/ 153 h 423"/>
              <a:gd name="T118" fmla="*/ 387 w 425"/>
              <a:gd name="T119" fmla="*/ 161 h 423"/>
              <a:gd name="T120" fmla="*/ 411 w 425"/>
              <a:gd name="T121" fmla="*/ 205 h 423"/>
              <a:gd name="T122" fmla="*/ 398 w 425"/>
              <a:gd name="T123" fmla="*/ 25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5" h="423">
                <a:moveTo>
                  <a:pt x="380" y="143"/>
                </a:moveTo>
                <a:lnTo>
                  <a:pt x="387" y="122"/>
                </a:lnTo>
                <a:lnTo>
                  <a:pt x="385" y="99"/>
                </a:lnTo>
                <a:lnTo>
                  <a:pt x="377" y="79"/>
                </a:lnTo>
                <a:lnTo>
                  <a:pt x="363" y="62"/>
                </a:lnTo>
                <a:lnTo>
                  <a:pt x="346" y="48"/>
                </a:lnTo>
                <a:lnTo>
                  <a:pt x="325" y="40"/>
                </a:lnTo>
                <a:lnTo>
                  <a:pt x="304" y="38"/>
                </a:lnTo>
                <a:lnTo>
                  <a:pt x="282" y="44"/>
                </a:lnTo>
                <a:lnTo>
                  <a:pt x="273" y="27"/>
                </a:lnTo>
                <a:lnTo>
                  <a:pt x="257" y="13"/>
                </a:lnTo>
                <a:lnTo>
                  <a:pt x="240" y="5"/>
                </a:lnTo>
                <a:lnTo>
                  <a:pt x="222" y="0"/>
                </a:lnTo>
                <a:lnTo>
                  <a:pt x="202" y="0"/>
                </a:lnTo>
                <a:lnTo>
                  <a:pt x="182" y="5"/>
                </a:lnTo>
                <a:lnTo>
                  <a:pt x="165" y="13"/>
                </a:lnTo>
                <a:lnTo>
                  <a:pt x="151" y="26"/>
                </a:lnTo>
                <a:lnTo>
                  <a:pt x="143" y="44"/>
                </a:lnTo>
                <a:lnTo>
                  <a:pt x="120" y="38"/>
                </a:lnTo>
                <a:lnTo>
                  <a:pt x="99" y="40"/>
                </a:lnTo>
                <a:lnTo>
                  <a:pt x="79" y="48"/>
                </a:lnTo>
                <a:lnTo>
                  <a:pt x="61" y="62"/>
                </a:lnTo>
                <a:lnTo>
                  <a:pt x="48" y="79"/>
                </a:lnTo>
                <a:lnTo>
                  <a:pt x="40" y="99"/>
                </a:lnTo>
                <a:lnTo>
                  <a:pt x="37" y="122"/>
                </a:lnTo>
                <a:lnTo>
                  <a:pt x="44" y="143"/>
                </a:lnTo>
                <a:lnTo>
                  <a:pt x="27" y="153"/>
                </a:lnTo>
                <a:lnTo>
                  <a:pt x="13" y="167"/>
                </a:lnTo>
                <a:lnTo>
                  <a:pt x="5" y="184"/>
                </a:lnTo>
                <a:lnTo>
                  <a:pt x="0" y="203"/>
                </a:lnTo>
                <a:lnTo>
                  <a:pt x="0" y="223"/>
                </a:lnTo>
                <a:lnTo>
                  <a:pt x="5" y="241"/>
                </a:lnTo>
                <a:lnTo>
                  <a:pt x="13" y="258"/>
                </a:lnTo>
                <a:lnTo>
                  <a:pt x="26" y="272"/>
                </a:lnTo>
                <a:lnTo>
                  <a:pt x="44" y="281"/>
                </a:lnTo>
                <a:lnTo>
                  <a:pt x="39" y="303"/>
                </a:lnTo>
                <a:lnTo>
                  <a:pt x="41" y="325"/>
                </a:lnTo>
                <a:lnTo>
                  <a:pt x="50" y="346"/>
                </a:lnTo>
                <a:lnTo>
                  <a:pt x="63" y="363"/>
                </a:lnTo>
                <a:lnTo>
                  <a:pt x="81" y="377"/>
                </a:lnTo>
                <a:lnTo>
                  <a:pt x="101" y="385"/>
                </a:lnTo>
                <a:lnTo>
                  <a:pt x="122" y="387"/>
                </a:lnTo>
                <a:lnTo>
                  <a:pt x="143" y="380"/>
                </a:lnTo>
                <a:lnTo>
                  <a:pt x="151" y="398"/>
                </a:lnTo>
                <a:lnTo>
                  <a:pt x="165" y="411"/>
                </a:lnTo>
                <a:lnTo>
                  <a:pt x="182" y="419"/>
                </a:lnTo>
                <a:lnTo>
                  <a:pt x="202" y="423"/>
                </a:lnTo>
                <a:lnTo>
                  <a:pt x="222" y="423"/>
                </a:lnTo>
                <a:lnTo>
                  <a:pt x="240" y="419"/>
                </a:lnTo>
                <a:lnTo>
                  <a:pt x="257" y="411"/>
                </a:lnTo>
                <a:lnTo>
                  <a:pt x="273" y="398"/>
                </a:lnTo>
                <a:lnTo>
                  <a:pt x="282" y="380"/>
                </a:lnTo>
                <a:lnTo>
                  <a:pt x="304" y="387"/>
                </a:lnTo>
                <a:lnTo>
                  <a:pt x="325" y="385"/>
                </a:lnTo>
                <a:lnTo>
                  <a:pt x="344" y="377"/>
                </a:lnTo>
                <a:lnTo>
                  <a:pt x="361" y="363"/>
                </a:lnTo>
                <a:lnTo>
                  <a:pt x="375" y="346"/>
                </a:lnTo>
                <a:lnTo>
                  <a:pt x="384" y="325"/>
                </a:lnTo>
                <a:lnTo>
                  <a:pt x="385" y="303"/>
                </a:lnTo>
                <a:lnTo>
                  <a:pt x="380" y="281"/>
                </a:lnTo>
                <a:lnTo>
                  <a:pt x="398" y="272"/>
                </a:lnTo>
                <a:lnTo>
                  <a:pt x="411" y="258"/>
                </a:lnTo>
                <a:lnTo>
                  <a:pt x="421" y="241"/>
                </a:lnTo>
                <a:lnTo>
                  <a:pt x="425" y="223"/>
                </a:lnTo>
                <a:lnTo>
                  <a:pt x="423" y="203"/>
                </a:lnTo>
                <a:lnTo>
                  <a:pt x="419" y="184"/>
                </a:lnTo>
                <a:lnTo>
                  <a:pt x="411" y="167"/>
                </a:lnTo>
                <a:lnTo>
                  <a:pt x="398" y="153"/>
                </a:lnTo>
                <a:lnTo>
                  <a:pt x="380" y="143"/>
                </a:lnTo>
                <a:close/>
                <a:moveTo>
                  <a:pt x="367" y="270"/>
                </a:moveTo>
                <a:lnTo>
                  <a:pt x="364" y="271"/>
                </a:lnTo>
                <a:lnTo>
                  <a:pt x="363" y="272"/>
                </a:lnTo>
                <a:lnTo>
                  <a:pt x="363" y="275"/>
                </a:lnTo>
                <a:lnTo>
                  <a:pt x="363" y="278"/>
                </a:lnTo>
                <a:lnTo>
                  <a:pt x="363" y="279"/>
                </a:lnTo>
                <a:lnTo>
                  <a:pt x="364" y="282"/>
                </a:lnTo>
                <a:lnTo>
                  <a:pt x="364" y="282"/>
                </a:lnTo>
                <a:lnTo>
                  <a:pt x="371" y="301"/>
                </a:lnTo>
                <a:lnTo>
                  <a:pt x="371" y="320"/>
                </a:lnTo>
                <a:lnTo>
                  <a:pt x="364" y="339"/>
                </a:lnTo>
                <a:lnTo>
                  <a:pt x="352" y="354"/>
                </a:lnTo>
                <a:lnTo>
                  <a:pt x="335" y="365"/>
                </a:lnTo>
                <a:lnTo>
                  <a:pt x="318" y="371"/>
                </a:lnTo>
                <a:lnTo>
                  <a:pt x="299" y="371"/>
                </a:lnTo>
                <a:lnTo>
                  <a:pt x="281" y="363"/>
                </a:lnTo>
                <a:lnTo>
                  <a:pt x="278" y="361"/>
                </a:lnTo>
                <a:lnTo>
                  <a:pt x="275" y="363"/>
                </a:lnTo>
                <a:lnTo>
                  <a:pt x="273" y="364"/>
                </a:lnTo>
                <a:lnTo>
                  <a:pt x="271" y="365"/>
                </a:lnTo>
                <a:lnTo>
                  <a:pt x="271" y="370"/>
                </a:lnTo>
                <a:lnTo>
                  <a:pt x="271" y="370"/>
                </a:lnTo>
                <a:lnTo>
                  <a:pt x="263" y="385"/>
                </a:lnTo>
                <a:lnTo>
                  <a:pt x="251" y="398"/>
                </a:lnTo>
                <a:lnTo>
                  <a:pt x="236" y="406"/>
                </a:lnTo>
                <a:lnTo>
                  <a:pt x="219" y="411"/>
                </a:lnTo>
                <a:lnTo>
                  <a:pt x="202" y="411"/>
                </a:lnTo>
                <a:lnTo>
                  <a:pt x="185" y="405"/>
                </a:lnTo>
                <a:lnTo>
                  <a:pt x="171" y="396"/>
                </a:lnTo>
                <a:lnTo>
                  <a:pt x="160" y="384"/>
                </a:lnTo>
                <a:lnTo>
                  <a:pt x="154" y="367"/>
                </a:lnTo>
                <a:lnTo>
                  <a:pt x="153" y="364"/>
                </a:lnTo>
                <a:lnTo>
                  <a:pt x="151" y="363"/>
                </a:lnTo>
                <a:lnTo>
                  <a:pt x="150" y="363"/>
                </a:lnTo>
                <a:lnTo>
                  <a:pt x="147" y="361"/>
                </a:lnTo>
                <a:lnTo>
                  <a:pt x="144" y="363"/>
                </a:lnTo>
                <a:lnTo>
                  <a:pt x="126" y="371"/>
                </a:lnTo>
                <a:lnTo>
                  <a:pt x="106" y="371"/>
                </a:lnTo>
                <a:lnTo>
                  <a:pt x="89" y="365"/>
                </a:lnTo>
                <a:lnTo>
                  <a:pt x="72" y="354"/>
                </a:lnTo>
                <a:lnTo>
                  <a:pt x="61" y="339"/>
                </a:lnTo>
                <a:lnTo>
                  <a:pt x="54" y="320"/>
                </a:lnTo>
                <a:lnTo>
                  <a:pt x="53" y="301"/>
                </a:lnTo>
                <a:lnTo>
                  <a:pt x="60" y="282"/>
                </a:lnTo>
                <a:lnTo>
                  <a:pt x="60" y="282"/>
                </a:lnTo>
                <a:lnTo>
                  <a:pt x="61" y="279"/>
                </a:lnTo>
                <a:lnTo>
                  <a:pt x="63" y="278"/>
                </a:lnTo>
                <a:lnTo>
                  <a:pt x="63" y="275"/>
                </a:lnTo>
                <a:lnTo>
                  <a:pt x="61" y="272"/>
                </a:lnTo>
                <a:lnTo>
                  <a:pt x="60" y="271"/>
                </a:lnTo>
                <a:lnTo>
                  <a:pt x="57" y="270"/>
                </a:lnTo>
                <a:lnTo>
                  <a:pt x="40" y="264"/>
                </a:lnTo>
                <a:lnTo>
                  <a:pt x="27" y="253"/>
                </a:lnTo>
                <a:lnTo>
                  <a:pt x="19" y="239"/>
                </a:lnTo>
                <a:lnTo>
                  <a:pt x="15" y="222"/>
                </a:lnTo>
                <a:lnTo>
                  <a:pt x="15" y="205"/>
                </a:lnTo>
                <a:lnTo>
                  <a:pt x="19" y="188"/>
                </a:lnTo>
                <a:lnTo>
                  <a:pt x="26" y="172"/>
                </a:lnTo>
                <a:lnTo>
                  <a:pt x="39" y="161"/>
                </a:lnTo>
                <a:lnTo>
                  <a:pt x="55" y="154"/>
                </a:lnTo>
                <a:lnTo>
                  <a:pt x="55" y="154"/>
                </a:lnTo>
                <a:lnTo>
                  <a:pt x="58" y="153"/>
                </a:lnTo>
                <a:lnTo>
                  <a:pt x="61" y="151"/>
                </a:lnTo>
                <a:lnTo>
                  <a:pt x="63" y="150"/>
                </a:lnTo>
                <a:lnTo>
                  <a:pt x="63" y="147"/>
                </a:lnTo>
                <a:lnTo>
                  <a:pt x="61" y="144"/>
                </a:lnTo>
                <a:lnTo>
                  <a:pt x="53" y="124"/>
                </a:lnTo>
                <a:lnTo>
                  <a:pt x="53" y="106"/>
                </a:lnTo>
                <a:lnTo>
                  <a:pt x="60" y="88"/>
                </a:lnTo>
                <a:lnTo>
                  <a:pt x="71" y="72"/>
                </a:lnTo>
                <a:lnTo>
                  <a:pt x="86" y="61"/>
                </a:lnTo>
                <a:lnTo>
                  <a:pt x="105" y="54"/>
                </a:lnTo>
                <a:lnTo>
                  <a:pt x="123" y="52"/>
                </a:lnTo>
                <a:lnTo>
                  <a:pt x="141" y="59"/>
                </a:lnTo>
                <a:lnTo>
                  <a:pt x="143" y="59"/>
                </a:lnTo>
                <a:lnTo>
                  <a:pt x="144" y="61"/>
                </a:lnTo>
                <a:lnTo>
                  <a:pt x="147" y="62"/>
                </a:lnTo>
                <a:lnTo>
                  <a:pt x="149" y="62"/>
                </a:lnTo>
                <a:lnTo>
                  <a:pt x="151" y="61"/>
                </a:lnTo>
                <a:lnTo>
                  <a:pt x="153" y="59"/>
                </a:lnTo>
                <a:lnTo>
                  <a:pt x="154" y="57"/>
                </a:lnTo>
                <a:lnTo>
                  <a:pt x="160" y="40"/>
                </a:lnTo>
                <a:lnTo>
                  <a:pt x="171" y="27"/>
                </a:lnTo>
                <a:lnTo>
                  <a:pt x="185" y="19"/>
                </a:lnTo>
                <a:lnTo>
                  <a:pt x="202" y="14"/>
                </a:lnTo>
                <a:lnTo>
                  <a:pt x="219" y="13"/>
                </a:lnTo>
                <a:lnTo>
                  <a:pt x="236" y="17"/>
                </a:lnTo>
                <a:lnTo>
                  <a:pt x="251" y="26"/>
                </a:lnTo>
                <a:lnTo>
                  <a:pt x="263" y="38"/>
                </a:lnTo>
                <a:lnTo>
                  <a:pt x="271" y="54"/>
                </a:lnTo>
                <a:lnTo>
                  <a:pt x="271" y="57"/>
                </a:lnTo>
                <a:lnTo>
                  <a:pt x="274" y="58"/>
                </a:lnTo>
                <a:lnTo>
                  <a:pt x="275" y="59"/>
                </a:lnTo>
                <a:lnTo>
                  <a:pt x="278" y="59"/>
                </a:lnTo>
                <a:lnTo>
                  <a:pt x="280" y="61"/>
                </a:lnTo>
                <a:lnTo>
                  <a:pt x="282" y="59"/>
                </a:lnTo>
                <a:lnTo>
                  <a:pt x="301" y="52"/>
                </a:lnTo>
                <a:lnTo>
                  <a:pt x="320" y="54"/>
                </a:lnTo>
                <a:lnTo>
                  <a:pt x="339" y="61"/>
                </a:lnTo>
                <a:lnTo>
                  <a:pt x="354" y="72"/>
                </a:lnTo>
                <a:lnTo>
                  <a:pt x="366" y="88"/>
                </a:lnTo>
                <a:lnTo>
                  <a:pt x="371" y="106"/>
                </a:lnTo>
                <a:lnTo>
                  <a:pt x="371" y="124"/>
                </a:lnTo>
                <a:lnTo>
                  <a:pt x="363" y="144"/>
                </a:lnTo>
                <a:lnTo>
                  <a:pt x="361" y="147"/>
                </a:lnTo>
                <a:lnTo>
                  <a:pt x="363" y="150"/>
                </a:lnTo>
                <a:lnTo>
                  <a:pt x="364" y="151"/>
                </a:lnTo>
                <a:lnTo>
                  <a:pt x="367" y="153"/>
                </a:lnTo>
                <a:lnTo>
                  <a:pt x="370" y="154"/>
                </a:lnTo>
                <a:lnTo>
                  <a:pt x="370" y="154"/>
                </a:lnTo>
                <a:lnTo>
                  <a:pt x="387" y="161"/>
                </a:lnTo>
                <a:lnTo>
                  <a:pt x="398" y="172"/>
                </a:lnTo>
                <a:lnTo>
                  <a:pt x="406" y="188"/>
                </a:lnTo>
                <a:lnTo>
                  <a:pt x="411" y="205"/>
                </a:lnTo>
                <a:lnTo>
                  <a:pt x="411" y="222"/>
                </a:lnTo>
                <a:lnTo>
                  <a:pt x="406" y="239"/>
                </a:lnTo>
                <a:lnTo>
                  <a:pt x="398" y="253"/>
                </a:lnTo>
                <a:lnTo>
                  <a:pt x="384" y="264"/>
                </a:lnTo>
                <a:lnTo>
                  <a:pt x="367" y="270"/>
                </a:lnTo>
                <a:close/>
              </a:path>
            </a:pathLst>
          </a:custGeom>
          <a:solidFill>
            <a:srgbClr val="EE007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53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WPS 演示</Application>
  <PresentationFormat>全屏显示(16:9)</PresentationFormat>
  <Paragraphs>186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微软雅黑</vt:lpstr>
      <vt:lpstr>Calibri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41</cp:revision>
  <dcterms:created xsi:type="dcterms:W3CDTF">2017-03-17T02:28:00Z</dcterms:created>
  <dcterms:modified xsi:type="dcterms:W3CDTF">2021-02-25T01:27:39Z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