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7" r:id="rId3"/>
  </p:sldMasterIdLst>
  <p:notesMasterIdLst>
    <p:notesMasterId r:id="rId7"/>
  </p:notesMasterIdLst>
  <p:sldIdLst>
    <p:sldId id="610" r:id="rId4"/>
    <p:sldId id="510" r:id="rId5"/>
    <p:sldId id="472" r:id="rId6"/>
    <p:sldId id="609" r:id="rId8"/>
    <p:sldId id="554" r:id="rId9"/>
    <p:sldId id="556" r:id="rId10"/>
    <p:sldId id="557" r:id="rId11"/>
    <p:sldId id="558" r:id="rId12"/>
    <p:sldId id="559" r:id="rId13"/>
    <p:sldId id="561" r:id="rId14"/>
    <p:sldId id="562" r:id="rId15"/>
    <p:sldId id="578" r:id="rId16"/>
    <p:sldId id="580" r:id="rId17"/>
    <p:sldId id="581" r:id="rId18"/>
    <p:sldId id="582" r:id="rId19"/>
    <p:sldId id="583" r:id="rId20"/>
    <p:sldId id="585" r:id="rId21"/>
    <p:sldId id="586" r:id="rId22"/>
    <p:sldId id="605" r:id="rId23"/>
    <p:sldId id="611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B702A8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484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图片 29" descr="探索新知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788" y="230981"/>
            <a:ext cx="26193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 长方体和正方体的特征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slide" Target="slide14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2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19.png"/><Relationship Id="rId11" Type="http://schemas.openxmlformats.org/officeDocument/2006/relationships/image" Target="../media/image9.png"/><Relationship Id="rId10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48" y="1435155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长方体和正方体的特征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36832" y="66537"/>
            <a:ext cx="205403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9218"/>
          <p:cNvSpPr/>
          <p:nvPr/>
        </p:nvSpPr>
        <p:spPr>
          <a:xfrm>
            <a:off x="4346933" y="894819"/>
            <a:ext cx="702469" cy="757238"/>
          </a:xfrm>
          <a:prstGeom prst="rect">
            <a:avLst/>
          </a:prstGeom>
          <a:solidFill>
            <a:srgbClr val="D41A0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平行四边形 9219"/>
          <p:cNvSpPr/>
          <p:nvPr/>
        </p:nvSpPr>
        <p:spPr>
          <a:xfrm>
            <a:off x="4023083" y="1649675"/>
            <a:ext cx="1026319" cy="270272"/>
          </a:xfrm>
          <a:prstGeom prst="parallelogram">
            <a:avLst>
              <a:gd name="adj" fmla="val 94933"/>
            </a:avLst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平行四边形 9220"/>
          <p:cNvSpPr/>
          <p:nvPr/>
        </p:nvSpPr>
        <p:spPr>
          <a:xfrm rot="-5400000" flipH="1">
            <a:off x="3669467" y="1244863"/>
            <a:ext cx="1028700" cy="322660"/>
          </a:xfrm>
          <a:prstGeom prst="parallelogram">
            <a:avLst>
              <a:gd name="adj" fmla="val 79704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平行四边形 9221"/>
          <p:cNvSpPr/>
          <p:nvPr/>
        </p:nvSpPr>
        <p:spPr>
          <a:xfrm>
            <a:off x="4023083" y="894819"/>
            <a:ext cx="1026319" cy="271463"/>
          </a:xfrm>
          <a:prstGeom prst="parallelogram">
            <a:avLst>
              <a:gd name="adj" fmla="val 94517"/>
            </a:avLst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60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4023083" y="1166440"/>
            <a:ext cx="756047" cy="757238"/>
          </a:xfrm>
          <a:prstGeom prst="rect">
            <a:avLst/>
          </a:prstGeom>
          <a:solidFill>
            <a:srgbClr val="D41A0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7" name="平行四边形 9226"/>
          <p:cNvSpPr/>
          <p:nvPr/>
        </p:nvSpPr>
        <p:spPr>
          <a:xfrm rot="-5400000" flipH="1">
            <a:off x="4399320" y="1272248"/>
            <a:ext cx="1028700" cy="270272"/>
          </a:xfrm>
          <a:prstGeom prst="parallelogram">
            <a:avLst>
              <a:gd name="adj" fmla="val 95154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627420" y="2124020"/>
            <a:ext cx="819305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正方体有（   ）个面，每个面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都是（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），所有的面（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正方体有（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）条棱，所有棱的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长（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）个顶点。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3095576" y="3397235"/>
            <a:ext cx="540544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50" dirty="0">
              <a:latin typeface="Arial" panose="020B0604020202020204" pitchFamily="34" charset="0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2950816" y="3361268"/>
            <a:ext cx="32504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6920939" y="2929220"/>
            <a:ext cx="14674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都相等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235" name="文本框 9234"/>
          <p:cNvSpPr txBox="1"/>
          <p:nvPr/>
        </p:nvSpPr>
        <p:spPr>
          <a:xfrm>
            <a:off x="2858403" y="2929220"/>
            <a:ext cx="705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236" name="文本框 9235"/>
          <p:cNvSpPr txBox="1"/>
          <p:nvPr/>
        </p:nvSpPr>
        <p:spPr>
          <a:xfrm>
            <a:off x="2483768" y="2550016"/>
            <a:ext cx="19653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完全相同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237" name="文本框 9236"/>
          <p:cNvSpPr txBox="1"/>
          <p:nvPr/>
        </p:nvSpPr>
        <p:spPr>
          <a:xfrm>
            <a:off x="6876256" y="2124020"/>
            <a:ext cx="1405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8" name="文本框 9237"/>
          <p:cNvSpPr txBox="1"/>
          <p:nvPr/>
        </p:nvSpPr>
        <p:spPr>
          <a:xfrm>
            <a:off x="2915816" y="2119218"/>
            <a:ext cx="32504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395536" y="267494"/>
            <a:ext cx="2453005" cy="1013556"/>
            <a:chOff x="1257085" y="967627"/>
            <a:chExt cx="2786132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967627"/>
              <a:ext cx="2786132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356886" y="1331181"/>
              <a:ext cx="2254463" cy="74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自学正方体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  <p:bldP spid="9234" grpId="0"/>
      <p:bldP spid="9235" grpId="0"/>
      <p:bldP spid="9236" grpId="0"/>
      <p:bldP spid="9237" grpId="0"/>
      <p:bldP spid="92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1" name="组合 16420"/>
          <p:cNvGrpSpPr/>
          <p:nvPr/>
        </p:nvGrpSpPr>
        <p:grpSpPr>
          <a:xfrm>
            <a:off x="1331801" y="2262328"/>
            <a:ext cx="1872047" cy="1101510"/>
            <a:chOff x="-349" y="97"/>
            <a:chExt cx="3932" cy="2314"/>
          </a:xfrm>
        </p:grpSpPr>
        <p:sp>
          <p:nvSpPr>
            <p:cNvPr id="16422" name="文本框 16421"/>
            <p:cNvSpPr txBox="1"/>
            <p:nvPr/>
          </p:nvSpPr>
          <p:spPr>
            <a:xfrm>
              <a:off x="1654" y="1050"/>
              <a:ext cx="1929" cy="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endParaRPr lang="zh-CN" altLang="en-US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23" name="文本框 16422"/>
            <p:cNvSpPr txBox="1"/>
            <p:nvPr/>
          </p:nvSpPr>
          <p:spPr>
            <a:xfrm>
              <a:off x="-349" y="1441"/>
              <a:ext cx="1928" cy="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endParaRPr lang="zh-CN" altLang="en-US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24" name="文本框 16423"/>
            <p:cNvSpPr txBox="1"/>
            <p:nvPr/>
          </p:nvSpPr>
          <p:spPr>
            <a:xfrm>
              <a:off x="341" y="97"/>
              <a:ext cx="1476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endParaRPr lang="zh-CN" altLang="en-US" sz="20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09" name="组合 16408"/>
          <p:cNvGrpSpPr/>
          <p:nvPr/>
        </p:nvGrpSpPr>
        <p:grpSpPr>
          <a:xfrm>
            <a:off x="1336037" y="1794673"/>
            <a:ext cx="1243013" cy="1188244"/>
            <a:chOff x="0" y="0"/>
            <a:chExt cx="2608" cy="2495"/>
          </a:xfrm>
        </p:grpSpPr>
        <p:sp>
          <p:nvSpPr>
            <p:cNvPr id="16410" name="立方体 16409"/>
            <p:cNvSpPr/>
            <p:nvPr/>
          </p:nvSpPr>
          <p:spPr>
            <a:xfrm>
              <a:off x="0" y="0"/>
              <a:ext cx="2607" cy="2495"/>
            </a:xfrm>
            <a:prstGeom prst="cube">
              <a:avLst>
                <a:gd name="adj" fmla="val 25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 sz="6000" dirty="0">
                <a:solidFill>
                  <a:srgbClr val="0000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11" name="直接连接符 16410"/>
            <p:cNvSpPr/>
            <p:nvPr/>
          </p:nvSpPr>
          <p:spPr>
            <a:xfrm>
              <a:off x="680" y="0"/>
              <a:ext cx="0" cy="181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6412" name="直接连接符 16411"/>
            <p:cNvSpPr/>
            <p:nvPr/>
          </p:nvSpPr>
          <p:spPr>
            <a:xfrm>
              <a:off x="680" y="1815"/>
              <a:ext cx="192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6413" name="直接连接符 16412"/>
            <p:cNvSpPr/>
            <p:nvPr/>
          </p:nvSpPr>
          <p:spPr>
            <a:xfrm flipH="1">
              <a:off x="0" y="1815"/>
              <a:ext cx="682" cy="68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</p:grpSp>
      <p:grpSp>
        <p:nvGrpSpPr>
          <p:cNvPr id="16414" name="组合 16413"/>
          <p:cNvGrpSpPr/>
          <p:nvPr/>
        </p:nvGrpSpPr>
        <p:grpSpPr>
          <a:xfrm>
            <a:off x="1332718" y="2084462"/>
            <a:ext cx="1288768" cy="921306"/>
            <a:chOff x="0" y="-74"/>
            <a:chExt cx="2704" cy="1934"/>
          </a:xfrm>
        </p:grpSpPr>
        <p:sp>
          <p:nvSpPr>
            <p:cNvPr id="16415" name="椭圆 16414"/>
            <p:cNvSpPr/>
            <p:nvPr/>
          </p:nvSpPr>
          <p:spPr>
            <a:xfrm flipH="1">
              <a:off x="1923" y="1649"/>
              <a:ext cx="147" cy="211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/>
            </a:p>
          </p:txBody>
        </p:sp>
        <p:grpSp>
          <p:nvGrpSpPr>
            <p:cNvPr id="16416" name="组合 16415"/>
            <p:cNvGrpSpPr/>
            <p:nvPr/>
          </p:nvGrpSpPr>
          <p:grpSpPr>
            <a:xfrm>
              <a:off x="0" y="-74"/>
              <a:ext cx="2704" cy="1889"/>
              <a:chOff x="0" y="-74"/>
              <a:chExt cx="2704" cy="1889"/>
            </a:xfrm>
          </p:grpSpPr>
          <p:sp>
            <p:nvSpPr>
              <p:cNvPr id="16418" name="直接连接符 16417"/>
              <p:cNvSpPr/>
              <p:nvPr/>
            </p:nvSpPr>
            <p:spPr>
              <a:xfrm flipV="1">
                <a:off x="2015" y="1128"/>
                <a:ext cx="689" cy="68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7" name="直接连接符 16416"/>
              <p:cNvSpPr/>
              <p:nvPr/>
            </p:nvSpPr>
            <p:spPr>
              <a:xfrm>
                <a:off x="1987" y="-74"/>
                <a:ext cx="2" cy="181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9" name="直接连接符 16418"/>
              <p:cNvSpPr/>
              <p:nvPr/>
            </p:nvSpPr>
            <p:spPr>
              <a:xfrm>
                <a:off x="0" y="1814"/>
                <a:ext cx="1928" cy="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3" name="组合 2"/>
          <p:cNvGrpSpPr/>
          <p:nvPr/>
        </p:nvGrpSpPr>
        <p:grpSpPr>
          <a:xfrm>
            <a:off x="3266953" y="2823562"/>
            <a:ext cx="4729976" cy="1022145"/>
            <a:chOff x="2260478" y="3776697"/>
            <a:chExt cx="4729976" cy="1022145"/>
          </a:xfrm>
        </p:grpSpPr>
        <p:grpSp>
          <p:nvGrpSpPr>
            <p:cNvPr id="4" name="组合 3"/>
            <p:cNvGrpSpPr/>
            <p:nvPr/>
          </p:nvGrpSpPr>
          <p:grpSpPr>
            <a:xfrm>
              <a:off x="2260478" y="3823578"/>
              <a:ext cx="4329383" cy="975264"/>
              <a:chOff x="1822838" y="859272"/>
              <a:chExt cx="3829677" cy="975264"/>
            </a:xfrm>
          </p:grpSpPr>
          <p:sp>
            <p:nvSpPr>
              <p:cNvPr id="61" name="MH_SubTitle_1"/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967227" y="859272"/>
                <a:ext cx="3685288" cy="493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algn="l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正方体的每条棱的长度，都叫做正方体的</a:t>
                </a:r>
                <a:r>
                  <a:rPr lang="zh-CN" altLang="en-US" sz="2800" b="1" dirty="0">
                    <a:solidFill>
                      <a:srgbClr val="D41A0C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棱长</a:t>
                </a:r>
                <a:r>
                  <a:rPr lang="zh-CN" altLang="en-US" sz="28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 smtClean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2" name="MH_Other_131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 rotWithShape="1"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50" t="64938" r="17346" b="14547"/>
              <a:stretch>
                <a:fillRect/>
              </a:stretch>
            </p:blipFill>
            <p:spPr>
              <a:xfrm flipH="1">
                <a:off x="1822838" y="1151862"/>
                <a:ext cx="3680770" cy="682674"/>
              </a:xfrm>
              <a:prstGeom prst="rect">
                <a:avLst/>
              </a:prstGeom>
            </p:spPr>
          </p:pic>
        </p:grpSp>
        <p:sp>
          <p:nvSpPr>
            <p:cNvPr id="89" name="KSO_Shape"/>
            <p:cNvSpPr/>
            <p:nvPr/>
          </p:nvSpPr>
          <p:spPr bwMode="auto">
            <a:xfrm rot="372370" flipH="1">
              <a:off x="6277984" y="3776697"/>
              <a:ext cx="712470" cy="929640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395536" y="267494"/>
            <a:ext cx="2453005" cy="1013556"/>
            <a:chOff x="1257085" y="967627"/>
            <a:chExt cx="2786132" cy="1450605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967627"/>
              <a:ext cx="2786132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文本框 3"/>
            <p:cNvSpPr txBox="1">
              <a:spLocks noChangeArrowheads="1"/>
            </p:cNvSpPr>
            <p:nvPr/>
          </p:nvSpPr>
          <p:spPr bwMode="auto">
            <a:xfrm>
              <a:off x="1356886" y="1331181"/>
              <a:ext cx="2254463" cy="74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自学正方体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8541" y="889380"/>
            <a:ext cx="5404955" cy="1540330"/>
            <a:chOff x="2848541" y="889380"/>
            <a:chExt cx="5404955" cy="1540330"/>
          </a:xfrm>
        </p:grpSpPr>
        <p:sp>
          <p:nvSpPr>
            <p:cNvPr id="45" name="Rectangle 1"/>
            <p:cNvSpPr>
              <a:spLocks noChangeArrowheads="1"/>
            </p:cNvSpPr>
            <p:nvPr/>
          </p:nvSpPr>
          <p:spPr bwMode="auto">
            <a:xfrm>
              <a:off x="3042759" y="1037561"/>
              <a:ext cx="4152099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什么是正方体的棱长呢？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78650" y="889380"/>
              <a:ext cx="1074846" cy="1540330"/>
            </a:xfrm>
            <a:prstGeom prst="rect">
              <a:avLst/>
            </a:prstGeom>
          </p:spPr>
        </p:pic>
        <p:sp>
          <p:nvSpPr>
            <p:cNvPr id="9" name="云形标注 8"/>
            <p:cNvSpPr/>
            <p:nvPr/>
          </p:nvSpPr>
          <p:spPr>
            <a:xfrm>
              <a:off x="2848541" y="889380"/>
              <a:ext cx="4579458" cy="833058"/>
            </a:xfrm>
            <a:prstGeom prst="cloudCallout">
              <a:avLst>
                <a:gd name="adj1" fmla="val 56897"/>
                <a:gd name="adj2" fmla="val -152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84" name="表格 13383"/>
          <p:cNvGraphicFramePr/>
          <p:nvPr/>
        </p:nvGraphicFramePr>
        <p:xfrm>
          <a:off x="1440731" y="987574"/>
          <a:ext cx="6156325" cy="3169971"/>
        </p:xfrm>
        <a:graphic>
          <a:graphicData uri="http://schemas.openxmlformats.org/drawingml/2006/table">
            <a:tbl>
              <a:tblPr/>
              <a:tblGrid>
                <a:gridCol w="1062176"/>
                <a:gridCol w="1728192"/>
                <a:gridCol w="936104"/>
                <a:gridCol w="2429853"/>
              </a:tblGrid>
              <a:tr h="54564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2413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115212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8064A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61" name="文本框 13360"/>
          <p:cNvSpPr txBox="1"/>
          <p:nvPr/>
        </p:nvSpPr>
        <p:spPr>
          <a:xfrm>
            <a:off x="4324469" y="1785615"/>
            <a:ext cx="8235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 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个顶点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362" name="文本框 13361"/>
          <p:cNvSpPr txBox="1"/>
          <p:nvPr/>
        </p:nvSpPr>
        <p:spPr>
          <a:xfrm>
            <a:off x="5499136" y="1600424"/>
            <a:ext cx="172819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12条棱，所有棱的长度都相等</a:t>
            </a:r>
            <a:endParaRPr lang="en-US" altLang="zh-CN" sz="24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364" name="文本框 13363"/>
          <p:cNvSpPr txBox="1"/>
          <p:nvPr/>
        </p:nvSpPr>
        <p:spPr>
          <a:xfrm>
            <a:off x="5308937" y="2800753"/>
            <a:ext cx="2431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12条棱，可以分成3组，每组4条棱的长度相等</a:t>
            </a:r>
            <a:endParaRPr lang="en-US" altLang="zh-CN" sz="24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380" name="文本框 13379"/>
          <p:cNvSpPr txBox="1"/>
          <p:nvPr/>
        </p:nvSpPr>
        <p:spPr>
          <a:xfrm>
            <a:off x="4346183" y="3026813"/>
            <a:ext cx="873889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 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个顶点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386" name="文本框 13385"/>
          <p:cNvSpPr txBox="1"/>
          <p:nvPr/>
        </p:nvSpPr>
        <p:spPr>
          <a:xfrm>
            <a:off x="2555776" y="1518058"/>
            <a:ext cx="182105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个面，所有的面完全相同</a:t>
            </a:r>
            <a:endParaRPr lang="zh-CN" altLang="en-US" sz="24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387" name="文本框 13386"/>
          <p:cNvSpPr txBox="1"/>
          <p:nvPr/>
        </p:nvSpPr>
        <p:spPr>
          <a:xfrm>
            <a:off x="2646556" y="2767450"/>
            <a:ext cx="1709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6个面，相对的面完全相同</a:t>
            </a:r>
            <a:endParaRPr lang="en-US" altLang="zh-CN" sz="24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251520" y="195486"/>
            <a:ext cx="7188186" cy="71558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把正方体和长方体的特征整理在表中。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61" grpId="0"/>
      <p:bldP spid="13362" grpId="0"/>
      <p:bldP spid="13364" grpId="0"/>
      <p:bldP spid="13380" grpId="0"/>
      <p:bldP spid="13386" grpId="0"/>
      <p:bldP spid="133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5776" y="1131590"/>
            <a:ext cx="3942328" cy="1621279"/>
            <a:chOff x="3344" y="3596"/>
            <a:chExt cx="5528" cy="2213"/>
          </a:xfrm>
          <a:pattFill prst="pct20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</p:grpSpPr>
        <p:sp>
          <p:nvSpPr>
            <p:cNvPr id="14339" name="椭圆 14338"/>
            <p:cNvSpPr/>
            <p:nvPr/>
          </p:nvSpPr>
          <p:spPr>
            <a:xfrm flipH="1">
              <a:off x="3344" y="3596"/>
              <a:ext cx="5528" cy="2213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14340" name="文本框 14339"/>
            <p:cNvSpPr txBox="1"/>
            <p:nvPr/>
          </p:nvSpPr>
          <p:spPr>
            <a:xfrm>
              <a:off x="5041" y="3822"/>
              <a:ext cx="2134" cy="822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07904" y="1953801"/>
            <a:ext cx="1658041" cy="623640"/>
            <a:chOff x="3403428" y="2914884"/>
            <a:chExt cx="1476333" cy="540544"/>
          </a:xfrm>
        </p:grpSpPr>
        <p:sp>
          <p:nvSpPr>
            <p:cNvPr id="14341" name="椭圆 14340"/>
            <p:cNvSpPr/>
            <p:nvPr/>
          </p:nvSpPr>
          <p:spPr>
            <a:xfrm flipH="1">
              <a:off x="3403428" y="2914884"/>
              <a:ext cx="1458516" cy="540544"/>
            </a:xfrm>
            <a:prstGeom prst="ellipse">
              <a:avLst/>
            </a:prstGeom>
            <a:solidFill>
              <a:srgbClr val="FAAAA4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14342" name="文本框 14341"/>
            <p:cNvSpPr txBox="1"/>
            <p:nvPr/>
          </p:nvSpPr>
          <p:spPr>
            <a:xfrm>
              <a:off x="3497445" y="2914884"/>
              <a:ext cx="1382316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正方体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6" name="文本框 14345"/>
          <p:cNvSpPr txBox="1"/>
          <p:nvPr/>
        </p:nvSpPr>
        <p:spPr>
          <a:xfrm>
            <a:off x="251520" y="339502"/>
            <a:ext cx="832764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议一议，正方体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和长方体有哪些相同的地方和不同的地方？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83768" y="3147814"/>
            <a:ext cx="4705985" cy="997585"/>
            <a:chOff x="2968" y="5580"/>
            <a:chExt cx="7411" cy="1571"/>
          </a:xfrm>
        </p:grpSpPr>
        <p:sp>
          <p:nvSpPr>
            <p:cNvPr id="24" name="Freeform 2105"/>
            <p:cNvSpPr>
              <a:spLocks noEditPoints="1"/>
            </p:cNvSpPr>
            <p:nvPr/>
          </p:nvSpPr>
          <p:spPr bwMode="auto">
            <a:xfrm>
              <a:off x="2968" y="5580"/>
              <a:ext cx="6730" cy="1571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文本框 11286"/>
            <p:cNvSpPr txBox="1"/>
            <p:nvPr/>
          </p:nvSpPr>
          <p:spPr>
            <a:xfrm>
              <a:off x="3235" y="5890"/>
              <a:ext cx="7144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正方体是特殊的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25603"/>
          <p:cNvSpPr txBox="1"/>
          <p:nvPr/>
        </p:nvSpPr>
        <p:spPr>
          <a:xfrm>
            <a:off x="523944" y="1215410"/>
            <a:ext cx="8224520" cy="3017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长方体有（    ）面，每个面都是（       ），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也可能有两个相对的面是（      ），相对的面（        ）；长方体有（   ）条棱，可以分为（   ）组，每组（   ）条棱的长度相等；长方体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有（   ）个顶点。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个面都是（    ）形，它是（   ）、（   ）、（   ）都相等的长方体。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22" name="文本框 25621"/>
          <p:cNvSpPr txBox="1"/>
          <p:nvPr/>
        </p:nvSpPr>
        <p:spPr>
          <a:xfrm>
            <a:off x="2913271" y="1131670"/>
            <a:ext cx="362585" cy="521970"/>
          </a:xfrm>
          <a:prstGeom prst="rect">
            <a:avLst/>
          </a:prstGeom>
          <a:noFill/>
          <a:ln w="76200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3" name="文本框 25622"/>
          <p:cNvSpPr txBox="1"/>
          <p:nvPr/>
        </p:nvSpPr>
        <p:spPr>
          <a:xfrm>
            <a:off x="6419284" y="1131590"/>
            <a:ext cx="1727835" cy="521970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4" name="文本框 25623"/>
          <p:cNvSpPr txBox="1"/>
          <p:nvPr/>
        </p:nvSpPr>
        <p:spPr>
          <a:xfrm>
            <a:off x="640149" y="1920260"/>
            <a:ext cx="2128520" cy="521970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完全相同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5" name="文本框 25624"/>
          <p:cNvSpPr txBox="1"/>
          <p:nvPr/>
        </p:nvSpPr>
        <p:spPr>
          <a:xfrm>
            <a:off x="5918031" y="1527036"/>
            <a:ext cx="917972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6" name="文本框 25625"/>
          <p:cNvSpPr txBox="1"/>
          <p:nvPr/>
        </p:nvSpPr>
        <p:spPr>
          <a:xfrm>
            <a:off x="6366209" y="1473459"/>
            <a:ext cx="184731" cy="523220"/>
          </a:xfrm>
          <a:prstGeom prst="rect">
            <a:avLst/>
          </a:prstGeom>
          <a:noFill/>
          <a:ln w="76200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8" name="文本框 25627"/>
          <p:cNvSpPr txBox="1"/>
          <p:nvPr/>
        </p:nvSpPr>
        <p:spPr>
          <a:xfrm>
            <a:off x="4025573" y="3291830"/>
            <a:ext cx="1350169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9" name="文本框 25628"/>
          <p:cNvSpPr txBox="1"/>
          <p:nvPr/>
        </p:nvSpPr>
        <p:spPr>
          <a:xfrm>
            <a:off x="7199808" y="3291830"/>
            <a:ext cx="540544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0" name="文本框 25629"/>
          <p:cNvSpPr txBox="1"/>
          <p:nvPr/>
        </p:nvSpPr>
        <p:spPr>
          <a:xfrm>
            <a:off x="899547" y="3710960"/>
            <a:ext cx="647700" cy="56515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1" name="文本框 25630"/>
          <p:cNvSpPr txBox="1"/>
          <p:nvPr/>
        </p:nvSpPr>
        <p:spPr>
          <a:xfrm>
            <a:off x="2451645" y="3710960"/>
            <a:ext cx="810816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6" name="文本框 25635"/>
          <p:cNvSpPr txBox="1"/>
          <p:nvPr/>
        </p:nvSpPr>
        <p:spPr>
          <a:xfrm>
            <a:off x="5055716" y="1545724"/>
            <a:ext cx="1460500" cy="521970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7" name="文本框 25636"/>
          <p:cNvSpPr txBox="1"/>
          <p:nvPr/>
        </p:nvSpPr>
        <p:spPr>
          <a:xfrm>
            <a:off x="4727307" y="1923435"/>
            <a:ext cx="852805" cy="521970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8" name="文本框 25637"/>
          <p:cNvSpPr txBox="1"/>
          <p:nvPr/>
        </p:nvSpPr>
        <p:spPr>
          <a:xfrm>
            <a:off x="1008370" y="2336423"/>
            <a:ext cx="431006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9" name="文本框 25638"/>
          <p:cNvSpPr txBox="1"/>
          <p:nvPr/>
        </p:nvSpPr>
        <p:spPr>
          <a:xfrm>
            <a:off x="3694182" y="2336423"/>
            <a:ext cx="431006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40" name="文本框 25639"/>
          <p:cNvSpPr txBox="1"/>
          <p:nvPr/>
        </p:nvSpPr>
        <p:spPr>
          <a:xfrm>
            <a:off x="1581775" y="2701945"/>
            <a:ext cx="431006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13823" y="411510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4" name="chimes.wav"/>
          </p:stSnd>
        </p:sndAc>
      </p:transition>
    </mc:Choice>
    <mc:Fallback>
      <p:transition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179512" y="339502"/>
            <a:ext cx="14655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619700" y="1190818"/>
            <a:ext cx="8272780" cy="289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0">
              <a:tabLst>
                <a:tab pos="7539355" algn="l"/>
                <a:tab pos="8161655" algn="l"/>
              </a:tabLs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个面一定是长方形。 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0">
              <a:tabLst>
                <a:tab pos="7539355" algn="l"/>
                <a:tab pos="8161655" algn="l"/>
              </a:tabLs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相交于一个顶点的三条棱相等的长方体一定是正方形。                        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0">
              <a:tabLst>
                <a:tab pos="7539355" algn="l"/>
                <a:tab pos="8161655" algn="l"/>
              </a:tabLs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长方体是特殊的正方体。      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0">
              <a:tabLst>
                <a:tab pos="7539355" algn="l"/>
                <a:tab pos="8161655" algn="l"/>
              </a:tabLs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一个长方体（非正方体）最多有四个面面积相等。                                             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0">
              <a:lnSpc>
                <a:spcPct val="150000"/>
              </a:lnSpc>
              <a:tabLst>
                <a:tab pos="7539355" algn="l"/>
                <a:tab pos="8161655" algn="l"/>
              </a:tabLs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7524700" y="2481828"/>
            <a:ext cx="647700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7549515" y="3417932"/>
            <a:ext cx="647700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en-US" altLang="zh-CN" sz="2800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8444" y="1185684"/>
            <a:ext cx="917972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4700" y="1995686"/>
            <a:ext cx="647700" cy="52197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en-US" altLang="zh-CN" sz="2800" b="1" dirty="0" smtClean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/>
          <p:nvPr/>
        </p:nvSpPr>
        <p:spPr>
          <a:xfrm>
            <a:off x="251520" y="267494"/>
            <a:ext cx="824027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下图是长方体的灯笼框架，它的长是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厘米，宽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厘米，高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厘米，你愿意帮亮亮求出这个长方体灯笼的框架需要多少铁丝吗？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907704" y="1981056"/>
            <a:ext cx="37261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20×4+10×4+15×4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=80+40+60</a:t>
            </a:r>
            <a:endParaRPr lang="en-US" altLang="zh-CN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=180</a:t>
            </a:r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（厘米）</a:t>
            </a:r>
            <a:endParaRPr lang="zh-CN" altLang="en-US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需要铁丝</a:t>
            </a:r>
            <a:r>
              <a:rPr lang="en-US" altLang="zh-CN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厘米。</a:t>
            </a:r>
            <a:endParaRPr lang="zh-CN" altLang="x-none" sz="2800" b="1" dirty="0">
              <a:solidFill>
                <a:srgbClr val="D41A0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04248" y="1819290"/>
            <a:ext cx="1901133" cy="1572038"/>
            <a:chOff x="11298" y="4033"/>
            <a:chExt cx="2994" cy="2476"/>
          </a:xfrm>
        </p:grpSpPr>
        <p:grpSp>
          <p:nvGrpSpPr>
            <p:cNvPr id="18441" name="组合 18440"/>
            <p:cNvGrpSpPr/>
            <p:nvPr/>
          </p:nvGrpSpPr>
          <p:grpSpPr>
            <a:xfrm>
              <a:off x="11298" y="4112"/>
              <a:ext cx="2994" cy="2397"/>
              <a:chOff x="0" y="1"/>
              <a:chExt cx="2515" cy="2740"/>
            </a:xfrm>
          </p:grpSpPr>
          <p:sp>
            <p:nvSpPr>
              <p:cNvPr id="18442" name="文本框 18441"/>
              <p:cNvSpPr txBox="1"/>
              <p:nvPr/>
            </p:nvSpPr>
            <p:spPr>
              <a:xfrm>
                <a:off x="386" y="1912"/>
                <a:ext cx="1497" cy="8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solidFill>
                      <a:srgbClr val="D41A0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endParaRPr lang="en-US" altLang="zh-CN" sz="2400" b="1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43" name="文本框 18442"/>
              <p:cNvSpPr txBox="1"/>
              <p:nvPr/>
            </p:nvSpPr>
            <p:spPr>
              <a:xfrm>
                <a:off x="1379" y="1459"/>
                <a:ext cx="1136" cy="8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solidFill>
                      <a:srgbClr val="D41A0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400" b="1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44" name="文本框 18443"/>
              <p:cNvSpPr txBox="1"/>
              <p:nvPr/>
            </p:nvSpPr>
            <p:spPr>
              <a:xfrm>
                <a:off x="567" y="617"/>
                <a:ext cx="1176" cy="8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D41A0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45" name="立方体 18444"/>
              <p:cNvSpPr/>
              <p:nvPr/>
            </p:nvSpPr>
            <p:spPr>
              <a:xfrm>
                <a:off x="0" y="1"/>
                <a:ext cx="1814" cy="2042"/>
              </a:xfrm>
              <a:prstGeom prst="cube">
                <a:avLst>
                  <a:gd name="adj" fmla="val 36401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8448" name="直接连接符 18447"/>
              <p:cNvSpPr/>
              <p:nvPr/>
            </p:nvSpPr>
            <p:spPr>
              <a:xfrm flipH="1">
                <a:off x="30" y="1324"/>
                <a:ext cx="498" cy="71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cxnSp>
          <p:nvCxnSpPr>
            <p:cNvPr id="2" name="直接连接符 1"/>
            <p:cNvCxnSpPr/>
            <p:nvPr/>
          </p:nvCxnSpPr>
          <p:spPr>
            <a:xfrm>
              <a:off x="11918" y="5269"/>
              <a:ext cx="1509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11927" y="4033"/>
              <a:ext cx="7" cy="1185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51520" y="339502"/>
            <a:ext cx="82089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看图说出每个长方体的长、宽、高分别是多少。（单位：厘米）</a:t>
            </a:r>
            <a:endParaRPr lang="zh-CN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15616" y="1491630"/>
            <a:ext cx="2254250" cy="1368152"/>
            <a:chOff x="1451610" y="2427734"/>
            <a:chExt cx="2254250" cy="1368152"/>
          </a:xfrm>
        </p:grpSpPr>
        <p:sp>
          <p:nvSpPr>
            <p:cNvPr id="2" name="立方体 1"/>
            <p:cNvSpPr/>
            <p:nvPr/>
          </p:nvSpPr>
          <p:spPr>
            <a:xfrm>
              <a:off x="1451610" y="2427734"/>
              <a:ext cx="1871980" cy="1007745"/>
            </a:xfrm>
            <a:prstGeom prst="cub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11680" y="3335511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95751" y="2859782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05785" y="3147814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40991" y="1275606"/>
            <a:ext cx="1763132" cy="1656184"/>
            <a:chOff x="4057015" y="2240915"/>
            <a:chExt cx="1763132" cy="1656184"/>
          </a:xfrm>
        </p:grpSpPr>
        <p:sp>
          <p:nvSpPr>
            <p:cNvPr id="3" name="立方体 2"/>
            <p:cNvSpPr/>
            <p:nvPr/>
          </p:nvSpPr>
          <p:spPr>
            <a:xfrm>
              <a:off x="4057015" y="2240915"/>
              <a:ext cx="1716405" cy="1305560"/>
            </a:xfrm>
            <a:prstGeom prst="cube">
              <a:avLst>
                <a:gd name="adj" fmla="val 66574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87949" y="3436724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7107" y="3076684"/>
              <a:ext cx="86296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7.5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20072" y="2974340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79165" y="1131590"/>
            <a:ext cx="1385198" cy="2016224"/>
            <a:chOff x="6440805" y="1992615"/>
            <a:chExt cx="1385198" cy="2016224"/>
          </a:xfrm>
        </p:grpSpPr>
        <p:sp>
          <p:nvSpPr>
            <p:cNvPr id="4" name="立方体 3"/>
            <p:cNvSpPr/>
            <p:nvPr/>
          </p:nvSpPr>
          <p:spPr>
            <a:xfrm>
              <a:off x="6440805" y="1992615"/>
              <a:ext cx="1014095" cy="1659255"/>
            </a:xfrm>
            <a:prstGeom prst="cube">
              <a:avLst>
                <a:gd name="adj" fmla="val 20478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705600" y="3548464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25928" y="3350895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93880" y="2590165"/>
              <a:ext cx="6000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51868" y="2955597"/>
            <a:ext cx="200796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2147" y="2955597"/>
            <a:ext cx="218425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92428" y="2931790"/>
            <a:ext cx="200796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98635" y="339502"/>
            <a:ext cx="838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下面中的长方体都是由棱长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厘米的小正方体摆成的，你知道它们的长、宽、高各是多少吗？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23728" y="1635646"/>
            <a:ext cx="1871980" cy="1007745"/>
            <a:chOff x="3753" y="4057"/>
            <a:chExt cx="2948" cy="1587"/>
          </a:xfrm>
        </p:grpSpPr>
        <p:grpSp>
          <p:nvGrpSpPr>
            <p:cNvPr id="24" name="组合 23"/>
            <p:cNvGrpSpPr/>
            <p:nvPr/>
          </p:nvGrpSpPr>
          <p:grpSpPr>
            <a:xfrm>
              <a:off x="3753" y="4057"/>
              <a:ext cx="2948" cy="1587"/>
              <a:chOff x="3753" y="4057"/>
              <a:chExt cx="2948" cy="1587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753" y="4057"/>
                <a:ext cx="2948" cy="1586"/>
                <a:chOff x="3753" y="4057"/>
                <a:chExt cx="2948" cy="1586"/>
              </a:xfrm>
            </p:grpSpPr>
            <p:sp>
              <p:nvSpPr>
                <p:cNvPr id="2" name="立方体 1"/>
                <p:cNvSpPr/>
                <p:nvPr/>
              </p:nvSpPr>
              <p:spPr>
                <a:xfrm>
                  <a:off x="3753" y="4057"/>
                  <a:ext cx="2948" cy="1587"/>
                </a:xfrm>
                <a:prstGeom prst="cub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" name="直接连接符 18"/>
                <p:cNvCxnSpPr>
                  <a:stCxn id="2" idx="2"/>
                  <a:endCxn id="2" idx="4"/>
                </p:cNvCxnSpPr>
                <p:nvPr/>
              </p:nvCxnSpPr>
              <p:spPr>
                <a:xfrm>
                  <a:off x="3753" y="5049"/>
                  <a:ext cx="2551" cy="0"/>
                </a:xfrm>
                <a:prstGeom prst="line">
                  <a:avLst/>
                </a:prstGeom>
                <a:ln w="28575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" name="直接连接符 20"/>
              <p:cNvCxnSpPr>
                <a:stCxn id="2" idx="1"/>
                <a:endCxn id="2" idx="3"/>
              </p:cNvCxnSpPr>
              <p:nvPr/>
            </p:nvCxnSpPr>
            <p:spPr>
              <a:xfrm>
                <a:off x="5029" y="4454"/>
                <a:ext cx="0" cy="1190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028" y="4057"/>
                <a:ext cx="397" cy="397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直接连接符 22"/>
            <p:cNvCxnSpPr/>
            <p:nvPr/>
          </p:nvCxnSpPr>
          <p:spPr>
            <a:xfrm>
              <a:off x="4383" y="4454"/>
              <a:ext cx="0" cy="119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645" y="4454"/>
              <a:ext cx="0" cy="119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4383" y="4057"/>
              <a:ext cx="397" cy="397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645" y="4057"/>
              <a:ext cx="397" cy="397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6304" y="4652"/>
              <a:ext cx="397" cy="397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952" y="4255"/>
              <a:ext cx="2551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02" y="4256"/>
              <a:ext cx="0" cy="119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2131988" y="3003798"/>
            <a:ext cx="200796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04048" y="3003798"/>
            <a:ext cx="200796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4613" y="1491630"/>
            <a:ext cx="1026795" cy="1460500"/>
            <a:chOff x="5654040" y="2067694"/>
            <a:chExt cx="1026795" cy="1460500"/>
          </a:xfrm>
        </p:grpSpPr>
        <p:grpSp>
          <p:nvGrpSpPr>
            <p:cNvPr id="57" name="组合 56"/>
            <p:cNvGrpSpPr/>
            <p:nvPr/>
          </p:nvGrpSpPr>
          <p:grpSpPr>
            <a:xfrm>
              <a:off x="5654040" y="2067694"/>
              <a:ext cx="1026795" cy="1460500"/>
              <a:chOff x="9695" y="3576"/>
              <a:chExt cx="1617" cy="2300"/>
            </a:xfrm>
          </p:grpSpPr>
          <p:grpSp>
            <p:nvGrpSpPr>
              <p:cNvPr id="32" name="组合 31"/>
              <p:cNvGrpSpPr/>
              <p:nvPr/>
            </p:nvGrpSpPr>
            <p:grpSpPr>
              <a:xfrm rot="16200000" flipV="1">
                <a:off x="9353" y="3918"/>
                <a:ext cx="2301" cy="1617"/>
                <a:chOff x="3753" y="4057"/>
                <a:chExt cx="2948" cy="1588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3753" y="4057"/>
                  <a:ext cx="2948" cy="1588"/>
                  <a:chOff x="3753" y="4057"/>
                  <a:chExt cx="2948" cy="1588"/>
                </a:xfrm>
              </p:grpSpPr>
              <p:sp>
                <p:nvSpPr>
                  <p:cNvPr id="35" name="立方体 34"/>
                  <p:cNvSpPr/>
                  <p:nvPr/>
                </p:nvSpPr>
                <p:spPr>
                  <a:xfrm>
                    <a:off x="3753" y="4057"/>
                    <a:ext cx="2948" cy="1587"/>
                  </a:xfrm>
                  <a:prstGeom prst="cub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4537" y="4455"/>
                    <a:ext cx="0" cy="1190"/>
                  </a:xfrm>
                  <a:prstGeom prst="line">
                    <a:avLst/>
                  </a:prstGeom>
                  <a:ln w="28575" cmpd="sng">
                    <a:solidFill>
                      <a:schemeClr val="accent1">
                        <a:shade val="50000"/>
                      </a:schemeClr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5323" y="4454"/>
                  <a:ext cx="0" cy="1190"/>
                </a:xfrm>
                <a:prstGeom prst="line">
                  <a:avLst/>
                </a:prstGeom>
                <a:ln w="28575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6502" y="4256"/>
                  <a:ext cx="0" cy="1190"/>
                </a:xfrm>
                <a:prstGeom prst="line">
                  <a:avLst/>
                </a:prstGeom>
                <a:ln w="28575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直接连接符 45"/>
              <p:cNvCxnSpPr>
                <a:stCxn id="35" idx="4"/>
                <a:endCxn id="35" idx="2"/>
              </p:cNvCxnSpPr>
              <p:nvPr/>
            </p:nvCxnSpPr>
            <p:spPr>
              <a:xfrm>
                <a:off x="10302" y="3980"/>
                <a:ext cx="0" cy="1897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stCxn id="35" idx="4"/>
                <a:endCxn id="35" idx="5"/>
              </p:cNvCxnSpPr>
              <p:nvPr/>
            </p:nvCxnSpPr>
            <p:spPr>
              <a:xfrm flipV="1">
                <a:off x="10302" y="3576"/>
                <a:ext cx="404" cy="404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10908" y="4248"/>
                <a:ext cx="404" cy="404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10908" y="4847"/>
                <a:ext cx="404" cy="404"/>
              </a:xfrm>
              <a:prstGeom prst="lin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" name="直接连接符 4"/>
            <p:cNvCxnSpPr/>
            <p:nvPr/>
          </p:nvCxnSpPr>
          <p:spPr>
            <a:xfrm>
              <a:off x="6552163" y="2195964"/>
              <a:ext cx="402" cy="1167874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立方体 12"/>
          <p:cNvSpPr/>
          <p:nvPr/>
        </p:nvSpPr>
        <p:spPr>
          <a:xfrm>
            <a:off x="1187624" y="2416934"/>
            <a:ext cx="1017905" cy="370840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1403648" y="3333750"/>
            <a:ext cx="555625" cy="493395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83155" y="2122671"/>
            <a:ext cx="5745480" cy="11033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的面完全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相等，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也有可能有两个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相对</a:t>
            </a:r>
            <a:endParaRPr lang="en-US" altLang="zh-CN" sz="24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面是正方形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94920" y="3204825"/>
            <a:ext cx="5745480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个面完全相等。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750" y="1453515"/>
            <a:ext cx="2906395" cy="2752520"/>
            <a:chOff x="539750" y="1453515"/>
            <a:chExt cx="2906395" cy="275252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1560" y="2787774"/>
              <a:ext cx="1415331" cy="1418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539750" y="1453515"/>
              <a:ext cx="2906395" cy="1136016"/>
              <a:chOff x="539552" y="1453529"/>
              <a:chExt cx="3351645" cy="1358034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941229" y="1499093"/>
                <a:ext cx="2753591" cy="114057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我们学过哪些平面图形？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4456351" y="1347614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63720" y="699542"/>
            <a:ext cx="1440180" cy="7200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26530" y="699542"/>
            <a:ext cx="784225" cy="7359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3531870" y="2292757"/>
            <a:ext cx="1390650" cy="667385"/>
          </a:xfrm>
          <a:prstGeom prst="parallelogram">
            <a:avLst>
              <a:gd name="adj" fmla="val 49449"/>
            </a:avLst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5324475" y="2240052"/>
            <a:ext cx="1440180" cy="720090"/>
          </a:xfrm>
          <a:prstGeom prst="triangl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 flipV="1">
            <a:off x="7095490" y="2292757"/>
            <a:ext cx="1224280" cy="614680"/>
          </a:xfrm>
          <a:prstGeom prst="trapezoid">
            <a:avLst>
              <a:gd name="adj" fmla="val 40392"/>
            </a:avLst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9"/>
          <p:cNvSpPr txBox="1"/>
          <p:nvPr/>
        </p:nvSpPr>
        <p:spPr>
          <a:xfrm>
            <a:off x="6372200" y="1347614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9"/>
          <p:cNvSpPr txBox="1"/>
          <p:nvPr/>
        </p:nvSpPr>
        <p:spPr>
          <a:xfrm>
            <a:off x="3290818" y="293179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5488861" y="2931790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7308304" y="2859782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 rot="16200000">
            <a:off x="5482590" y="1041807"/>
            <a:ext cx="450215" cy="5188585"/>
          </a:xfrm>
          <a:prstGeom prst="leftBrace">
            <a:avLst>
              <a:gd name="adj1" fmla="val 101269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9"/>
          <p:cNvSpPr txBox="1"/>
          <p:nvPr/>
        </p:nvSpPr>
        <p:spPr>
          <a:xfrm>
            <a:off x="5047332" y="3789561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</a:t>
            </a:r>
            <a:endParaRPr lang="zh-CN" altLang="zh-CN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16" grpId="0" animBg="1"/>
      <p:bldP spid="17" grpId="0" animBg="1"/>
      <p:bldP spid="18" grpId="0" animBg="1"/>
      <p:bldP spid="30" grpId="0" animBg="1"/>
      <p:bldP spid="34" grpId="0"/>
      <p:bldP spid="35" grpId="0"/>
      <p:bldP spid="36" grpId="0"/>
      <p:bldP spid="37" grpId="0"/>
      <p:bldP spid="5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立方体 1"/>
          <p:cNvSpPr/>
          <p:nvPr/>
        </p:nvSpPr>
        <p:spPr>
          <a:xfrm>
            <a:off x="4375378" y="1001226"/>
            <a:ext cx="1780798" cy="922452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404193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立体图形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51242" y="1314111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5492" y="2211710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你知道下面哪些物体的形状是长方体吗？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A000220150319E33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5930" y="2668781"/>
            <a:ext cx="740410" cy="654050"/>
          </a:xfrm>
          <a:prstGeom prst="rect">
            <a:avLst/>
          </a:prstGeom>
        </p:spPr>
      </p:pic>
      <p:pic>
        <p:nvPicPr>
          <p:cNvPr id="5" name="图片 4" descr="A000220150318D8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374" y="3874011"/>
            <a:ext cx="567690" cy="567690"/>
          </a:xfrm>
          <a:prstGeom prst="rect">
            <a:avLst/>
          </a:prstGeom>
        </p:spPr>
      </p:pic>
      <p:pic>
        <p:nvPicPr>
          <p:cNvPr id="5151" name="图片 5150" descr="u=137350470,3058471609&amp;fm=0&amp;gp=-4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053" y="2641476"/>
            <a:ext cx="979170" cy="979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5" name="图片 5144" descr="u=398218104,2403389185&amp;fm=0&amp;gp=-36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7898" y="2641476"/>
            <a:ext cx="1310640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9" name="图片 5148" descr="u=136138104,2388786681&amp;fm=0&amp;gp=10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5080" y="2355726"/>
            <a:ext cx="2026920" cy="1551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7" name="图片 5146" descr="u=2205168987,1795361182&amp;fm=0&amp;gp=16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6973" y="3628901"/>
            <a:ext cx="938530" cy="938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52" name="图片 5151" descr="u=3001545526,3626693197&amp;fm=0&amp;gp=34副本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0968" y="3679066"/>
            <a:ext cx="958215" cy="958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50" name="图片 5149" descr="u=833967895,1376205932&amp;fm=0&amp;gp=26副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6136" y="2668781"/>
            <a:ext cx="895985" cy="748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2" name="椭圆 5131"/>
          <p:cNvSpPr/>
          <p:nvPr/>
        </p:nvSpPr>
        <p:spPr>
          <a:xfrm flipH="1">
            <a:off x="1043608" y="2776096"/>
            <a:ext cx="1191895" cy="641350"/>
          </a:xfrm>
          <a:prstGeom prst="ellipse">
            <a:avLst/>
          </a:prstGeom>
          <a:noFill/>
          <a:ln w="28575" cap="flat" cmpd="sng">
            <a:solidFill>
              <a:srgbClr val="D41A0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3024078" y="2795146"/>
            <a:ext cx="1191895" cy="641350"/>
          </a:xfrm>
          <a:prstGeom prst="ellipse">
            <a:avLst/>
          </a:prstGeom>
          <a:noFill/>
          <a:ln w="28575" cap="flat" cmpd="sng">
            <a:solidFill>
              <a:srgbClr val="D41A0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H="1">
            <a:off x="6980505" y="2668781"/>
            <a:ext cx="1191895" cy="641350"/>
          </a:xfrm>
          <a:prstGeom prst="ellipse">
            <a:avLst/>
          </a:prstGeom>
          <a:noFill/>
          <a:ln w="28575" cap="flat" cmpd="sng">
            <a:solidFill>
              <a:srgbClr val="D41A0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2664763" y="3777491"/>
            <a:ext cx="1191895" cy="641350"/>
          </a:xfrm>
          <a:prstGeom prst="ellipse">
            <a:avLst/>
          </a:prstGeom>
          <a:noFill/>
          <a:ln w="28575" cap="flat" cmpd="sng">
            <a:solidFill>
              <a:srgbClr val="D41A0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19872" y="123478"/>
            <a:ext cx="4853786" cy="1210558"/>
            <a:chOff x="3707905" y="685890"/>
            <a:chExt cx="4853786" cy="121055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4196" y="685890"/>
              <a:ext cx="1017495" cy="1210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2" name="组合 4"/>
            <p:cNvGrpSpPr/>
            <p:nvPr/>
          </p:nvGrpSpPr>
          <p:grpSpPr bwMode="auto">
            <a:xfrm>
              <a:off x="3707905" y="964632"/>
              <a:ext cx="4105065" cy="853938"/>
              <a:chOff x="2899002" y="1176875"/>
              <a:chExt cx="2531347" cy="548588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63" name="云形标注 82"/>
              <p:cNvSpPr>
                <a:spLocks noChangeArrowheads="1"/>
              </p:cNvSpPr>
              <p:nvPr/>
            </p:nvSpPr>
            <p:spPr bwMode="auto">
              <a:xfrm>
                <a:off x="2899002" y="1176875"/>
                <a:ext cx="2422311" cy="384814"/>
              </a:xfrm>
              <a:prstGeom prst="cloudCallout">
                <a:avLst>
                  <a:gd name="adj1" fmla="val 75417"/>
                  <a:gd name="adj2" fmla="val -26763"/>
                </a:avLst>
              </a:prstGeom>
              <a:solidFill>
                <a:schemeClr val="bg1"/>
              </a:solidFill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矩形 4"/>
              <p:cNvSpPr>
                <a:spLocks noChangeArrowheads="1"/>
              </p:cNvSpPr>
              <p:nvPr/>
            </p:nvSpPr>
            <p:spPr bwMode="auto">
              <a:xfrm>
                <a:off x="3082634" y="1191613"/>
                <a:ext cx="2347715" cy="53385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这还是一个平面图形吗？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32844" y="393596"/>
            <a:ext cx="4923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）观察长方体和正方体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8548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79" y="1203598"/>
            <a:ext cx="4588001" cy="15087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7502" y="974547"/>
            <a:ext cx="1604858" cy="1525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50" name="TextBox 3"/>
          <p:cNvSpPr txBox="1"/>
          <p:nvPr/>
        </p:nvSpPr>
        <p:spPr>
          <a:xfrm>
            <a:off x="755575" y="2552586"/>
            <a:ext cx="78235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①指出正方体的面、棱和顶点。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8551" name="TextBox 3"/>
          <p:cNvSpPr txBox="1"/>
          <p:nvPr/>
        </p:nvSpPr>
        <p:spPr>
          <a:xfrm>
            <a:off x="755575" y="3045078"/>
            <a:ext cx="78235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②数一数长方体有几个面，正方体有几个面。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5536" y="3639284"/>
            <a:ext cx="7895592" cy="948690"/>
            <a:chOff x="683568" y="3639284"/>
            <a:chExt cx="7895592" cy="948690"/>
          </a:xfrm>
        </p:grpSpPr>
        <p:pic>
          <p:nvPicPr>
            <p:cNvPr id="108552" name="Picture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r="80256"/>
            <a:stretch>
              <a:fillRect/>
            </a:stretch>
          </p:blipFill>
          <p:spPr>
            <a:xfrm>
              <a:off x="683568" y="3639284"/>
              <a:ext cx="917495" cy="9486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2291290" y="3766269"/>
              <a:ext cx="60251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说一说你是怎样数的，这些面有什么特征？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1907703" y="3651870"/>
              <a:ext cx="6671457" cy="728674"/>
            </a:xfrm>
            <a:prstGeom prst="cloudCallout">
              <a:avLst>
                <a:gd name="adj1" fmla="val -57596"/>
                <a:gd name="adj2" fmla="val 1917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/>
      <p:bldP spid="1085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8675"/>
          <p:cNvSpPr txBox="1"/>
          <p:nvPr/>
        </p:nvSpPr>
        <p:spPr>
          <a:xfrm>
            <a:off x="755576" y="1563638"/>
            <a:ext cx="7614285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长方体有几个面？这些面是什么图形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？相对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  面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有什么关系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长方体有几条棱？可以分成几组？每组相对的棱长度有什么关系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长方体有几个顶点？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395536" y="339502"/>
            <a:ext cx="2453005" cy="1013556"/>
            <a:chOff x="1257085" y="967627"/>
            <a:chExt cx="2786132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967627"/>
              <a:ext cx="2786132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546211" y="1272293"/>
              <a:ext cx="2254463" cy="74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小组合作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平行四边形 8201"/>
          <p:cNvSpPr/>
          <p:nvPr/>
        </p:nvSpPr>
        <p:spPr>
          <a:xfrm>
            <a:off x="3007221" y="3850505"/>
            <a:ext cx="2375297" cy="377429"/>
          </a:xfrm>
          <a:prstGeom prst="parallelogram">
            <a:avLst>
              <a:gd name="adj" fmla="val 157334"/>
            </a:avLst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平行四边形 8202"/>
          <p:cNvSpPr/>
          <p:nvPr/>
        </p:nvSpPr>
        <p:spPr>
          <a:xfrm rot="-5400000" flipH="1">
            <a:off x="2575025" y="3145655"/>
            <a:ext cx="1512094" cy="647700"/>
          </a:xfrm>
          <a:prstGeom prst="parallelogram">
            <a:avLst>
              <a:gd name="adj" fmla="val 58363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8204" name="矩形 8203"/>
          <p:cNvSpPr/>
          <p:nvPr/>
        </p:nvSpPr>
        <p:spPr>
          <a:xfrm>
            <a:off x="3653731" y="2713458"/>
            <a:ext cx="1782365" cy="1133475"/>
          </a:xfrm>
          <a:prstGeom prst="rect">
            <a:avLst/>
          </a:prstGeom>
          <a:solidFill>
            <a:srgbClr val="00FF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8205" name="组合 8204"/>
          <p:cNvGrpSpPr/>
          <p:nvPr/>
        </p:nvGrpSpPr>
        <p:grpSpPr>
          <a:xfrm>
            <a:off x="3006031" y="2713458"/>
            <a:ext cx="2430065" cy="1512094"/>
            <a:chOff x="0" y="0"/>
            <a:chExt cx="5103" cy="3175"/>
          </a:xfrm>
        </p:grpSpPr>
        <p:sp>
          <p:nvSpPr>
            <p:cNvPr id="8206" name="直接连接符 8205"/>
            <p:cNvSpPr/>
            <p:nvPr/>
          </p:nvSpPr>
          <p:spPr>
            <a:xfrm>
              <a:off x="1247" y="0"/>
              <a:ext cx="385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7" name="直接连接符 8206"/>
            <p:cNvSpPr/>
            <p:nvPr/>
          </p:nvSpPr>
          <p:spPr>
            <a:xfrm flipH="1">
              <a:off x="0" y="0"/>
              <a:ext cx="1360" cy="79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8" name="直接连接符 8207"/>
            <p:cNvSpPr/>
            <p:nvPr/>
          </p:nvSpPr>
          <p:spPr>
            <a:xfrm>
              <a:off x="0" y="794"/>
              <a:ext cx="0" cy="23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9" name="直接连接符 8208"/>
            <p:cNvSpPr/>
            <p:nvPr/>
          </p:nvSpPr>
          <p:spPr>
            <a:xfrm>
              <a:off x="0" y="3175"/>
              <a:ext cx="374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0" name="直接连接符 8209"/>
            <p:cNvSpPr/>
            <p:nvPr/>
          </p:nvSpPr>
          <p:spPr>
            <a:xfrm>
              <a:off x="3742" y="794"/>
              <a:ext cx="0" cy="23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1" name="直接连接符 8210"/>
            <p:cNvSpPr/>
            <p:nvPr/>
          </p:nvSpPr>
          <p:spPr>
            <a:xfrm flipV="1">
              <a:off x="3742" y="2381"/>
              <a:ext cx="1360" cy="79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2" name="直接连接符 8211"/>
            <p:cNvSpPr/>
            <p:nvPr/>
          </p:nvSpPr>
          <p:spPr>
            <a:xfrm flipH="1">
              <a:off x="3742" y="0"/>
              <a:ext cx="1360" cy="79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3" name="直接连接符 8212"/>
            <p:cNvSpPr/>
            <p:nvPr/>
          </p:nvSpPr>
          <p:spPr>
            <a:xfrm>
              <a:off x="0" y="794"/>
              <a:ext cx="374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4" name="直接连接符 8213"/>
            <p:cNvSpPr/>
            <p:nvPr/>
          </p:nvSpPr>
          <p:spPr>
            <a:xfrm>
              <a:off x="1361" y="2381"/>
              <a:ext cx="3742" cy="0"/>
            </a:xfrm>
            <a:prstGeom prst="line">
              <a:avLst/>
            </a:prstGeom>
            <a:ln w="3810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8215" name="直接连接符 8214"/>
            <p:cNvSpPr/>
            <p:nvPr/>
          </p:nvSpPr>
          <p:spPr>
            <a:xfrm flipH="1">
              <a:off x="0" y="2381"/>
              <a:ext cx="1360" cy="794"/>
            </a:xfrm>
            <a:prstGeom prst="line">
              <a:avLst/>
            </a:prstGeom>
            <a:ln w="3810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8216" name="直接连接符 8215"/>
            <p:cNvSpPr/>
            <p:nvPr/>
          </p:nvSpPr>
          <p:spPr>
            <a:xfrm>
              <a:off x="1361" y="0"/>
              <a:ext cx="1" cy="2381"/>
            </a:xfrm>
            <a:prstGeom prst="line">
              <a:avLst/>
            </a:prstGeom>
            <a:ln w="3810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8217" name="直接连接符 8216"/>
            <p:cNvSpPr/>
            <p:nvPr/>
          </p:nvSpPr>
          <p:spPr>
            <a:xfrm>
              <a:off x="5103" y="0"/>
              <a:ext cx="1" cy="23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矩形 1"/>
          <p:cNvSpPr/>
          <p:nvPr/>
        </p:nvSpPr>
        <p:spPr>
          <a:xfrm>
            <a:off x="276807" y="339502"/>
            <a:ext cx="82556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）长方体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有几个面？这些面是什么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图形？相对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的面有什么关系？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419622"/>
            <a:ext cx="7560840" cy="997585"/>
            <a:chOff x="755576" y="1323613"/>
            <a:chExt cx="7560840" cy="997585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755576" y="1323613"/>
              <a:ext cx="7560840" cy="997585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01" name="文本框 8200"/>
            <p:cNvSpPr txBox="1"/>
            <p:nvPr/>
          </p:nvSpPr>
          <p:spPr>
            <a:xfrm>
              <a:off x="755576" y="1347614"/>
              <a:ext cx="7488832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个面，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一般都是长方形，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也有可能有两个相对的面是正方形，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相对的面完全相同。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77 0.015741 L 0.000277 -0.215186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218149 L 0.000000 0.002407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59861 0.000000 " pathEditMode="relative" ptsTypes="">
                                      <p:cBhvr>
                                        <p:cTn id="35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8264 -0.001481 L -0.001667 -0.001481 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42 0.000000 L -0.091392 0.073519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902 0.062777 L -0.002152 -0.000279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bldLvl="0" animBg="1"/>
      <p:bldP spid="8202" grpId="1" bldLvl="0" animBg="1"/>
      <p:bldP spid="8202" grpId="2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3651870"/>
            <a:ext cx="62646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94" name="直接连接符 33793"/>
          <p:cNvSpPr/>
          <p:nvPr/>
        </p:nvSpPr>
        <p:spPr>
          <a:xfrm>
            <a:off x="2932832" y="3014236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5" name="直接连接符 33794"/>
          <p:cNvSpPr/>
          <p:nvPr/>
        </p:nvSpPr>
        <p:spPr>
          <a:xfrm>
            <a:off x="2932832" y="1880761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6" name="直接连接符 33795"/>
          <p:cNvSpPr/>
          <p:nvPr/>
        </p:nvSpPr>
        <p:spPr>
          <a:xfrm>
            <a:off x="3580532" y="1502143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7" name="直接连接符 33796"/>
          <p:cNvSpPr/>
          <p:nvPr/>
        </p:nvSpPr>
        <p:spPr>
          <a:xfrm>
            <a:off x="3580532" y="2635618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8" name="直接连接符 33797"/>
          <p:cNvSpPr/>
          <p:nvPr/>
        </p:nvSpPr>
        <p:spPr>
          <a:xfrm>
            <a:off x="2932832" y="3014236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9" name="直接连接符 33798"/>
          <p:cNvSpPr/>
          <p:nvPr/>
        </p:nvSpPr>
        <p:spPr>
          <a:xfrm>
            <a:off x="5362897" y="1502143"/>
            <a:ext cx="1191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0" name="直接连接符 33799"/>
          <p:cNvSpPr/>
          <p:nvPr/>
        </p:nvSpPr>
        <p:spPr>
          <a:xfrm>
            <a:off x="3580532" y="1502143"/>
            <a:ext cx="1190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直接连接符 33800"/>
          <p:cNvSpPr/>
          <p:nvPr/>
        </p:nvSpPr>
        <p:spPr>
          <a:xfrm>
            <a:off x="4714007" y="1880761"/>
            <a:ext cx="2381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直接连接符 33801"/>
          <p:cNvSpPr/>
          <p:nvPr/>
        </p:nvSpPr>
        <p:spPr>
          <a:xfrm>
            <a:off x="2932832" y="1880761"/>
            <a:ext cx="1190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3" name="直接连接符 33802"/>
          <p:cNvSpPr/>
          <p:nvPr/>
        </p:nvSpPr>
        <p:spPr>
          <a:xfrm flipH="1">
            <a:off x="2932832" y="2635618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4" name="直接连接符 33803"/>
          <p:cNvSpPr/>
          <p:nvPr/>
        </p:nvSpPr>
        <p:spPr>
          <a:xfrm flipH="1">
            <a:off x="4714007" y="2635618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5" name="直接连接符 33804"/>
          <p:cNvSpPr/>
          <p:nvPr/>
        </p:nvSpPr>
        <p:spPr>
          <a:xfrm flipH="1">
            <a:off x="4714007" y="1502143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6" name="直接连接符 33805"/>
          <p:cNvSpPr/>
          <p:nvPr/>
        </p:nvSpPr>
        <p:spPr>
          <a:xfrm flipH="1">
            <a:off x="2932832" y="1502143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7" name="直接连接符 33806"/>
          <p:cNvSpPr/>
          <p:nvPr/>
        </p:nvSpPr>
        <p:spPr>
          <a:xfrm>
            <a:off x="4714007" y="1880761"/>
            <a:ext cx="2381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8" name="直接连接符 33807"/>
          <p:cNvSpPr/>
          <p:nvPr/>
        </p:nvSpPr>
        <p:spPr>
          <a:xfrm flipH="1">
            <a:off x="4714007" y="2635618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3" name="文本框 33812"/>
          <p:cNvSpPr txBox="1"/>
          <p:nvPr/>
        </p:nvSpPr>
        <p:spPr>
          <a:xfrm>
            <a:off x="276807" y="411510"/>
            <a:ext cx="847165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）长方体有几条棱？可以分成几组？每组相对的棱长度有什么关系？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75740" y="3219822"/>
            <a:ext cx="7416740" cy="997585"/>
            <a:chOff x="1475740" y="3651885"/>
            <a:chExt cx="7416740" cy="997585"/>
          </a:xfrm>
        </p:grpSpPr>
        <p:grpSp>
          <p:nvGrpSpPr>
            <p:cNvPr id="3" name="组合 2"/>
            <p:cNvGrpSpPr/>
            <p:nvPr/>
          </p:nvGrpSpPr>
          <p:grpSpPr>
            <a:xfrm>
              <a:off x="1475740" y="3651885"/>
              <a:ext cx="6264910" cy="997585"/>
              <a:chOff x="1475740" y="3651885"/>
              <a:chExt cx="6264910" cy="997585"/>
            </a:xfrm>
          </p:grpSpPr>
          <p:sp>
            <p:nvSpPr>
              <p:cNvPr id="50" name="Freeform 2105"/>
              <p:cNvSpPr>
                <a:spLocks noEditPoints="1"/>
              </p:cNvSpPr>
              <p:nvPr/>
            </p:nvSpPr>
            <p:spPr bwMode="auto">
              <a:xfrm>
                <a:off x="1475740" y="3651885"/>
                <a:ext cx="6264910" cy="997585"/>
              </a:xfrm>
              <a:custGeom>
                <a:avLst/>
                <a:gdLst>
                  <a:gd name="T0" fmla="*/ 747 w 775"/>
                  <a:gd name="T1" fmla="*/ 58 h 209"/>
                  <a:gd name="T2" fmla="*/ 769 w 775"/>
                  <a:gd name="T3" fmla="*/ 60 h 209"/>
                  <a:gd name="T4" fmla="*/ 775 w 775"/>
                  <a:gd name="T5" fmla="*/ 81 h 209"/>
                  <a:gd name="T6" fmla="*/ 759 w 775"/>
                  <a:gd name="T7" fmla="*/ 85 h 209"/>
                  <a:gd name="T8" fmla="*/ 761 w 775"/>
                  <a:gd name="T9" fmla="*/ 109 h 209"/>
                  <a:gd name="T10" fmla="*/ 745 w 775"/>
                  <a:gd name="T11" fmla="*/ 113 h 209"/>
                  <a:gd name="T12" fmla="*/ 700 w 775"/>
                  <a:gd name="T13" fmla="*/ 129 h 209"/>
                  <a:gd name="T14" fmla="*/ 704 w 775"/>
                  <a:gd name="T15" fmla="*/ 159 h 209"/>
                  <a:gd name="T16" fmla="*/ 690 w 775"/>
                  <a:gd name="T17" fmla="*/ 169 h 209"/>
                  <a:gd name="T18" fmla="*/ 674 w 775"/>
                  <a:gd name="T19" fmla="*/ 173 h 209"/>
                  <a:gd name="T20" fmla="*/ 585 w 775"/>
                  <a:gd name="T21" fmla="*/ 167 h 209"/>
                  <a:gd name="T22" fmla="*/ 624 w 775"/>
                  <a:gd name="T23" fmla="*/ 184 h 209"/>
                  <a:gd name="T24" fmla="*/ 537 w 775"/>
                  <a:gd name="T25" fmla="*/ 184 h 209"/>
                  <a:gd name="T26" fmla="*/ 533 w 775"/>
                  <a:gd name="T27" fmla="*/ 175 h 209"/>
                  <a:gd name="T28" fmla="*/ 280 w 775"/>
                  <a:gd name="T29" fmla="*/ 188 h 209"/>
                  <a:gd name="T30" fmla="*/ 190 w 775"/>
                  <a:gd name="T31" fmla="*/ 182 h 209"/>
                  <a:gd name="T32" fmla="*/ 141 w 775"/>
                  <a:gd name="T33" fmla="*/ 196 h 209"/>
                  <a:gd name="T34" fmla="*/ 143 w 775"/>
                  <a:gd name="T35" fmla="*/ 186 h 209"/>
                  <a:gd name="T36" fmla="*/ 125 w 775"/>
                  <a:gd name="T37" fmla="*/ 159 h 209"/>
                  <a:gd name="T38" fmla="*/ 46 w 775"/>
                  <a:gd name="T39" fmla="*/ 151 h 209"/>
                  <a:gd name="T40" fmla="*/ 42 w 775"/>
                  <a:gd name="T41" fmla="*/ 137 h 209"/>
                  <a:gd name="T42" fmla="*/ 14 w 775"/>
                  <a:gd name="T43" fmla="*/ 95 h 209"/>
                  <a:gd name="T44" fmla="*/ 12 w 775"/>
                  <a:gd name="T45" fmla="*/ 87 h 209"/>
                  <a:gd name="T46" fmla="*/ 22 w 775"/>
                  <a:gd name="T47" fmla="*/ 91 h 209"/>
                  <a:gd name="T48" fmla="*/ 48 w 775"/>
                  <a:gd name="T49" fmla="*/ 52 h 209"/>
                  <a:gd name="T50" fmla="*/ 91 w 775"/>
                  <a:gd name="T51" fmla="*/ 48 h 209"/>
                  <a:gd name="T52" fmla="*/ 196 w 775"/>
                  <a:gd name="T53" fmla="*/ 34 h 209"/>
                  <a:gd name="T54" fmla="*/ 121 w 775"/>
                  <a:gd name="T55" fmla="*/ 32 h 209"/>
                  <a:gd name="T56" fmla="*/ 133 w 775"/>
                  <a:gd name="T57" fmla="*/ 26 h 209"/>
                  <a:gd name="T58" fmla="*/ 159 w 775"/>
                  <a:gd name="T59" fmla="*/ 20 h 209"/>
                  <a:gd name="T60" fmla="*/ 224 w 775"/>
                  <a:gd name="T61" fmla="*/ 24 h 209"/>
                  <a:gd name="T62" fmla="*/ 234 w 775"/>
                  <a:gd name="T63" fmla="*/ 42 h 209"/>
                  <a:gd name="T64" fmla="*/ 234 w 775"/>
                  <a:gd name="T65" fmla="*/ 22 h 209"/>
                  <a:gd name="T66" fmla="*/ 317 w 775"/>
                  <a:gd name="T67" fmla="*/ 26 h 209"/>
                  <a:gd name="T68" fmla="*/ 406 w 775"/>
                  <a:gd name="T69" fmla="*/ 26 h 209"/>
                  <a:gd name="T70" fmla="*/ 626 w 775"/>
                  <a:gd name="T71" fmla="*/ 20 h 209"/>
                  <a:gd name="T72" fmla="*/ 646 w 775"/>
                  <a:gd name="T73" fmla="*/ 22 h 209"/>
                  <a:gd name="T74" fmla="*/ 654 w 775"/>
                  <a:gd name="T75" fmla="*/ 4 h 209"/>
                  <a:gd name="T76" fmla="*/ 656 w 775"/>
                  <a:gd name="T77" fmla="*/ 18 h 209"/>
                  <a:gd name="T78" fmla="*/ 694 w 775"/>
                  <a:gd name="T79" fmla="*/ 28 h 209"/>
                  <a:gd name="T80" fmla="*/ 721 w 775"/>
                  <a:gd name="T81" fmla="*/ 52 h 209"/>
                  <a:gd name="T82" fmla="*/ 737 w 775"/>
                  <a:gd name="T83" fmla="*/ 50 h 209"/>
                  <a:gd name="T84" fmla="*/ 258 w 775"/>
                  <a:gd name="T85" fmla="*/ 30 h 209"/>
                  <a:gd name="T86" fmla="*/ 608 w 775"/>
                  <a:gd name="T87" fmla="*/ 34 h 209"/>
                  <a:gd name="T88" fmla="*/ 218 w 775"/>
                  <a:gd name="T89" fmla="*/ 34 h 209"/>
                  <a:gd name="T90" fmla="*/ 218 w 775"/>
                  <a:gd name="T91" fmla="*/ 34 h 209"/>
                  <a:gd name="T92" fmla="*/ 715 w 775"/>
                  <a:gd name="T93" fmla="*/ 62 h 209"/>
                  <a:gd name="T94" fmla="*/ 135 w 775"/>
                  <a:gd name="T95" fmla="*/ 62 h 209"/>
                  <a:gd name="T96" fmla="*/ 38 w 775"/>
                  <a:gd name="T97" fmla="*/ 74 h 209"/>
                  <a:gd name="T98" fmla="*/ 36 w 775"/>
                  <a:gd name="T99" fmla="*/ 113 h 209"/>
                  <a:gd name="T100" fmla="*/ 36 w 775"/>
                  <a:gd name="T101" fmla="*/ 113 h 209"/>
                  <a:gd name="T102" fmla="*/ 662 w 775"/>
                  <a:gd name="T103" fmla="*/ 129 h 209"/>
                  <a:gd name="T104" fmla="*/ 155 w 775"/>
                  <a:gd name="T105" fmla="*/ 163 h 209"/>
                  <a:gd name="T106" fmla="*/ 127 w 775"/>
                  <a:gd name="T107" fmla="*/ 157 h 209"/>
                  <a:gd name="T108" fmla="*/ 398 w 775"/>
                  <a:gd name="T109" fmla="*/ 1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5" h="209">
                    <a:moveTo>
                      <a:pt x="745" y="26"/>
                    </a:moveTo>
                    <a:cubicBezTo>
                      <a:pt x="740" y="33"/>
                      <a:pt x="742" y="41"/>
                      <a:pt x="749" y="46"/>
                    </a:cubicBezTo>
                    <a:cubicBezTo>
                      <a:pt x="746" y="48"/>
                      <a:pt x="750" y="50"/>
                      <a:pt x="745" y="52"/>
                    </a:cubicBezTo>
                    <a:cubicBezTo>
                      <a:pt x="749" y="55"/>
                      <a:pt x="742" y="57"/>
                      <a:pt x="747" y="58"/>
                    </a:cubicBezTo>
                    <a:cubicBezTo>
                      <a:pt x="752" y="53"/>
                      <a:pt x="752" y="64"/>
                      <a:pt x="759" y="62"/>
                    </a:cubicBezTo>
                    <a:cubicBezTo>
                      <a:pt x="759" y="60"/>
                      <a:pt x="755" y="61"/>
                      <a:pt x="755" y="58"/>
                    </a:cubicBezTo>
                    <a:cubicBezTo>
                      <a:pt x="763" y="59"/>
                      <a:pt x="769" y="65"/>
                      <a:pt x="769" y="68"/>
                    </a:cubicBezTo>
                    <a:cubicBezTo>
                      <a:pt x="775" y="65"/>
                      <a:pt x="764" y="62"/>
                      <a:pt x="769" y="60"/>
                    </a:cubicBezTo>
                    <a:cubicBezTo>
                      <a:pt x="771" y="64"/>
                      <a:pt x="774" y="66"/>
                      <a:pt x="775" y="70"/>
                    </a:cubicBezTo>
                    <a:cubicBezTo>
                      <a:pt x="764" y="68"/>
                      <a:pt x="775" y="75"/>
                      <a:pt x="769" y="77"/>
                    </a:cubicBezTo>
                    <a:cubicBezTo>
                      <a:pt x="769" y="74"/>
                      <a:pt x="766" y="72"/>
                      <a:pt x="765" y="74"/>
                    </a:cubicBezTo>
                    <a:cubicBezTo>
                      <a:pt x="767" y="77"/>
                      <a:pt x="773" y="78"/>
                      <a:pt x="775" y="81"/>
                    </a:cubicBezTo>
                    <a:cubicBezTo>
                      <a:pt x="771" y="80"/>
                      <a:pt x="771" y="82"/>
                      <a:pt x="773" y="85"/>
                    </a:cubicBezTo>
                    <a:cubicBezTo>
                      <a:pt x="769" y="85"/>
                      <a:pt x="765" y="85"/>
                      <a:pt x="761" y="85"/>
                    </a:cubicBezTo>
                    <a:cubicBezTo>
                      <a:pt x="762" y="80"/>
                      <a:pt x="766" y="74"/>
                      <a:pt x="759" y="72"/>
                    </a:cubicBezTo>
                    <a:cubicBezTo>
                      <a:pt x="763" y="76"/>
                      <a:pt x="760" y="80"/>
                      <a:pt x="759" y="85"/>
                    </a:cubicBezTo>
                    <a:cubicBezTo>
                      <a:pt x="751" y="88"/>
                      <a:pt x="755" y="79"/>
                      <a:pt x="749" y="81"/>
                    </a:cubicBezTo>
                    <a:cubicBezTo>
                      <a:pt x="755" y="92"/>
                      <a:pt x="746" y="79"/>
                      <a:pt x="743" y="85"/>
                    </a:cubicBezTo>
                    <a:cubicBezTo>
                      <a:pt x="751" y="87"/>
                      <a:pt x="749" y="96"/>
                      <a:pt x="759" y="101"/>
                    </a:cubicBezTo>
                    <a:cubicBezTo>
                      <a:pt x="757" y="103"/>
                      <a:pt x="761" y="104"/>
                      <a:pt x="761" y="109"/>
                    </a:cubicBezTo>
                    <a:cubicBezTo>
                      <a:pt x="758" y="109"/>
                      <a:pt x="757" y="108"/>
                      <a:pt x="755" y="107"/>
                    </a:cubicBezTo>
                    <a:cubicBezTo>
                      <a:pt x="758" y="111"/>
                      <a:pt x="760" y="114"/>
                      <a:pt x="755" y="117"/>
                    </a:cubicBezTo>
                    <a:cubicBezTo>
                      <a:pt x="754" y="111"/>
                      <a:pt x="752" y="120"/>
                      <a:pt x="749" y="119"/>
                    </a:cubicBezTo>
                    <a:cubicBezTo>
                      <a:pt x="748" y="117"/>
                      <a:pt x="747" y="114"/>
                      <a:pt x="745" y="113"/>
                    </a:cubicBezTo>
                    <a:cubicBezTo>
                      <a:pt x="740" y="118"/>
                      <a:pt x="736" y="124"/>
                      <a:pt x="731" y="129"/>
                    </a:cubicBezTo>
                    <a:cubicBezTo>
                      <a:pt x="729" y="122"/>
                      <a:pt x="726" y="127"/>
                      <a:pt x="723" y="129"/>
                    </a:cubicBezTo>
                    <a:cubicBezTo>
                      <a:pt x="724" y="124"/>
                      <a:pt x="718" y="125"/>
                      <a:pt x="717" y="123"/>
                    </a:cubicBezTo>
                    <a:cubicBezTo>
                      <a:pt x="715" y="130"/>
                      <a:pt x="705" y="123"/>
                      <a:pt x="700" y="129"/>
                    </a:cubicBezTo>
                    <a:cubicBezTo>
                      <a:pt x="705" y="133"/>
                      <a:pt x="702" y="135"/>
                      <a:pt x="704" y="137"/>
                    </a:cubicBezTo>
                    <a:cubicBezTo>
                      <a:pt x="705" y="135"/>
                      <a:pt x="712" y="130"/>
                      <a:pt x="713" y="135"/>
                    </a:cubicBezTo>
                    <a:cubicBezTo>
                      <a:pt x="717" y="139"/>
                      <a:pt x="717" y="148"/>
                      <a:pt x="719" y="153"/>
                    </a:cubicBezTo>
                    <a:cubicBezTo>
                      <a:pt x="714" y="157"/>
                      <a:pt x="707" y="158"/>
                      <a:pt x="704" y="159"/>
                    </a:cubicBezTo>
                    <a:cubicBezTo>
                      <a:pt x="704" y="163"/>
                      <a:pt x="707" y="163"/>
                      <a:pt x="709" y="165"/>
                    </a:cubicBezTo>
                    <a:cubicBezTo>
                      <a:pt x="703" y="170"/>
                      <a:pt x="701" y="165"/>
                      <a:pt x="700" y="173"/>
                    </a:cubicBezTo>
                    <a:cubicBezTo>
                      <a:pt x="694" y="175"/>
                      <a:pt x="696" y="168"/>
                      <a:pt x="692" y="167"/>
                    </a:cubicBezTo>
                    <a:cubicBezTo>
                      <a:pt x="692" y="169"/>
                      <a:pt x="692" y="170"/>
                      <a:pt x="690" y="169"/>
                    </a:cubicBezTo>
                    <a:cubicBezTo>
                      <a:pt x="690" y="171"/>
                      <a:pt x="699" y="173"/>
                      <a:pt x="692" y="175"/>
                    </a:cubicBezTo>
                    <a:cubicBezTo>
                      <a:pt x="689" y="168"/>
                      <a:pt x="687" y="173"/>
                      <a:pt x="686" y="175"/>
                    </a:cubicBezTo>
                    <a:cubicBezTo>
                      <a:pt x="683" y="172"/>
                      <a:pt x="679" y="170"/>
                      <a:pt x="674" y="169"/>
                    </a:cubicBezTo>
                    <a:cubicBezTo>
                      <a:pt x="674" y="172"/>
                      <a:pt x="677" y="173"/>
                      <a:pt x="674" y="173"/>
                    </a:cubicBezTo>
                    <a:cubicBezTo>
                      <a:pt x="653" y="167"/>
                      <a:pt x="626" y="175"/>
                      <a:pt x="608" y="167"/>
                    </a:cubicBezTo>
                    <a:cubicBezTo>
                      <a:pt x="609" y="168"/>
                      <a:pt x="612" y="167"/>
                      <a:pt x="612" y="165"/>
                    </a:cubicBezTo>
                    <a:cubicBezTo>
                      <a:pt x="606" y="169"/>
                      <a:pt x="584" y="171"/>
                      <a:pt x="593" y="163"/>
                    </a:cubicBezTo>
                    <a:cubicBezTo>
                      <a:pt x="585" y="165"/>
                      <a:pt x="587" y="163"/>
                      <a:pt x="585" y="167"/>
                    </a:cubicBezTo>
                    <a:cubicBezTo>
                      <a:pt x="575" y="164"/>
                      <a:pt x="540" y="161"/>
                      <a:pt x="531" y="167"/>
                    </a:cubicBezTo>
                    <a:cubicBezTo>
                      <a:pt x="563" y="174"/>
                      <a:pt x="582" y="167"/>
                      <a:pt x="616" y="175"/>
                    </a:cubicBezTo>
                    <a:cubicBezTo>
                      <a:pt x="616" y="178"/>
                      <a:pt x="615" y="181"/>
                      <a:pt x="618" y="182"/>
                    </a:cubicBezTo>
                    <a:cubicBezTo>
                      <a:pt x="614" y="173"/>
                      <a:pt x="632" y="182"/>
                      <a:pt x="624" y="184"/>
                    </a:cubicBezTo>
                    <a:cubicBezTo>
                      <a:pt x="620" y="182"/>
                      <a:pt x="613" y="184"/>
                      <a:pt x="608" y="180"/>
                    </a:cubicBezTo>
                    <a:cubicBezTo>
                      <a:pt x="601" y="190"/>
                      <a:pt x="591" y="183"/>
                      <a:pt x="575" y="188"/>
                    </a:cubicBezTo>
                    <a:cubicBezTo>
                      <a:pt x="572" y="186"/>
                      <a:pt x="575" y="180"/>
                      <a:pt x="571" y="180"/>
                    </a:cubicBezTo>
                    <a:cubicBezTo>
                      <a:pt x="557" y="190"/>
                      <a:pt x="543" y="168"/>
                      <a:pt x="537" y="184"/>
                    </a:cubicBezTo>
                    <a:cubicBezTo>
                      <a:pt x="541" y="185"/>
                      <a:pt x="564" y="184"/>
                      <a:pt x="561" y="190"/>
                    </a:cubicBezTo>
                    <a:cubicBezTo>
                      <a:pt x="560" y="186"/>
                      <a:pt x="549" y="191"/>
                      <a:pt x="547" y="194"/>
                    </a:cubicBezTo>
                    <a:cubicBezTo>
                      <a:pt x="546" y="185"/>
                      <a:pt x="531" y="192"/>
                      <a:pt x="531" y="184"/>
                    </a:cubicBezTo>
                    <a:cubicBezTo>
                      <a:pt x="534" y="184"/>
                      <a:pt x="538" y="176"/>
                      <a:pt x="533" y="175"/>
                    </a:cubicBezTo>
                    <a:cubicBezTo>
                      <a:pt x="529" y="180"/>
                      <a:pt x="527" y="177"/>
                      <a:pt x="525" y="180"/>
                    </a:cubicBezTo>
                    <a:cubicBezTo>
                      <a:pt x="530" y="186"/>
                      <a:pt x="527" y="194"/>
                      <a:pt x="535" y="194"/>
                    </a:cubicBezTo>
                    <a:cubicBezTo>
                      <a:pt x="512" y="209"/>
                      <a:pt x="482" y="195"/>
                      <a:pt x="446" y="188"/>
                    </a:cubicBezTo>
                    <a:cubicBezTo>
                      <a:pt x="403" y="191"/>
                      <a:pt x="339" y="185"/>
                      <a:pt x="280" y="188"/>
                    </a:cubicBezTo>
                    <a:cubicBezTo>
                      <a:pt x="279" y="179"/>
                      <a:pt x="253" y="179"/>
                      <a:pt x="246" y="186"/>
                    </a:cubicBezTo>
                    <a:cubicBezTo>
                      <a:pt x="245" y="182"/>
                      <a:pt x="249" y="180"/>
                      <a:pt x="246" y="180"/>
                    </a:cubicBezTo>
                    <a:cubicBezTo>
                      <a:pt x="232" y="180"/>
                      <a:pt x="213" y="187"/>
                      <a:pt x="212" y="180"/>
                    </a:cubicBezTo>
                    <a:cubicBezTo>
                      <a:pt x="199" y="184"/>
                      <a:pt x="200" y="179"/>
                      <a:pt x="190" y="182"/>
                    </a:cubicBezTo>
                    <a:cubicBezTo>
                      <a:pt x="181" y="183"/>
                      <a:pt x="167" y="200"/>
                      <a:pt x="165" y="190"/>
                    </a:cubicBezTo>
                    <a:cubicBezTo>
                      <a:pt x="161" y="197"/>
                      <a:pt x="153" y="189"/>
                      <a:pt x="151" y="192"/>
                    </a:cubicBezTo>
                    <a:cubicBezTo>
                      <a:pt x="153" y="192"/>
                      <a:pt x="156" y="195"/>
                      <a:pt x="153" y="196"/>
                    </a:cubicBezTo>
                    <a:cubicBezTo>
                      <a:pt x="151" y="190"/>
                      <a:pt x="147" y="198"/>
                      <a:pt x="141" y="196"/>
                    </a:cubicBezTo>
                    <a:cubicBezTo>
                      <a:pt x="139" y="194"/>
                      <a:pt x="129" y="185"/>
                      <a:pt x="139" y="184"/>
                    </a:cubicBezTo>
                    <a:cubicBezTo>
                      <a:pt x="143" y="188"/>
                      <a:pt x="139" y="186"/>
                      <a:pt x="137" y="190"/>
                    </a:cubicBezTo>
                    <a:cubicBezTo>
                      <a:pt x="139" y="190"/>
                      <a:pt x="139" y="191"/>
                      <a:pt x="141" y="192"/>
                    </a:cubicBezTo>
                    <a:cubicBezTo>
                      <a:pt x="141" y="189"/>
                      <a:pt x="142" y="187"/>
                      <a:pt x="143" y="186"/>
                    </a:cubicBezTo>
                    <a:cubicBezTo>
                      <a:pt x="139" y="185"/>
                      <a:pt x="139" y="180"/>
                      <a:pt x="133" y="182"/>
                    </a:cubicBezTo>
                    <a:cubicBezTo>
                      <a:pt x="131" y="176"/>
                      <a:pt x="137" y="177"/>
                      <a:pt x="137" y="173"/>
                    </a:cubicBezTo>
                    <a:cubicBezTo>
                      <a:pt x="130" y="167"/>
                      <a:pt x="122" y="174"/>
                      <a:pt x="115" y="169"/>
                    </a:cubicBezTo>
                    <a:cubicBezTo>
                      <a:pt x="113" y="161"/>
                      <a:pt x="125" y="166"/>
                      <a:pt x="125" y="159"/>
                    </a:cubicBezTo>
                    <a:cubicBezTo>
                      <a:pt x="103" y="161"/>
                      <a:pt x="67" y="154"/>
                      <a:pt x="48" y="165"/>
                    </a:cubicBezTo>
                    <a:cubicBezTo>
                      <a:pt x="54" y="165"/>
                      <a:pt x="55" y="168"/>
                      <a:pt x="52" y="171"/>
                    </a:cubicBezTo>
                    <a:cubicBezTo>
                      <a:pt x="46" y="168"/>
                      <a:pt x="43" y="163"/>
                      <a:pt x="40" y="157"/>
                    </a:cubicBezTo>
                    <a:cubicBezTo>
                      <a:pt x="39" y="153"/>
                      <a:pt x="46" y="155"/>
                      <a:pt x="46" y="151"/>
                    </a:cubicBezTo>
                    <a:cubicBezTo>
                      <a:pt x="40" y="150"/>
                      <a:pt x="32" y="145"/>
                      <a:pt x="36" y="147"/>
                    </a:cubicBezTo>
                    <a:cubicBezTo>
                      <a:pt x="41" y="142"/>
                      <a:pt x="40" y="150"/>
                      <a:pt x="46" y="149"/>
                    </a:cubicBezTo>
                    <a:cubicBezTo>
                      <a:pt x="46" y="146"/>
                      <a:pt x="52" y="139"/>
                      <a:pt x="46" y="137"/>
                    </a:cubicBezTo>
                    <a:cubicBezTo>
                      <a:pt x="46" y="140"/>
                      <a:pt x="44" y="138"/>
                      <a:pt x="42" y="137"/>
                    </a:cubicBezTo>
                    <a:cubicBezTo>
                      <a:pt x="40" y="148"/>
                      <a:pt x="21" y="141"/>
                      <a:pt x="16" y="135"/>
                    </a:cubicBezTo>
                    <a:cubicBezTo>
                      <a:pt x="19" y="135"/>
                      <a:pt x="18" y="131"/>
                      <a:pt x="20" y="129"/>
                    </a:cubicBezTo>
                    <a:cubicBezTo>
                      <a:pt x="11" y="129"/>
                      <a:pt x="12" y="118"/>
                      <a:pt x="4" y="117"/>
                    </a:cubicBezTo>
                    <a:cubicBezTo>
                      <a:pt x="8" y="106"/>
                      <a:pt x="4" y="100"/>
                      <a:pt x="14" y="95"/>
                    </a:cubicBezTo>
                    <a:cubicBezTo>
                      <a:pt x="10" y="95"/>
                      <a:pt x="8" y="95"/>
                      <a:pt x="6" y="97"/>
                    </a:cubicBezTo>
                    <a:cubicBezTo>
                      <a:pt x="0" y="91"/>
                      <a:pt x="5" y="86"/>
                      <a:pt x="0" y="83"/>
                    </a:cubicBezTo>
                    <a:cubicBezTo>
                      <a:pt x="5" y="83"/>
                      <a:pt x="4" y="79"/>
                      <a:pt x="10" y="81"/>
                    </a:cubicBezTo>
                    <a:cubicBezTo>
                      <a:pt x="10" y="83"/>
                      <a:pt x="11" y="85"/>
                      <a:pt x="12" y="87"/>
                    </a:cubicBezTo>
                    <a:cubicBezTo>
                      <a:pt x="10" y="87"/>
                      <a:pt x="8" y="87"/>
                      <a:pt x="8" y="89"/>
                    </a:cubicBezTo>
                    <a:cubicBezTo>
                      <a:pt x="10" y="91"/>
                      <a:pt x="15" y="91"/>
                      <a:pt x="20" y="91"/>
                    </a:cubicBezTo>
                    <a:cubicBezTo>
                      <a:pt x="20" y="97"/>
                      <a:pt x="13" y="91"/>
                      <a:pt x="14" y="101"/>
                    </a:cubicBezTo>
                    <a:cubicBezTo>
                      <a:pt x="17" y="98"/>
                      <a:pt x="22" y="97"/>
                      <a:pt x="22" y="91"/>
                    </a:cubicBezTo>
                    <a:cubicBezTo>
                      <a:pt x="18" y="87"/>
                      <a:pt x="13" y="83"/>
                      <a:pt x="10" y="79"/>
                    </a:cubicBezTo>
                    <a:cubicBezTo>
                      <a:pt x="15" y="74"/>
                      <a:pt x="19" y="78"/>
                      <a:pt x="22" y="68"/>
                    </a:cubicBezTo>
                    <a:cubicBezTo>
                      <a:pt x="13" y="76"/>
                      <a:pt x="17" y="68"/>
                      <a:pt x="12" y="62"/>
                    </a:cubicBezTo>
                    <a:cubicBezTo>
                      <a:pt x="21" y="56"/>
                      <a:pt x="40" y="60"/>
                      <a:pt x="48" y="52"/>
                    </a:cubicBezTo>
                    <a:cubicBezTo>
                      <a:pt x="48" y="57"/>
                      <a:pt x="49" y="60"/>
                      <a:pt x="52" y="60"/>
                    </a:cubicBezTo>
                    <a:cubicBezTo>
                      <a:pt x="47" y="55"/>
                      <a:pt x="55" y="59"/>
                      <a:pt x="54" y="52"/>
                    </a:cubicBezTo>
                    <a:cubicBezTo>
                      <a:pt x="68" y="54"/>
                      <a:pt x="81" y="50"/>
                      <a:pt x="95" y="52"/>
                    </a:cubicBezTo>
                    <a:cubicBezTo>
                      <a:pt x="92" y="52"/>
                      <a:pt x="90" y="52"/>
                      <a:pt x="91" y="48"/>
                    </a:cubicBezTo>
                    <a:cubicBezTo>
                      <a:pt x="114" y="47"/>
                      <a:pt x="140" y="48"/>
                      <a:pt x="161" y="44"/>
                    </a:cubicBezTo>
                    <a:cubicBezTo>
                      <a:pt x="165" y="44"/>
                      <a:pt x="168" y="39"/>
                      <a:pt x="171" y="38"/>
                    </a:cubicBezTo>
                    <a:cubicBezTo>
                      <a:pt x="176" y="37"/>
                      <a:pt x="182" y="43"/>
                      <a:pt x="183" y="42"/>
                    </a:cubicBezTo>
                    <a:cubicBezTo>
                      <a:pt x="180" y="43"/>
                      <a:pt x="194" y="28"/>
                      <a:pt x="196" y="34"/>
                    </a:cubicBezTo>
                    <a:cubicBezTo>
                      <a:pt x="191" y="28"/>
                      <a:pt x="173" y="36"/>
                      <a:pt x="169" y="30"/>
                    </a:cubicBezTo>
                    <a:cubicBezTo>
                      <a:pt x="175" y="31"/>
                      <a:pt x="173" y="26"/>
                      <a:pt x="175" y="24"/>
                    </a:cubicBezTo>
                    <a:cubicBezTo>
                      <a:pt x="168" y="28"/>
                      <a:pt x="165" y="26"/>
                      <a:pt x="165" y="32"/>
                    </a:cubicBezTo>
                    <a:cubicBezTo>
                      <a:pt x="153" y="33"/>
                      <a:pt x="134" y="25"/>
                      <a:pt x="121" y="32"/>
                    </a:cubicBezTo>
                    <a:cubicBezTo>
                      <a:pt x="120" y="26"/>
                      <a:pt x="117" y="28"/>
                      <a:pt x="115" y="26"/>
                    </a:cubicBezTo>
                    <a:cubicBezTo>
                      <a:pt x="116" y="26"/>
                      <a:pt x="117" y="26"/>
                      <a:pt x="117" y="24"/>
                    </a:cubicBezTo>
                    <a:cubicBezTo>
                      <a:pt x="116" y="24"/>
                      <a:pt x="115" y="22"/>
                      <a:pt x="117" y="22"/>
                    </a:cubicBezTo>
                    <a:cubicBezTo>
                      <a:pt x="121" y="36"/>
                      <a:pt x="128" y="15"/>
                      <a:pt x="133" y="26"/>
                    </a:cubicBezTo>
                    <a:cubicBezTo>
                      <a:pt x="133" y="24"/>
                      <a:pt x="133" y="20"/>
                      <a:pt x="135" y="20"/>
                    </a:cubicBezTo>
                    <a:cubicBezTo>
                      <a:pt x="136" y="22"/>
                      <a:pt x="141" y="29"/>
                      <a:pt x="143" y="24"/>
                    </a:cubicBezTo>
                    <a:cubicBezTo>
                      <a:pt x="141" y="24"/>
                      <a:pt x="139" y="24"/>
                      <a:pt x="139" y="22"/>
                    </a:cubicBezTo>
                    <a:cubicBezTo>
                      <a:pt x="146" y="23"/>
                      <a:pt x="154" y="15"/>
                      <a:pt x="159" y="20"/>
                    </a:cubicBezTo>
                    <a:cubicBezTo>
                      <a:pt x="155" y="23"/>
                      <a:pt x="154" y="25"/>
                      <a:pt x="151" y="26"/>
                    </a:cubicBezTo>
                    <a:cubicBezTo>
                      <a:pt x="153" y="26"/>
                      <a:pt x="154" y="28"/>
                      <a:pt x="155" y="28"/>
                    </a:cubicBezTo>
                    <a:cubicBezTo>
                      <a:pt x="166" y="9"/>
                      <a:pt x="194" y="19"/>
                      <a:pt x="212" y="24"/>
                    </a:cubicBezTo>
                    <a:cubicBezTo>
                      <a:pt x="212" y="18"/>
                      <a:pt x="223" y="20"/>
                      <a:pt x="224" y="24"/>
                    </a:cubicBezTo>
                    <a:cubicBezTo>
                      <a:pt x="223" y="19"/>
                      <a:pt x="231" y="19"/>
                      <a:pt x="234" y="22"/>
                    </a:cubicBezTo>
                    <a:cubicBezTo>
                      <a:pt x="231" y="25"/>
                      <a:pt x="233" y="28"/>
                      <a:pt x="234" y="32"/>
                    </a:cubicBezTo>
                    <a:cubicBezTo>
                      <a:pt x="229" y="34"/>
                      <a:pt x="218" y="28"/>
                      <a:pt x="220" y="36"/>
                    </a:cubicBezTo>
                    <a:cubicBezTo>
                      <a:pt x="228" y="35"/>
                      <a:pt x="232" y="37"/>
                      <a:pt x="234" y="42"/>
                    </a:cubicBezTo>
                    <a:cubicBezTo>
                      <a:pt x="235" y="39"/>
                      <a:pt x="237" y="38"/>
                      <a:pt x="236" y="34"/>
                    </a:cubicBezTo>
                    <a:cubicBezTo>
                      <a:pt x="240" y="35"/>
                      <a:pt x="249" y="39"/>
                      <a:pt x="252" y="34"/>
                    </a:cubicBezTo>
                    <a:cubicBezTo>
                      <a:pt x="244" y="34"/>
                      <a:pt x="237" y="34"/>
                      <a:pt x="234" y="28"/>
                    </a:cubicBezTo>
                    <a:cubicBezTo>
                      <a:pt x="244" y="27"/>
                      <a:pt x="232" y="27"/>
                      <a:pt x="234" y="22"/>
                    </a:cubicBezTo>
                    <a:cubicBezTo>
                      <a:pt x="250" y="19"/>
                      <a:pt x="255" y="21"/>
                      <a:pt x="258" y="24"/>
                    </a:cubicBezTo>
                    <a:cubicBezTo>
                      <a:pt x="264" y="17"/>
                      <a:pt x="276" y="21"/>
                      <a:pt x="276" y="26"/>
                    </a:cubicBezTo>
                    <a:cubicBezTo>
                      <a:pt x="279" y="21"/>
                      <a:pt x="288" y="17"/>
                      <a:pt x="293" y="26"/>
                    </a:cubicBezTo>
                    <a:cubicBezTo>
                      <a:pt x="299" y="17"/>
                      <a:pt x="309" y="23"/>
                      <a:pt x="317" y="26"/>
                    </a:cubicBezTo>
                    <a:cubicBezTo>
                      <a:pt x="318" y="20"/>
                      <a:pt x="325" y="22"/>
                      <a:pt x="327" y="26"/>
                    </a:cubicBezTo>
                    <a:cubicBezTo>
                      <a:pt x="332" y="22"/>
                      <a:pt x="353" y="20"/>
                      <a:pt x="359" y="26"/>
                    </a:cubicBezTo>
                    <a:cubicBezTo>
                      <a:pt x="366" y="20"/>
                      <a:pt x="378" y="19"/>
                      <a:pt x="389" y="26"/>
                    </a:cubicBezTo>
                    <a:cubicBezTo>
                      <a:pt x="394" y="18"/>
                      <a:pt x="405" y="26"/>
                      <a:pt x="406" y="26"/>
                    </a:cubicBezTo>
                    <a:cubicBezTo>
                      <a:pt x="446" y="23"/>
                      <a:pt x="499" y="24"/>
                      <a:pt x="545" y="22"/>
                    </a:cubicBezTo>
                    <a:cubicBezTo>
                      <a:pt x="569" y="21"/>
                      <a:pt x="597" y="24"/>
                      <a:pt x="618" y="14"/>
                    </a:cubicBezTo>
                    <a:cubicBezTo>
                      <a:pt x="618" y="16"/>
                      <a:pt x="617" y="20"/>
                      <a:pt x="620" y="20"/>
                    </a:cubicBezTo>
                    <a:cubicBezTo>
                      <a:pt x="620" y="17"/>
                      <a:pt x="624" y="19"/>
                      <a:pt x="626" y="20"/>
                    </a:cubicBezTo>
                    <a:cubicBezTo>
                      <a:pt x="620" y="15"/>
                      <a:pt x="629" y="17"/>
                      <a:pt x="632" y="14"/>
                    </a:cubicBezTo>
                    <a:cubicBezTo>
                      <a:pt x="628" y="23"/>
                      <a:pt x="633" y="20"/>
                      <a:pt x="638" y="22"/>
                    </a:cubicBezTo>
                    <a:cubicBezTo>
                      <a:pt x="637" y="19"/>
                      <a:pt x="635" y="19"/>
                      <a:pt x="634" y="16"/>
                    </a:cubicBezTo>
                    <a:cubicBezTo>
                      <a:pt x="640" y="16"/>
                      <a:pt x="641" y="21"/>
                      <a:pt x="646" y="22"/>
                    </a:cubicBezTo>
                    <a:cubicBezTo>
                      <a:pt x="646" y="20"/>
                      <a:pt x="642" y="17"/>
                      <a:pt x="646" y="16"/>
                    </a:cubicBezTo>
                    <a:cubicBezTo>
                      <a:pt x="646" y="17"/>
                      <a:pt x="648" y="18"/>
                      <a:pt x="648" y="16"/>
                    </a:cubicBezTo>
                    <a:cubicBezTo>
                      <a:pt x="646" y="15"/>
                      <a:pt x="643" y="14"/>
                      <a:pt x="642" y="12"/>
                    </a:cubicBezTo>
                    <a:cubicBezTo>
                      <a:pt x="648" y="11"/>
                      <a:pt x="650" y="7"/>
                      <a:pt x="654" y="4"/>
                    </a:cubicBezTo>
                    <a:cubicBezTo>
                      <a:pt x="655" y="6"/>
                      <a:pt x="665" y="9"/>
                      <a:pt x="658" y="12"/>
                    </a:cubicBezTo>
                    <a:cubicBezTo>
                      <a:pt x="658" y="10"/>
                      <a:pt x="651" y="6"/>
                      <a:pt x="652" y="10"/>
                    </a:cubicBezTo>
                    <a:cubicBezTo>
                      <a:pt x="656" y="11"/>
                      <a:pt x="651" y="12"/>
                      <a:pt x="650" y="14"/>
                    </a:cubicBezTo>
                    <a:cubicBezTo>
                      <a:pt x="661" y="8"/>
                      <a:pt x="654" y="18"/>
                      <a:pt x="656" y="18"/>
                    </a:cubicBezTo>
                    <a:cubicBezTo>
                      <a:pt x="661" y="18"/>
                      <a:pt x="667" y="13"/>
                      <a:pt x="676" y="14"/>
                    </a:cubicBezTo>
                    <a:cubicBezTo>
                      <a:pt x="676" y="10"/>
                      <a:pt x="671" y="11"/>
                      <a:pt x="672" y="6"/>
                    </a:cubicBezTo>
                    <a:cubicBezTo>
                      <a:pt x="676" y="6"/>
                      <a:pt x="675" y="0"/>
                      <a:pt x="680" y="2"/>
                    </a:cubicBezTo>
                    <a:cubicBezTo>
                      <a:pt x="690" y="10"/>
                      <a:pt x="693" y="18"/>
                      <a:pt x="694" y="28"/>
                    </a:cubicBezTo>
                    <a:cubicBezTo>
                      <a:pt x="704" y="30"/>
                      <a:pt x="693" y="21"/>
                      <a:pt x="698" y="22"/>
                    </a:cubicBezTo>
                    <a:cubicBezTo>
                      <a:pt x="707" y="33"/>
                      <a:pt x="730" y="26"/>
                      <a:pt x="745" y="26"/>
                    </a:cubicBezTo>
                    <a:close/>
                    <a:moveTo>
                      <a:pt x="737" y="50"/>
                    </a:moveTo>
                    <a:cubicBezTo>
                      <a:pt x="732" y="47"/>
                      <a:pt x="730" y="58"/>
                      <a:pt x="721" y="52"/>
                    </a:cubicBezTo>
                    <a:cubicBezTo>
                      <a:pt x="723" y="59"/>
                      <a:pt x="739" y="60"/>
                      <a:pt x="745" y="56"/>
                    </a:cubicBezTo>
                    <a:cubicBezTo>
                      <a:pt x="743" y="50"/>
                      <a:pt x="740" y="55"/>
                      <a:pt x="737" y="56"/>
                    </a:cubicBezTo>
                    <a:cubicBezTo>
                      <a:pt x="741" y="52"/>
                      <a:pt x="736" y="52"/>
                      <a:pt x="733" y="54"/>
                    </a:cubicBezTo>
                    <a:cubicBezTo>
                      <a:pt x="734" y="52"/>
                      <a:pt x="735" y="51"/>
                      <a:pt x="737" y="50"/>
                    </a:cubicBezTo>
                    <a:close/>
                    <a:moveTo>
                      <a:pt x="258" y="26"/>
                    </a:moveTo>
                    <a:cubicBezTo>
                      <a:pt x="253" y="31"/>
                      <a:pt x="256" y="33"/>
                      <a:pt x="256" y="40"/>
                    </a:cubicBezTo>
                    <a:cubicBezTo>
                      <a:pt x="267" y="43"/>
                      <a:pt x="267" y="40"/>
                      <a:pt x="274" y="36"/>
                    </a:cubicBezTo>
                    <a:cubicBezTo>
                      <a:pt x="275" y="28"/>
                      <a:pt x="260" y="36"/>
                      <a:pt x="258" y="30"/>
                    </a:cubicBezTo>
                    <a:cubicBezTo>
                      <a:pt x="258" y="29"/>
                      <a:pt x="258" y="27"/>
                      <a:pt x="258" y="26"/>
                    </a:cubicBezTo>
                    <a:close/>
                    <a:moveTo>
                      <a:pt x="626" y="38"/>
                    </a:moveTo>
                    <a:cubicBezTo>
                      <a:pt x="624" y="31"/>
                      <a:pt x="614" y="33"/>
                      <a:pt x="610" y="28"/>
                    </a:cubicBezTo>
                    <a:cubicBezTo>
                      <a:pt x="610" y="31"/>
                      <a:pt x="610" y="34"/>
                      <a:pt x="608" y="34"/>
                    </a:cubicBezTo>
                    <a:cubicBezTo>
                      <a:pt x="512" y="35"/>
                      <a:pt x="393" y="36"/>
                      <a:pt x="284" y="36"/>
                    </a:cubicBezTo>
                    <a:cubicBezTo>
                      <a:pt x="314" y="46"/>
                      <a:pt x="360" y="38"/>
                      <a:pt x="396" y="40"/>
                    </a:cubicBezTo>
                    <a:cubicBezTo>
                      <a:pt x="471" y="45"/>
                      <a:pt x="577" y="40"/>
                      <a:pt x="626" y="38"/>
                    </a:cubicBezTo>
                    <a:close/>
                    <a:moveTo>
                      <a:pt x="218" y="34"/>
                    </a:moveTo>
                    <a:cubicBezTo>
                      <a:pt x="218" y="30"/>
                      <a:pt x="209" y="33"/>
                      <a:pt x="206" y="32"/>
                    </a:cubicBezTo>
                    <a:cubicBezTo>
                      <a:pt x="206" y="36"/>
                      <a:pt x="204" y="42"/>
                      <a:pt x="210" y="40"/>
                    </a:cubicBezTo>
                    <a:cubicBezTo>
                      <a:pt x="209" y="39"/>
                      <a:pt x="208" y="38"/>
                      <a:pt x="208" y="36"/>
                    </a:cubicBezTo>
                    <a:cubicBezTo>
                      <a:pt x="209" y="33"/>
                      <a:pt x="213" y="37"/>
                      <a:pt x="218" y="34"/>
                    </a:cubicBezTo>
                    <a:close/>
                    <a:moveTo>
                      <a:pt x="717" y="58"/>
                    </a:moveTo>
                    <a:cubicBezTo>
                      <a:pt x="707" y="59"/>
                      <a:pt x="704" y="54"/>
                      <a:pt x="696" y="58"/>
                    </a:cubicBezTo>
                    <a:cubicBezTo>
                      <a:pt x="698" y="60"/>
                      <a:pt x="701" y="60"/>
                      <a:pt x="700" y="64"/>
                    </a:cubicBezTo>
                    <a:cubicBezTo>
                      <a:pt x="706" y="61"/>
                      <a:pt x="707" y="64"/>
                      <a:pt x="715" y="62"/>
                    </a:cubicBezTo>
                    <a:cubicBezTo>
                      <a:pt x="711" y="67"/>
                      <a:pt x="711" y="64"/>
                      <a:pt x="715" y="68"/>
                    </a:cubicBezTo>
                    <a:cubicBezTo>
                      <a:pt x="717" y="67"/>
                      <a:pt x="715" y="65"/>
                      <a:pt x="717" y="58"/>
                    </a:cubicBezTo>
                    <a:close/>
                    <a:moveTo>
                      <a:pt x="147" y="58"/>
                    </a:moveTo>
                    <a:cubicBezTo>
                      <a:pt x="147" y="62"/>
                      <a:pt x="144" y="63"/>
                      <a:pt x="135" y="62"/>
                    </a:cubicBezTo>
                    <a:cubicBezTo>
                      <a:pt x="138" y="67"/>
                      <a:pt x="163" y="61"/>
                      <a:pt x="169" y="64"/>
                    </a:cubicBezTo>
                    <a:cubicBezTo>
                      <a:pt x="177" y="56"/>
                      <a:pt x="149" y="64"/>
                      <a:pt x="147" y="58"/>
                    </a:cubicBezTo>
                    <a:close/>
                    <a:moveTo>
                      <a:pt x="36" y="66"/>
                    </a:moveTo>
                    <a:cubicBezTo>
                      <a:pt x="30" y="68"/>
                      <a:pt x="41" y="69"/>
                      <a:pt x="38" y="74"/>
                    </a:cubicBezTo>
                    <a:cubicBezTo>
                      <a:pt x="34" y="70"/>
                      <a:pt x="32" y="67"/>
                      <a:pt x="26" y="70"/>
                    </a:cubicBezTo>
                    <a:cubicBezTo>
                      <a:pt x="35" y="79"/>
                      <a:pt x="56" y="71"/>
                      <a:pt x="76" y="70"/>
                    </a:cubicBezTo>
                    <a:cubicBezTo>
                      <a:pt x="65" y="60"/>
                      <a:pt x="46" y="74"/>
                      <a:pt x="36" y="66"/>
                    </a:cubicBezTo>
                    <a:close/>
                    <a:moveTo>
                      <a:pt x="36" y="113"/>
                    </a:moveTo>
                    <a:cubicBezTo>
                      <a:pt x="30" y="123"/>
                      <a:pt x="16" y="107"/>
                      <a:pt x="14" y="123"/>
                    </a:cubicBezTo>
                    <a:cubicBezTo>
                      <a:pt x="18" y="121"/>
                      <a:pt x="27" y="125"/>
                      <a:pt x="22" y="127"/>
                    </a:cubicBezTo>
                    <a:cubicBezTo>
                      <a:pt x="30" y="130"/>
                      <a:pt x="42" y="115"/>
                      <a:pt x="48" y="121"/>
                    </a:cubicBezTo>
                    <a:cubicBezTo>
                      <a:pt x="46" y="116"/>
                      <a:pt x="38" y="117"/>
                      <a:pt x="36" y="113"/>
                    </a:cubicBezTo>
                    <a:close/>
                    <a:moveTo>
                      <a:pt x="646" y="127"/>
                    </a:moveTo>
                    <a:cubicBezTo>
                      <a:pt x="649" y="135"/>
                      <a:pt x="661" y="125"/>
                      <a:pt x="666" y="133"/>
                    </a:cubicBezTo>
                    <a:cubicBezTo>
                      <a:pt x="672" y="133"/>
                      <a:pt x="670" y="126"/>
                      <a:pt x="678" y="129"/>
                    </a:cubicBezTo>
                    <a:cubicBezTo>
                      <a:pt x="677" y="125"/>
                      <a:pt x="664" y="127"/>
                      <a:pt x="662" y="129"/>
                    </a:cubicBezTo>
                    <a:cubicBezTo>
                      <a:pt x="667" y="123"/>
                      <a:pt x="652" y="125"/>
                      <a:pt x="646" y="127"/>
                    </a:cubicBezTo>
                    <a:close/>
                    <a:moveTo>
                      <a:pt x="149" y="157"/>
                    </a:moveTo>
                    <a:cubicBezTo>
                      <a:pt x="145" y="150"/>
                      <a:pt x="145" y="163"/>
                      <a:pt x="139" y="161"/>
                    </a:cubicBezTo>
                    <a:cubicBezTo>
                      <a:pt x="141" y="166"/>
                      <a:pt x="150" y="162"/>
                      <a:pt x="155" y="163"/>
                    </a:cubicBezTo>
                    <a:cubicBezTo>
                      <a:pt x="154" y="161"/>
                      <a:pt x="151" y="160"/>
                      <a:pt x="147" y="159"/>
                    </a:cubicBezTo>
                    <a:cubicBezTo>
                      <a:pt x="147" y="158"/>
                      <a:pt x="148" y="157"/>
                      <a:pt x="149" y="157"/>
                    </a:cubicBezTo>
                    <a:close/>
                    <a:moveTo>
                      <a:pt x="139" y="159"/>
                    </a:moveTo>
                    <a:cubicBezTo>
                      <a:pt x="137" y="157"/>
                      <a:pt x="134" y="158"/>
                      <a:pt x="127" y="157"/>
                    </a:cubicBezTo>
                    <a:cubicBezTo>
                      <a:pt x="125" y="165"/>
                      <a:pt x="138" y="161"/>
                      <a:pt x="139" y="159"/>
                    </a:cubicBezTo>
                    <a:close/>
                    <a:moveTo>
                      <a:pt x="398" y="169"/>
                    </a:moveTo>
                    <a:cubicBezTo>
                      <a:pt x="410" y="167"/>
                      <a:pt x="436" y="183"/>
                      <a:pt x="438" y="165"/>
                    </a:cubicBezTo>
                    <a:cubicBezTo>
                      <a:pt x="425" y="172"/>
                      <a:pt x="403" y="157"/>
                      <a:pt x="398" y="169"/>
                    </a:cubicBezTo>
                    <a:close/>
                    <a:moveTo>
                      <a:pt x="396" y="167"/>
                    </a:moveTo>
                    <a:cubicBezTo>
                      <a:pt x="395" y="165"/>
                      <a:pt x="377" y="162"/>
                      <a:pt x="379" y="169"/>
                    </a:cubicBezTo>
                    <a:cubicBezTo>
                      <a:pt x="387" y="167"/>
                      <a:pt x="389" y="171"/>
                      <a:pt x="396" y="16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09" name="文本框 33808"/>
              <p:cNvSpPr txBox="1"/>
              <p:nvPr/>
            </p:nvSpPr>
            <p:spPr>
              <a:xfrm>
                <a:off x="2397472" y="3704729"/>
                <a:ext cx="46228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长方体有</a:t>
                </a:r>
                <a:r>
                  <a:rPr lang="en-US" altLang="zh-CN" sz="2800" b="1" dirty="0">
                    <a:solidFill>
                      <a:srgbClr val="D41A0C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条棱。</a:t>
                </a:r>
                <a:endParaRPr lang="zh-CN" altLang="x-none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sp>
          <p:nvSpPr>
            <p:cNvPr id="33810" name="文本框 33809"/>
            <p:cNvSpPr txBox="1"/>
            <p:nvPr/>
          </p:nvSpPr>
          <p:spPr>
            <a:xfrm>
              <a:off x="1709995" y="4064769"/>
              <a:ext cx="7182485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defRPr>
              </a:lvl1pPr>
            </a:lstStyle>
            <a:p>
              <a:r>
                <a:rPr lang="zh-CN" altLang="en-US" sz="2800" b="1" dirty="0"/>
                <a:t>可以分成</a:t>
              </a:r>
              <a:r>
                <a:rPr lang="en-US" altLang="zh-CN" sz="2800" b="1" dirty="0"/>
                <a:t>3</a:t>
              </a:r>
              <a:r>
                <a:rPr lang="zh-CN" altLang="en-US" sz="2800" b="1" dirty="0"/>
                <a:t>组，每组</a:t>
              </a:r>
              <a:r>
                <a:rPr lang="en-US" altLang="zh-CN" sz="2800" b="1" dirty="0"/>
                <a:t>4</a:t>
              </a:r>
              <a:r>
                <a:rPr lang="zh-CN" altLang="en-US" sz="2800" b="1" dirty="0"/>
                <a:t>条棱的长度</a:t>
              </a:r>
              <a:r>
                <a:rPr lang="zh-CN" altLang="en-US" sz="2800" b="1" dirty="0" smtClean="0"/>
                <a:t>相等。</a:t>
              </a:r>
              <a:endParaRPr lang="zh-CN" altLang="x-none" sz="2800" b="1" dirty="0"/>
            </a:p>
          </p:txBody>
        </p:sp>
      </p:grpSp>
      <p:sp>
        <p:nvSpPr>
          <p:cNvPr id="32" name="直接连接符 31"/>
          <p:cNvSpPr/>
          <p:nvPr/>
        </p:nvSpPr>
        <p:spPr>
          <a:xfrm>
            <a:off x="2932832" y="1880761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直接连接符 32"/>
          <p:cNvSpPr/>
          <p:nvPr/>
        </p:nvSpPr>
        <p:spPr>
          <a:xfrm>
            <a:off x="3580532" y="1502143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" name="直接连接符 33"/>
          <p:cNvSpPr/>
          <p:nvPr/>
        </p:nvSpPr>
        <p:spPr>
          <a:xfrm>
            <a:off x="3580532" y="2635618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" name="直接连接符 34"/>
          <p:cNvSpPr/>
          <p:nvPr/>
        </p:nvSpPr>
        <p:spPr>
          <a:xfrm>
            <a:off x="2932832" y="3014236"/>
            <a:ext cx="1781175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直接连接符 35"/>
          <p:cNvSpPr/>
          <p:nvPr/>
        </p:nvSpPr>
        <p:spPr>
          <a:xfrm flipH="1">
            <a:off x="2932832" y="2625105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" name="直接连接符 36"/>
          <p:cNvSpPr/>
          <p:nvPr/>
        </p:nvSpPr>
        <p:spPr>
          <a:xfrm flipH="1">
            <a:off x="4714007" y="1491630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" name="直接连接符 37"/>
          <p:cNvSpPr/>
          <p:nvPr/>
        </p:nvSpPr>
        <p:spPr>
          <a:xfrm flipH="1">
            <a:off x="2932832" y="1491630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" name="直接连接符 38"/>
          <p:cNvSpPr/>
          <p:nvPr/>
        </p:nvSpPr>
        <p:spPr>
          <a:xfrm flipH="1">
            <a:off x="4714007" y="2625105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" name="直接连接符 39"/>
          <p:cNvSpPr/>
          <p:nvPr/>
        </p:nvSpPr>
        <p:spPr>
          <a:xfrm>
            <a:off x="5361707" y="1502143"/>
            <a:ext cx="1191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" name="直接连接符 40"/>
          <p:cNvSpPr/>
          <p:nvPr/>
        </p:nvSpPr>
        <p:spPr>
          <a:xfrm>
            <a:off x="3579342" y="1502143"/>
            <a:ext cx="1190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" name="直接连接符 41"/>
          <p:cNvSpPr/>
          <p:nvPr/>
        </p:nvSpPr>
        <p:spPr>
          <a:xfrm>
            <a:off x="2931642" y="1880761"/>
            <a:ext cx="1190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" name="直接连接符 42"/>
          <p:cNvSpPr/>
          <p:nvPr/>
        </p:nvSpPr>
        <p:spPr>
          <a:xfrm>
            <a:off x="4712817" y="1880761"/>
            <a:ext cx="2381" cy="1133475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mph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7" presetClass="emph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2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直接连接符 11266"/>
          <p:cNvSpPr/>
          <p:nvPr/>
        </p:nvSpPr>
        <p:spPr>
          <a:xfrm>
            <a:off x="3689400" y="1186359"/>
            <a:ext cx="183713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68" name="直接连接符 11267"/>
          <p:cNvSpPr/>
          <p:nvPr/>
        </p:nvSpPr>
        <p:spPr>
          <a:xfrm flipH="1">
            <a:off x="3096468" y="1186359"/>
            <a:ext cx="647700" cy="37742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69" name="直接连接符 11268"/>
          <p:cNvSpPr/>
          <p:nvPr/>
        </p:nvSpPr>
        <p:spPr>
          <a:xfrm>
            <a:off x="3096468" y="1563786"/>
            <a:ext cx="0" cy="11334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直接连接符 11269"/>
          <p:cNvSpPr/>
          <p:nvPr/>
        </p:nvSpPr>
        <p:spPr>
          <a:xfrm>
            <a:off x="3096468" y="2698452"/>
            <a:ext cx="17811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1" name="直接连接符 11270"/>
          <p:cNvSpPr/>
          <p:nvPr/>
        </p:nvSpPr>
        <p:spPr>
          <a:xfrm>
            <a:off x="4877643" y="1563786"/>
            <a:ext cx="0" cy="11334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直接连接符 11271"/>
          <p:cNvSpPr/>
          <p:nvPr/>
        </p:nvSpPr>
        <p:spPr>
          <a:xfrm flipV="1">
            <a:off x="4877643" y="2319834"/>
            <a:ext cx="647700" cy="37861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直接连接符 11272"/>
          <p:cNvSpPr/>
          <p:nvPr/>
        </p:nvSpPr>
        <p:spPr>
          <a:xfrm flipH="1">
            <a:off x="4877643" y="1186359"/>
            <a:ext cx="647700" cy="37742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直接连接符 11273"/>
          <p:cNvSpPr/>
          <p:nvPr/>
        </p:nvSpPr>
        <p:spPr>
          <a:xfrm>
            <a:off x="3096468" y="1563786"/>
            <a:ext cx="17811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直接连接符 11274"/>
          <p:cNvSpPr/>
          <p:nvPr/>
        </p:nvSpPr>
        <p:spPr>
          <a:xfrm>
            <a:off x="3744168" y="2319834"/>
            <a:ext cx="1781175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276" name="直接连接符 11275"/>
          <p:cNvSpPr/>
          <p:nvPr/>
        </p:nvSpPr>
        <p:spPr>
          <a:xfrm flipH="1">
            <a:off x="3096468" y="2319834"/>
            <a:ext cx="647700" cy="378619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277" name="椭圆 11276"/>
          <p:cNvSpPr/>
          <p:nvPr/>
        </p:nvSpPr>
        <p:spPr>
          <a:xfrm>
            <a:off x="3041700" y="1510209"/>
            <a:ext cx="109538" cy="107156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8" name="椭圆 11277"/>
          <p:cNvSpPr/>
          <p:nvPr/>
        </p:nvSpPr>
        <p:spPr>
          <a:xfrm>
            <a:off x="4822875" y="1510209"/>
            <a:ext cx="109538" cy="107156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9" name="椭圆 11278"/>
          <p:cNvSpPr/>
          <p:nvPr/>
        </p:nvSpPr>
        <p:spPr>
          <a:xfrm>
            <a:off x="3689400" y="1131590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椭圆 11279"/>
          <p:cNvSpPr/>
          <p:nvPr/>
        </p:nvSpPr>
        <p:spPr>
          <a:xfrm>
            <a:off x="5472956" y="1131590"/>
            <a:ext cx="107156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1" name="椭圆 11280"/>
          <p:cNvSpPr/>
          <p:nvPr/>
        </p:nvSpPr>
        <p:spPr>
          <a:xfrm>
            <a:off x="3689400" y="2266255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2" name="椭圆 11281"/>
          <p:cNvSpPr/>
          <p:nvPr/>
        </p:nvSpPr>
        <p:spPr>
          <a:xfrm>
            <a:off x="5472956" y="2266255"/>
            <a:ext cx="107156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3" name="椭圆 11282"/>
          <p:cNvSpPr/>
          <p:nvPr/>
        </p:nvSpPr>
        <p:spPr>
          <a:xfrm>
            <a:off x="3041700" y="2643684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4" name="椭圆 11283"/>
          <p:cNvSpPr/>
          <p:nvPr/>
        </p:nvSpPr>
        <p:spPr>
          <a:xfrm>
            <a:off x="4822875" y="2643684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5" name="直接连接符 11284"/>
          <p:cNvSpPr/>
          <p:nvPr/>
        </p:nvSpPr>
        <p:spPr>
          <a:xfrm>
            <a:off x="3744168" y="1239936"/>
            <a:ext cx="0" cy="1079897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286" name="直接连接符 11285"/>
          <p:cNvSpPr/>
          <p:nvPr/>
        </p:nvSpPr>
        <p:spPr>
          <a:xfrm>
            <a:off x="5543362" y="1186359"/>
            <a:ext cx="0" cy="11334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303" name="文本框 11302"/>
          <p:cNvSpPr txBox="1"/>
          <p:nvPr/>
        </p:nvSpPr>
        <p:spPr>
          <a:xfrm>
            <a:off x="107504" y="339502"/>
            <a:ext cx="56691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）长方体有几个顶点？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99792" y="3075806"/>
            <a:ext cx="3453130" cy="997585"/>
            <a:chOff x="3276" y="5580"/>
            <a:chExt cx="5438" cy="1571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3515" y="5580"/>
              <a:ext cx="4763" cy="1571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7" name="文本框 11286"/>
            <p:cNvSpPr txBox="1"/>
            <p:nvPr/>
          </p:nvSpPr>
          <p:spPr>
            <a:xfrm>
              <a:off x="3276" y="5812"/>
              <a:ext cx="5438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长方体有</a:t>
              </a:r>
              <a:r>
                <a:rPr lang="en-US" altLang="zh-CN" sz="32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顶点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3039001" y="1522153"/>
            <a:ext cx="109538" cy="107156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820176" y="1522153"/>
            <a:ext cx="109538" cy="107156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686701" y="1143534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470257" y="1143534"/>
            <a:ext cx="107156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686701" y="2278199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470257" y="2278199"/>
            <a:ext cx="107156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039001" y="2655628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820176" y="2655628"/>
            <a:ext cx="109538" cy="108347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35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直接连接符 34817"/>
          <p:cNvSpPr/>
          <p:nvPr/>
        </p:nvSpPr>
        <p:spPr>
          <a:xfrm>
            <a:off x="3005138" y="1006153"/>
            <a:ext cx="1191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19" name="直接连接符 34818"/>
          <p:cNvSpPr/>
          <p:nvPr/>
        </p:nvSpPr>
        <p:spPr>
          <a:xfrm>
            <a:off x="3654029" y="627534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0" name="直接连接符 34819"/>
          <p:cNvSpPr/>
          <p:nvPr/>
        </p:nvSpPr>
        <p:spPr>
          <a:xfrm flipH="1">
            <a:off x="3005138" y="627534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1" name="直接连接符 34820"/>
          <p:cNvSpPr/>
          <p:nvPr/>
        </p:nvSpPr>
        <p:spPr>
          <a:xfrm>
            <a:off x="3005138" y="1006153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2" name="直接连接符 34821"/>
          <p:cNvSpPr/>
          <p:nvPr/>
        </p:nvSpPr>
        <p:spPr>
          <a:xfrm>
            <a:off x="3654029" y="1762199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3" name="直接连接符 34822"/>
          <p:cNvSpPr/>
          <p:nvPr/>
        </p:nvSpPr>
        <p:spPr>
          <a:xfrm>
            <a:off x="5435204" y="627534"/>
            <a:ext cx="2381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4" name="直接连接符 34823"/>
          <p:cNvSpPr/>
          <p:nvPr/>
        </p:nvSpPr>
        <p:spPr>
          <a:xfrm>
            <a:off x="3654029" y="627534"/>
            <a:ext cx="1190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5" name="直接连接符 34824"/>
          <p:cNvSpPr/>
          <p:nvPr/>
        </p:nvSpPr>
        <p:spPr>
          <a:xfrm flipH="1">
            <a:off x="3005138" y="1762199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6" name="直接连接符 34825"/>
          <p:cNvSpPr/>
          <p:nvPr/>
        </p:nvSpPr>
        <p:spPr>
          <a:xfrm flipH="1">
            <a:off x="4787504" y="627534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7" name="直接连接符 34826"/>
          <p:cNvSpPr/>
          <p:nvPr/>
        </p:nvSpPr>
        <p:spPr>
          <a:xfrm>
            <a:off x="4787504" y="1006153"/>
            <a:ext cx="1190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8" name="直接连接符 34827"/>
          <p:cNvSpPr/>
          <p:nvPr/>
        </p:nvSpPr>
        <p:spPr>
          <a:xfrm>
            <a:off x="3005138" y="2139628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9" name="直接连接符 34828"/>
          <p:cNvSpPr/>
          <p:nvPr/>
        </p:nvSpPr>
        <p:spPr>
          <a:xfrm flipH="1">
            <a:off x="4787504" y="1761009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30" name="文本框 34829"/>
          <p:cNvSpPr txBox="1"/>
          <p:nvPr/>
        </p:nvSpPr>
        <p:spPr>
          <a:xfrm>
            <a:off x="3563888" y="2048530"/>
            <a:ext cx="54054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1" name="文本框 34830"/>
          <p:cNvSpPr txBox="1"/>
          <p:nvPr/>
        </p:nvSpPr>
        <p:spPr>
          <a:xfrm>
            <a:off x="5004048" y="1814587"/>
            <a:ext cx="6286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2" name="文本框 34831"/>
          <p:cNvSpPr txBox="1"/>
          <p:nvPr/>
        </p:nvSpPr>
        <p:spPr>
          <a:xfrm>
            <a:off x="4355976" y="1131590"/>
            <a:ext cx="701279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4" name="椭圆 34833"/>
          <p:cNvSpPr/>
          <p:nvPr/>
        </p:nvSpPr>
        <p:spPr>
          <a:xfrm>
            <a:off x="4732735" y="2084859"/>
            <a:ext cx="109538" cy="109538"/>
          </a:xfrm>
          <a:prstGeom prst="ellipse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5" name="直接连接符 34834"/>
          <p:cNvSpPr/>
          <p:nvPr/>
        </p:nvSpPr>
        <p:spPr>
          <a:xfrm>
            <a:off x="3005138" y="2139628"/>
            <a:ext cx="1781175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36" name="直接连接符 34835"/>
          <p:cNvSpPr/>
          <p:nvPr/>
        </p:nvSpPr>
        <p:spPr>
          <a:xfrm>
            <a:off x="4787504" y="1004962"/>
            <a:ext cx="2381" cy="11334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37" name="直接连接符 34836"/>
          <p:cNvSpPr/>
          <p:nvPr/>
        </p:nvSpPr>
        <p:spPr>
          <a:xfrm flipH="1">
            <a:off x="4787504" y="1761009"/>
            <a:ext cx="647700" cy="37861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组合 1"/>
          <p:cNvGrpSpPr/>
          <p:nvPr/>
        </p:nvGrpSpPr>
        <p:grpSpPr>
          <a:xfrm>
            <a:off x="1475656" y="2715766"/>
            <a:ext cx="6209030" cy="1166495"/>
            <a:chOff x="2690" y="4990"/>
            <a:chExt cx="9778" cy="1837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2690" y="4990"/>
              <a:ext cx="9316" cy="1837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3" name="文本框 34832"/>
            <p:cNvSpPr txBox="1"/>
            <p:nvPr/>
          </p:nvSpPr>
          <p:spPr>
            <a:xfrm>
              <a:off x="3202" y="5116"/>
              <a:ext cx="9266" cy="15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相交于</a:t>
              </a:r>
              <a:r>
                <a:rPr lang="zh-CN" altLang="en-US" sz="28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一个顶点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的三条棱的长度，分别叫做长方体的</a:t>
              </a:r>
              <a:r>
                <a:rPr lang="zh-CN" altLang="en-US" sz="2800" b="1" dirty="0">
                  <a:solidFill>
                    <a:srgbClr val="D41A0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长、宽、高</a:t>
              </a:r>
              <a:endParaRPr lang="zh-CN" altLang="en-US" sz="2800" b="1" dirty="0">
                <a:solidFill>
                  <a:srgbClr val="D41A0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 bldLvl="0"/>
      <p:bldP spid="34831" grpId="0" bldLvl="0"/>
      <p:bldP spid="34832" grpId="0" bldLvl="0"/>
      <p:bldP spid="34834" grpId="0" bldLvl="0" animBg="1"/>
    </p:bldLst>
  </p:timing>
</p:sld>
</file>

<file path=ppt/tags/tag1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1635</Words>
  <Application>WPS 演示</Application>
  <PresentationFormat>全屏显示(16:9)</PresentationFormat>
  <Paragraphs>305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幼圆</vt:lpstr>
      <vt:lpstr>Times New Roman</vt:lpstr>
      <vt:lpstr>Wingdings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30</cp:revision>
  <dcterms:created xsi:type="dcterms:W3CDTF">2017-03-17T02:28:00Z</dcterms:created>
  <dcterms:modified xsi:type="dcterms:W3CDTF">2021-02-25T01:24:46Z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