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2" r:id="rId3"/>
  </p:sldMasterIdLst>
  <p:notesMasterIdLst>
    <p:notesMasterId r:id="rId22"/>
  </p:notesMasterIdLst>
  <p:sldIdLst>
    <p:sldId id="388" r:id="rId4"/>
    <p:sldId id="312" r:id="rId5"/>
    <p:sldId id="387" r:id="rId6"/>
    <p:sldId id="321" r:id="rId7"/>
    <p:sldId id="346" r:id="rId8"/>
    <p:sldId id="380" r:id="rId9"/>
    <p:sldId id="381" r:id="rId10"/>
    <p:sldId id="382" r:id="rId11"/>
    <p:sldId id="375" r:id="rId12"/>
    <p:sldId id="391" r:id="rId13"/>
    <p:sldId id="384" r:id="rId14"/>
    <p:sldId id="355" r:id="rId15"/>
    <p:sldId id="369" r:id="rId16"/>
    <p:sldId id="376" r:id="rId17"/>
    <p:sldId id="385" r:id="rId18"/>
    <p:sldId id="392" r:id="rId19"/>
    <p:sldId id="386" r:id="rId20"/>
    <p:sldId id="389" r:id="rId2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F0048"/>
    <a:srgbClr val="00B762"/>
    <a:srgbClr val="009900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2183"/>
        <p:guide orient="horz" pos="1637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2.png"/><Relationship Id="rId54" Type="http://schemas.openxmlformats.org/officeDocument/2006/relationships/image" Target="../media/image1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整理与评价 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折线统计图、探索乐园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18.xml"/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542" y="1435155"/>
            <a:ext cx="863441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折线统计图、探索乐园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29728" y="1653885"/>
          <a:ext cx="7153728" cy="15595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94216"/>
                <a:gridCol w="894216"/>
                <a:gridCol w="894216"/>
                <a:gridCol w="894216"/>
                <a:gridCol w="894216"/>
                <a:gridCol w="894216"/>
                <a:gridCol w="894216"/>
                <a:gridCol w="89421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轮船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第四次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第五次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第六次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第七次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3129659" y="198615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4053584" y="198615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4948934" y="198615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5880627" y="198615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6680895" y="198615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7570298" y="198615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3110609" y="237568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4040715" y="237568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4898404" y="237568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820777" y="237568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6588723" y="237568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7525751" y="2375680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3091559" y="2728601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32016" y="2728601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4877925" y="2728601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5813297" y="2728601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622705" y="2728601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252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7559057" y="2728601"/>
            <a:ext cx="565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294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845823" y="3457048"/>
            <a:ext cx="7971606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答：至少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这三艘船才能在港口会合。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680895" y="2018491"/>
            <a:ext cx="473752" cy="377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995018" y="2410143"/>
            <a:ext cx="473752" cy="377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061796" y="2753900"/>
            <a:ext cx="473752" cy="377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4467" y="362656"/>
            <a:ext cx="796601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至少要经过多少天这三艘船才能在港口会合。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用列表法找出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三艘轮船多少天后同时回港。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3425434" y="1685059"/>
            <a:ext cx="218001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84÷7=12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341718" y="3422599"/>
            <a:ext cx="5076373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答：下次会合时是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星期三。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1556655" y="2282259"/>
            <a:ext cx="5817892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天，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要下次会合也是星期三。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5128" y="351624"/>
            <a:ext cx="83807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如果船开出的这一天是星期三，那么下次会合时是星期几？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526513" y="1545016"/>
            <a:ext cx="7496392" cy="213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1)A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(3)C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(4)D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3228980" y="1570439"/>
            <a:ext cx="289064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喜欢下围棋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17593" y="3585778"/>
            <a:ext cx="3091484" cy="1281743"/>
            <a:chOff x="5476340" y="2719563"/>
            <a:chExt cx="3091484" cy="1281743"/>
          </a:xfrm>
        </p:grpSpPr>
        <p:sp>
          <p:nvSpPr>
            <p:cNvPr id="3" name="矩形 2"/>
            <p:cNvSpPr/>
            <p:nvPr/>
          </p:nvSpPr>
          <p:spPr>
            <a:xfrm>
              <a:off x="5476340" y="2719563"/>
              <a:ext cx="3091484" cy="128174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834148" y="2928551"/>
              <a:ext cx="1442344" cy="80427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705210" y="2810278"/>
              <a:ext cx="1739031" cy="96288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834148" y="2928551"/>
              <a:ext cx="1442344" cy="80427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15"/>
            <p:cNvSpPr txBox="1">
              <a:spLocks noChangeArrowheads="1"/>
            </p:cNvSpPr>
            <p:nvPr/>
          </p:nvSpPr>
          <p:spPr bwMode="auto">
            <a:xfrm>
              <a:off x="5595236" y="2810278"/>
              <a:ext cx="504566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D</a:t>
              </a: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15"/>
            <p:cNvSpPr txBox="1">
              <a:spLocks noChangeArrowheads="1"/>
            </p:cNvSpPr>
            <p:nvPr/>
          </p:nvSpPr>
          <p:spPr bwMode="auto">
            <a:xfrm>
              <a:off x="6303037" y="3126380"/>
              <a:ext cx="504566" cy="389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5"/>
            <p:cNvSpPr txBox="1">
              <a:spLocks noChangeArrowheads="1"/>
            </p:cNvSpPr>
            <p:nvPr/>
          </p:nvSpPr>
          <p:spPr bwMode="auto">
            <a:xfrm>
              <a:off x="6857651" y="3126380"/>
              <a:ext cx="504566" cy="389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15"/>
            <p:cNvSpPr txBox="1">
              <a:spLocks noChangeArrowheads="1"/>
            </p:cNvSpPr>
            <p:nvPr/>
          </p:nvSpPr>
          <p:spPr bwMode="auto">
            <a:xfrm>
              <a:off x="7485624" y="3126380"/>
              <a:ext cx="504566" cy="389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15"/>
          <p:cNvSpPr txBox="1">
            <a:spLocks noChangeArrowheads="1"/>
          </p:cNvSpPr>
          <p:nvPr/>
        </p:nvSpPr>
        <p:spPr bwMode="auto">
          <a:xfrm>
            <a:off x="3239866" y="2048222"/>
            <a:ext cx="289064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喜欢下象棋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3248225" y="2592638"/>
            <a:ext cx="570952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既喜欢下围棋又喜欢下象棋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5"/>
          <p:cNvSpPr txBox="1">
            <a:spLocks noChangeArrowheads="1"/>
          </p:cNvSpPr>
          <p:nvPr/>
        </p:nvSpPr>
        <p:spPr bwMode="auto">
          <a:xfrm>
            <a:off x="3226453" y="3099534"/>
            <a:ext cx="4463680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老年俱乐部有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名老年人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5244490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85059" y="284299"/>
            <a:ext cx="88271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某社区老年俱乐部有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名老年人，喜欢下围棋的有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人，喜欢下象棋的有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人，其中既喜欢下围棋又喜欢下象棋的有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人，用下图表示俱乐部的老年人的爱好情况。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22137" y="330843"/>
            <a:ext cx="8606761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五年级有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个小朋友参加文艺会演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参加大合唱的有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参加舞蹈演出的有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每人至少参加一项表演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五年级既参加大合唱又参加舞蹈演出的有几人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4805" y="1779522"/>
            <a:ext cx="4593777" cy="1257591"/>
            <a:chOff x="3039718" y="3691385"/>
            <a:chExt cx="3006087" cy="125759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3039718" y="3691385"/>
              <a:ext cx="2888430" cy="1257591"/>
            </a:xfrm>
            <a:prstGeom prst="cloudCallout">
              <a:avLst>
                <a:gd name="adj1" fmla="val -45331"/>
                <a:gd name="adj2" fmla="val -8750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96440" y="3872213"/>
              <a:ext cx="28493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既参加大合唱又参加舞蹈演出的同学要从总人数里去掉。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3004715" y="2894007"/>
            <a:ext cx="2229786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68+64-92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66053" y="3606280"/>
            <a:ext cx="8011886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答：五年级既参加大合唱又参加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舞蹈演出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4486277" y="2894007"/>
            <a:ext cx="2229786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=40(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22474" y="320268"/>
            <a:ext cx="8375212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实验小学组织乒乓球男女混合双打比赛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名男生、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名女生参加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从中选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名女生和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名男生组成一队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可以有多少种不同的组队方案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74111" y="1643731"/>
            <a:ext cx="4324649" cy="1201547"/>
            <a:chOff x="2429494" y="3615184"/>
            <a:chExt cx="3393710" cy="101132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2429494" y="3615184"/>
              <a:ext cx="3391793" cy="1011327"/>
            </a:xfrm>
            <a:prstGeom prst="cloudCallout">
              <a:avLst>
                <a:gd name="adj1" fmla="val -45889"/>
                <a:gd name="adj2" fmla="val -8010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11323" y="3790350"/>
              <a:ext cx="3111881" cy="699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先用一名男生分别与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名女生组队，可以组成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队。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3692" y="2049255"/>
            <a:ext cx="2630258" cy="1025983"/>
            <a:chOff x="3185875" y="3798038"/>
            <a:chExt cx="2630258" cy="102598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185875" y="3798038"/>
              <a:ext cx="2178913" cy="1025983"/>
            </a:xfrm>
            <a:prstGeom prst="cloudCallout">
              <a:avLst>
                <a:gd name="adj1" fmla="val 101684"/>
                <a:gd name="adj2" fmla="val 9269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359295" y="3881567"/>
              <a:ext cx="245683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共有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名男生，就是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3423984" y="2901989"/>
            <a:ext cx="3249594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4×5=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997917" y="3586676"/>
            <a:ext cx="5284605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答：可以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不同的组队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4387019" y="2869331"/>
            <a:ext cx="2713375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20(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85509" y="309375"/>
            <a:ext cx="845572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下面是丽欣服装城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月份男、女服装销售额统计表。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537744" y="2251826"/>
            <a:ext cx="7610692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根据上面的数据完成下面的折线统计图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31705" y="862717"/>
          <a:ext cx="6097152" cy="13817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50427"/>
                <a:gridCol w="624819"/>
                <a:gridCol w="605963"/>
                <a:gridCol w="721808"/>
                <a:gridCol w="730719"/>
                <a:gridCol w="695075"/>
                <a:gridCol w="6683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月份销售额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万元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服装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男装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10.4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女装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12.3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2121230" y="1141559"/>
            <a:ext cx="5238967" cy="38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丽欣服装城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月份男、女服装销售额统计图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A251.EPS" descr="id:2147513987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9056" y="1741434"/>
            <a:ext cx="3204845" cy="161342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79735" y="2332154"/>
            <a:ext cx="1602225" cy="552573"/>
            <a:chOff x="3446382" y="3967889"/>
            <a:chExt cx="1602225" cy="55257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3446382" y="3967889"/>
              <a:ext cx="1351853" cy="552573"/>
            </a:xfrm>
            <a:prstGeom prst="cloudCallout">
              <a:avLst>
                <a:gd name="adj1" fmla="val 133077"/>
                <a:gd name="adj2" fmla="val -1144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79041" y="3979541"/>
              <a:ext cx="15695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先描点。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434558" y="209895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28702" y="218101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18486" y="2562010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09694" y="288731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81894" y="235393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84830" y="2690970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562886" y="2260162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57030" y="2588402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935086" y="226309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35086" y="2518066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16078" y="2433082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324870" y="219569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025087" y="2056097"/>
            <a:ext cx="612015" cy="29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14.8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363846" y="1860923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15.2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3617982" y="2276397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12.3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3582814" y="2852978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10.4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960495" y="2060072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13.8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986871" y="2667821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11.8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388758" y="2016744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14.2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4359071" y="2591560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12.2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4775231" y="1990352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14.2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4734608" y="2492154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12.8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5110952" y="1955140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14.8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5239664" y="2477191"/>
            <a:ext cx="612015" cy="26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13.2</a:t>
            </a:r>
            <a:endParaRPr lang="en-US" altLang="zh-CN" sz="1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>
            <a:endCxn id="9" idx="2"/>
          </p:cNvCxnSpPr>
          <p:nvPr/>
        </p:nvCxnSpPr>
        <p:spPr>
          <a:xfrm>
            <a:off x="3466789" y="2111551"/>
            <a:ext cx="351697" cy="46845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>
            <a:off x="3822479" y="2389938"/>
            <a:ext cx="359415" cy="196166"/>
          </a:xfrm>
          <a:custGeom>
            <a:avLst/>
            <a:gdLst>
              <a:gd name="connsiteX0" fmla="*/ 0 w 434788"/>
              <a:gd name="connsiteY0" fmla="*/ 234388 h 234388"/>
              <a:gd name="connsiteX1" fmla="*/ 399011 w 434788"/>
              <a:gd name="connsiteY1" fmla="*/ 18257 h 234388"/>
              <a:gd name="connsiteX2" fmla="*/ 390698 w 434788"/>
              <a:gd name="connsiteY2" fmla="*/ 26570 h 2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788" h="234388">
                <a:moveTo>
                  <a:pt x="0" y="234388"/>
                </a:moveTo>
                <a:lnTo>
                  <a:pt x="399011" y="18257"/>
                </a:lnTo>
                <a:cubicBezTo>
                  <a:pt x="464127" y="-16379"/>
                  <a:pt x="427412" y="5095"/>
                  <a:pt x="390698" y="26570"/>
                </a:cubicBezTo>
              </a:path>
            </a:pathLst>
          </a:cu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4194829" y="2274904"/>
            <a:ext cx="386057" cy="97034"/>
          </a:xfrm>
          <a:custGeom>
            <a:avLst/>
            <a:gdLst>
              <a:gd name="connsiteX0" fmla="*/ 0 w 434788"/>
              <a:gd name="connsiteY0" fmla="*/ 234388 h 234388"/>
              <a:gd name="connsiteX1" fmla="*/ 399011 w 434788"/>
              <a:gd name="connsiteY1" fmla="*/ 18257 h 234388"/>
              <a:gd name="connsiteX2" fmla="*/ 390698 w 434788"/>
              <a:gd name="connsiteY2" fmla="*/ 26570 h 2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788" h="234388">
                <a:moveTo>
                  <a:pt x="0" y="234388"/>
                </a:moveTo>
                <a:lnTo>
                  <a:pt x="399011" y="18257"/>
                </a:lnTo>
                <a:cubicBezTo>
                  <a:pt x="464127" y="-16379"/>
                  <a:pt x="427412" y="5095"/>
                  <a:pt x="390698" y="26570"/>
                </a:cubicBezTo>
              </a:path>
            </a:pathLst>
          </a:cu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4578937" y="2270220"/>
            <a:ext cx="410067" cy="8313"/>
          </a:xfrm>
          <a:custGeom>
            <a:avLst/>
            <a:gdLst>
              <a:gd name="connsiteX0" fmla="*/ 0 w 410067"/>
              <a:gd name="connsiteY0" fmla="*/ 0 h 8313"/>
              <a:gd name="connsiteX1" fmla="*/ 374073 w 410067"/>
              <a:gd name="connsiteY1" fmla="*/ 0 h 8313"/>
              <a:gd name="connsiteX2" fmla="*/ 374073 w 410067"/>
              <a:gd name="connsiteY2" fmla="*/ 8313 h 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0067" h="8313">
                <a:moveTo>
                  <a:pt x="0" y="0"/>
                </a:moveTo>
                <a:lnTo>
                  <a:pt x="374073" y="0"/>
                </a:lnTo>
                <a:cubicBezTo>
                  <a:pt x="436418" y="1385"/>
                  <a:pt x="405245" y="4849"/>
                  <a:pt x="374073" y="8313"/>
                </a:cubicBezTo>
              </a:path>
            </a:pathLst>
          </a:cu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4961323" y="2217018"/>
            <a:ext cx="363547" cy="53202"/>
          </a:xfrm>
          <a:custGeom>
            <a:avLst/>
            <a:gdLst>
              <a:gd name="connsiteX0" fmla="*/ 0 w 439179"/>
              <a:gd name="connsiteY0" fmla="*/ 61632 h 61632"/>
              <a:gd name="connsiteX1" fmla="*/ 407324 w 439179"/>
              <a:gd name="connsiteY1" fmla="*/ 3443 h 61632"/>
              <a:gd name="connsiteX2" fmla="*/ 382385 w 439179"/>
              <a:gd name="connsiteY2" fmla="*/ 11756 h 6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179" h="61632">
                <a:moveTo>
                  <a:pt x="0" y="61632"/>
                </a:moveTo>
                <a:lnTo>
                  <a:pt x="407324" y="3443"/>
                </a:lnTo>
                <a:cubicBezTo>
                  <a:pt x="471055" y="-4870"/>
                  <a:pt x="426720" y="3443"/>
                  <a:pt x="382385" y="11756"/>
                </a:cubicBezTo>
              </a:path>
            </a:pathLst>
          </a:cu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3452558" y="2202712"/>
            <a:ext cx="365928" cy="726527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845694" y="2753572"/>
            <a:ext cx="339136" cy="151743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4184830" y="2622865"/>
            <a:ext cx="381809" cy="104105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557030" y="2548148"/>
            <a:ext cx="448358" cy="58254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4935086" y="2460666"/>
            <a:ext cx="393259" cy="87481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5898232" y="1812597"/>
            <a:ext cx="1042727" cy="467393"/>
            <a:chOff x="5359280" y="3399482"/>
            <a:chExt cx="1042727" cy="467393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373140" y="3542025"/>
              <a:ext cx="360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/>
            <p:cNvSpPr/>
            <p:nvPr/>
          </p:nvSpPr>
          <p:spPr>
            <a:xfrm>
              <a:off x="5528062" y="3515640"/>
              <a:ext cx="36000" cy="36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15"/>
            <p:cNvSpPr txBox="1">
              <a:spLocks noChangeArrowheads="1"/>
            </p:cNvSpPr>
            <p:nvPr/>
          </p:nvSpPr>
          <p:spPr bwMode="auto">
            <a:xfrm>
              <a:off x="5789992" y="3399482"/>
              <a:ext cx="612015" cy="261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女装</a:t>
              </a:r>
              <a:endPara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15"/>
            <p:cNvSpPr txBox="1">
              <a:spLocks noChangeArrowheads="1"/>
            </p:cNvSpPr>
            <p:nvPr/>
          </p:nvSpPr>
          <p:spPr bwMode="auto">
            <a:xfrm>
              <a:off x="5773366" y="3605457"/>
              <a:ext cx="612015" cy="261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男装</a:t>
              </a:r>
              <a:endParaRPr lang="en-US" altLang="zh-CN" sz="1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359280" y="3702738"/>
              <a:ext cx="360000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5514202" y="3676353"/>
              <a:ext cx="36000" cy="36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35434" y="2503057"/>
            <a:ext cx="2918094" cy="987113"/>
            <a:chOff x="3349503" y="3967888"/>
            <a:chExt cx="1539698" cy="98711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9" name="AutoShape 27"/>
            <p:cNvSpPr>
              <a:spLocks noChangeArrowheads="1"/>
            </p:cNvSpPr>
            <p:nvPr/>
          </p:nvSpPr>
          <p:spPr bwMode="auto">
            <a:xfrm>
              <a:off x="3349503" y="3967888"/>
              <a:ext cx="1294366" cy="987113"/>
            </a:xfrm>
            <a:prstGeom prst="cloudCallout">
              <a:avLst>
                <a:gd name="adj1" fmla="val -109698"/>
                <a:gd name="adj2" fmla="val -2549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472925" y="4087938"/>
              <a:ext cx="141627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再把各点顺次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连接起来。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TextBox 15"/>
          <p:cNvSpPr txBox="1">
            <a:spLocks noChangeArrowheads="1"/>
          </p:cNvSpPr>
          <p:nvPr/>
        </p:nvSpPr>
        <p:spPr bwMode="auto">
          <a:xfrm>
            <a:off x="253808" y="379481"/>
            <a:ext cx="7610692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根据上面的数据完成下面的折线统计图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2" grpId="0" animBg="1"/>
      <p:bldP spid="3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328232" y="2364851"/>
            <a:ext cx="8601891" cy="222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该服装城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的销售情况比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的销售情况好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月份的销售额最高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是旺季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月份的销售额最低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是淡季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月份的销售额逐月增长。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该服装城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月份女装的销售额平均每月大约是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5"/>
          <p:cNvSpPr txBox="1">
            <a:spLocks noChangeArrowheads="1"/>
          </p:cNvSpPr>
          <p:nvPr/>
        </p:nvSpPr>
        <p:spPr bwMode="auto">
          <a:xfrm>
            <a:off x="2414668" y="2330123"/>
            <a:ext cx="1040107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女装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5690867" y="2363199"/>
            <a:ext cx="1107798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男装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1312680" y="2785632"/>
            <a:ext cx="350331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5"/>
          <p:cNvSpPr txBox="1">
            <a:spLocks noChangeArrowheads="1"/>
          </p:cNvSpPr>
          <p:nvPr/>
        </p:nvSpPr>
        <p:spPr bwMode="auto">
          <a:xfrm>
            <a:off x="6656157" y="2774919"/>
            <a:ext cx="350331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15"/>
          <p:cNvSpPr txBox="1">
            <a:spLocks noChangeArrowheads="1"/>
          </p:cNvSpPr>
          <p:nvPr/>
        </p:nvSpPr>
        <p:spPr bwMode="auto">
          <a:xfrm>
            <a:off x="3967451" y="3205300"/>
            <a:ext cx="350331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15"/>
          <p:cNvSpPr txBox="1">
            <a:spLocks noChangeArrowheads="1"/>
          </p:cNvSpPr>
          <p:nvPr/>
        </p:nvSpPr>
        <p:spPr bwMode="auto">
          <a:xfrm>
            <a:off x="672523" y="4062867"/>
            <a:ext cx="717347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627908" y="4275636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4" name="TextBox 15"/>
          <p:cNvSpPr txBox="1">
            <a:spLocks noChangeArrowheads="1"/>
          </p:cNvSpPr>
          <p:nvPr/>
        </p:nvSpPr>
        <p:spPr bwMode="auto">
          <a:xfrm>
            <a:off x="285509" y="309375"/>
            <a:ext cx="845572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下面是丽欣服装城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月份男、女服装销售额统计表。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5" name="表格 64"/>
          <p:cNvGraphicFramePr>
            <a:graphicFrameLocks noGrp="1"/>
          </p:cNvGraphicFramePr>
          <p:nvPr/>
        </p:nvGraphicFramePr>
        <p:xfrm>
          <a:off x="1631705" y="862717"/>
          <a:ext cx="6097152" cy="13817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50427"/>
                <a:gridCol w="624819"/>
                <a:gridCol w="605963"/>
                <a:gridCol w="721808"/>
                <a:gridCol w="730719"/>
                <a:gridCol w="695075"/>
                <a:gridCol w="6683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月份销售额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万元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服装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男装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10.4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女装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12.3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14.2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14.8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uild="p"/>
      <p:bldP spid="56" grpId="0" build="p"/>
      <p:bldP spid="57" grpId="0" build="p"/>
      <p:bldP spid="58" grpId="0" build="p"/>
      <p:bldP spid="59" grpId="0" build="p"/>
      <p:bldP spid="6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394224" y="1050781"/>
            <a:ext cx="3565376" cy="277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881123" y="834337"/>
            <a:ext cx="5214855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读统计图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8585" y="1639794"/>
            <a:ext cx="4644498" cy="95410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赵英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天的跳绳平均成绩是多少个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86122" y="2603826"/>
            <a:ext cx="4444805" cy="83099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152+155+158+160+157+159+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162+165+165+167=1600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A214.EPS" descr="id:214751221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753078" y="1679904"/>
            <a:ext cx="3437884" cy="2149903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91736" y="1414229"/>
            <a:ext cx="4012115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赵英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天的跳绳成绩统计图</a:t>
            </a:r>
            <a:endParaRPr lang="zh-CN" altLang="zh-CN" sz="20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58102" y="3433804"/>
            <a:ext cx="2700552" cy="46166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1600÷10=160(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528" y="3192401"/>
            <a:ext cx="5563877" cy="1480619"/>
            <a:chOff x="2645160" y="747868"/>
            <a:chExt cx="5563877" cy="1480619"/>
          </a:xfrm>
        </p:grpSpPr>
        <p:grpSp>
          <p:nvGrpSpPr>
            <p:cNvPr id="68" name="组合 4"/>
            <p:cNvGrpSpPr/>
            <p:nvPr/>
          </p:nvGrpSpPr>
          <p:grpSpPr bwMode="auto">
            <a:xfrm>
              <a:off x="3907954" y="1524282"/>
              <a:ext cx="4301083" cy="535426"/>
              <a:chOff x="966054" y="1181248"/>
              <a:chExt cx="2739631" cy="443627"/>
            </a:xfrm>
            <a:noFill/>
          </p:grpSpPr>
          <p:sp>
            <p:nvSpPr>
              <p:cNvPr id="70" name="云形标注 82"/>
              <p:cNvSpPr>
                <a:spLocks noChangeArrowheads="1"/>
              </p:cNvSpPr>
              <p:nvPr/>
            </p:nvSpPr>
            <p:spPr bwMode="auto">
              <a:xfrm>
                <a:off x="966054" y="1190722"/>
                <a:ext cx="2569217" cy="434153"/>
              </a:xfrm>
              <a:prstGeom prst="cloudCallout">
                <a:avLst>
                  <a:gd name="adj1" fmla="val -68332"/>
                  <a:gd name="adj2" fmla="val -98472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4"/>
              <p:cNvSpPr>
                <a:spLocks noChangeArrowheads="1"/>
              </p:cNvSpPr>
              <p:nvPr/>
            </p:nvSpPr>
            <p:spPr bwMode="auto">
              <a:xfrm>
                <a:off x="1125537" y="1181248"/>
                <a:ext cx="2580148" cy="382512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用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天跳绳成绩和除以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5160" y="747868"/>
              <a:ext cx="1033180" cy="14806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A214.EPS" descr="id:214751221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753078" y="1309780"/>
            <a:ext cx="3437884" cy="2149903"/>
          </a:xfrm>
          <a:prstGeom prst="rect">
            <a:avLst/>
          </a:prstGeom>
        </p:spPr>
      </p:pic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253189" y="338197"/>
            <a:ext cx="4205669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读统计图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90939" y="1223583"/>
            <a:ext cx="4768007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超过平均成绩的有几天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不足平均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成绩的有几天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76321" y="2212888"/>
            <a:ext cx="492334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答：超过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平均成绩的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不足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平均成绩的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231559" y="1513105"/>
            <a:ext cx="1545784" cy="819374"/>
          </a:xfrm>
          <a:prstGeom prst="ellipse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053475">
            <a:off x="889281" y="2459085"/>
            <a:ext cx="1908738" cy="675355"/>
          </a:xfrm>
          <a:prstGeom prst="ellipse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91736" y="1044105"/>
            <a:ext cx="4012115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赵英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天的跳绳成绩统计图</a:t>
            </a:r>
            <a:endParaRPr lang="zh-CN" altLang="zh-CN" sz="20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7528" y="3018225"/>
            <a:ext cx="6018302" cy="1480619"/>
            <a:chOff x="87528" y="3018225"/>
            <a:chExt cx="6018302" cy="1480619"/>
          </a:xfrm>
        </p:grpSpPr>
        <p:grpSp>
          <p:nvGrpSpPr>
            <p:cNvPr id="27" name="组合 26"/>
            <p:cNvGrpSpPr/>
            <p:nvPr/>
          </p:nvGrpSpPr>
          <p:grpSpPr>
            <a:xfrm>
              <a:off x="87528" y="3018225"/>
              <a:ext cx="6018302" cy="1480619"/>
              <a:chOff x="2645160" y="747868"/>
              <a:chExt cx="6018302" cy="1480619"/>
            </a:xfrm>
          </p:grpSpPr>
          <p:sp>
            <p:nvSpPr>
              <p:cNvPr id="33" name="云形标注 82"/>
              <p:cNvSpPr>
                <a:spLocks noChangeArrowheads="1"/>
              </p:cNvSpPr>
              <p:nvPr/>
            </p:nvSpPr>
            <p:spPr bwMode="auto">
              <a:xfrm>
                <a:off x="3907954" y="1546604"/>
                <a:ext cx="4755508" cy="523992"/>
              </a:xfrm>
              <a:prstGeom prst="cloudCallout">
                <a:avLst>
                  <a:gd name="adj1" fmla="val -68332"/>
                  <a:gd name="adj2" fmla="val -98472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45160" y="747868"/>
                <a:ext cx="1033180" cy="1480619"/>
              </a:xfrm>
              <a:prstGeom prst="rect">
                <a:avLst/>
              </a:prstGeom>
            </p:spPr>
          </p:pic>
        </p:grp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1687685" y="3714230"/>
              <a:ext cx="4179314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看点的高低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160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的点相比。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95124" y="870084"/>
            <a:ext cx="737922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70736" y="1793018"/>
            <a:ext cx="4359247" cy="2277497"/>
            <a:chOff x="-3415620" y="2587286"/>
            <a:chExt cx="5812331" cy="3036650"/>
          </a:xfrm>
        </p:grpSpPr>
        <p:sp>
          <p:nvSpPr>
            <p:cNvPr id="28" name="矩形 27"/>
            <p:cNvSpPr/>
            <p:nvPr/>
          </p:nvSpPr>
          <p:spPr>
            <a:xfrm>
              <a:off x="-3415620" y="3594472"/>
              <a:ext cx="2298066" cy="61555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折线统计图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394379" y="2587286"/>
              <a:ext cx="2791090" cy="53347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单式折线统计图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左大括号 34"/>
            <p:cNvSpPr/>
            <p:nvPr/>
          </p:nvSpPr>
          <p:spPr>
            <a:xfrm>
              <a:off x="-1065224" y="2890367"/>
              <a:ext cx="649077" cy="2042473"/>
            </a:xfrm>
            <a:prstGeom prst="leftBrace">
              <a:avLst>
                <a:gd name="adj1" fmla="val 192023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394379" y="3390632"/>
              <a:ext cx="1660790" cy="94384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复式折线</a:t>
              </a:r>
              <a:endPara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统计图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394379" y="4680092"/>
              <a:ext cx="1965591" cy="94384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根据统计图解决问题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73401" y="1999852"/>
            <a:ext cx="2736111" cy="1670255"/>
            <a:chOff x="-1385150" y="3076966"/>
            <a:chExt cx="3648150" cy="2226998"/>
          </a:xfrm>
        </p:grpSpPr>
        <p:sp>
          <p:nvSpPr>
            <p:cNvPr id="16" name="矩形 15"/>
            <p:cNvSpPr/>
            <p:nvPr/>
          </p:nvSpPr>
          <p:spPr>
            <a:xfrm>
              <a:off x="-532954" y="3076966"/>
              <a:ext cx="1887697" cy="61555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探索乐园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1385150" y="4360120"/>
              <a:ext cx="1436797" cy="94384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解决重叠问题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 rot="5400000">
              <a:off x="86357" y="2940944"/>
              <a:ext cx="649075" cy="2189276"/>
            </a:xfrm>
            <a:prstGeom prst="leftBrace">
              <a:avLst>
                <a:gd name="adj1" fmla="val 192023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02210" y="4360120"/>
              <a:ext cx="1660790" cy="94384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解决比赛场次问题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337427" y="1074089"/>
            <a:ext cx="2057425" cy="2808000"/>
          </a:xfrm>
          <a:prstGeom prst="roundRect">
            <a:avLst/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折线统计图不但可以表示数量的多少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而且能清楚地表示出数量的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增减变化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情况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59788" y="324209"/>
            <a:ext cx="3068469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单式折线统计图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6819042" y="1038518"/>
            <a:ext cx="2052000" cy="2844000"/>
          </a:xfrm>
          <a:prstGeom prst="roundRect">
            <a:avLst/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折线统计图的绘制方法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根据数据的大小在图中描出各点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用线段顺次连接各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15904" y="1347360"/>
            <a:ext cx="4440639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4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8章2.eps" descr="id:2147511864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5150" y="1641001"/>
            <a:ext cx="4113686" cy="219077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334696" y="1057152"/>
            <a:ext cx="2196000" cy="2880000"/>
          </a:xfrm>
          <a:prstGeom prst="roundRect">
            <a:avLst/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复式折线统计图不但能表示两组数据数量的多少、数量的增减变化情况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还可以比较两组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9807" y="345163"/>
            <a:ext cx="3329414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折线统计图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7032172" y="1387150"/>
            <a:ext cx="1872000" cy="2052000"/>
          </a:xfrm>
          <a:prstGeom prst="roundRect">
            <a:avLst/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绘制复式折线统计图要注意用不同的图例表示不同的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5002" y="1282921"/>
            <a:ext cx="4937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六次人口普查男、女人数统计图　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23452" y="1890401"/>
            <a:ext cx="4248472" cy="2027264"/>
            <a:chOff x="4778398" y="1450512"/>
            <a:chExt cx="4248472" cy="2027264"/>
          </a:xfrm>
        </p:grpSpPr>
        <p:pic>
          <p:nvPicPr>
            <p:cNvPr id="14" name="8章10.eps" descr="id:2147512325;FounderCES"/>
            <p:cNvPicPr/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98" y="1450512"/>
              <a:ext cx="4248472" cy="202726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8161602" y="1483869"/>
              <a:ext cx="360256" cy="510436"/>
              <a:chOff x="8161602" y="1483869"/>
              <a:chExt cx="360256" cy="51043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244408" y="1608554"/>
                <a:ext cx="144016" cy="2621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165737" y="1483869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87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161602" y="1648056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53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827321" y="953277"/>
            <a:ext cx="7538169" cy="1476000"/>
          </a:xfrm>
          <a:prstGeom prst="roundRect">
            <a:avLst/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借助示意图进行考虑，从它们的和梨减去重叠部分；也可以用其中一部分减去重叠部分，再加上另一部分。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70482" y="335102"/>
            <a:ext cx="2656496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解决重叠问题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16630" y="2547257"/>
            <a:ext cx="4321627" cy="1236403"/>
            <a:chOff x="4630908" y="1811418"/>
            <a:chExt cx="4321627" cy="1236403"/>
          </a:xfrm>
        </p:grpSpPr>
        <p:sp>
          <p:nvSpPr>
            <p:cNvPr id="2" name="椭圆 1"/>
            <p:cNvSpPr/>
            <p:nvPr/>
          </p:nvSpPr>
          <p:spPr>
            <a:xfrm>
              <a:off x="4630908" y="1811418"/>
              <a:ext cx="2767992" cy="123640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1" name="椭圆 20"/>
            <p:cNvSpPr/>
            <p:nvPr/>
          </p:nvSpPr>
          <p:spPr>
            <a:xfrm>
              <a:off x="6232086" y="1811418"/>
              <a:ext cx="2720449" cy="123640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69467" y="2088903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李丽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28226" y="2468088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张一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663093" y="1909581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王文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689542" y="2642932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高乐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73550" y="2066094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李刚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01872" y="2424543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赵月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492904" y="1826071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398900" y="2609209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杨新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36761" y="2212061"/>
              <a:ext cx="6187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刘明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217982" y="3920354"/>
            <a:ext cx="27122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6+5-2=9(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903517" y="957473"/>
            <a:ext cx="7200000" cy="1548000"/>
          </a:xfrm>
          <a:prstGeom prst="roundRect">
            <a:avLst/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解决组合问题时，要按一定的顺序去思考。可以借助图示、列表等方法，不重复、不遗漏地把所有的组合方法找出来。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88643" y="297528"/>
            <a:ext cx="3480440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解决比赛场次问题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GK68.EPS" descr="id:2147513556;FounderCES"/>
          <p:cNvPicPr/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970" t="65989" r="37784" b="5030"/>
          <a:stretch>
            <a:fillRect/>
          </a:stretch>
        </p:blipFill>
        <p:spPr>
          <a:xfrm>
            <a:off x="903461" y="2840740"/>
            <a:ext cx="4103966" cy="137630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450680" y="2882561"/>
            <a:ext cx="2885405" cy="12926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奇奇从家经过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超市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，共有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的走法。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47902" y="901380"/>
            <a:ext cx="8070109" cy="325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个港口停着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三艘轮船，某一天它们同时开出港口。轮船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天回港一次。轮船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隔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天回港一次，轮船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天回港一次。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至少要经过多少天这三艘船才能在港口会合。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用列表法找出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三艘轮船多少天后同时回港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如果船开出的这一天是星期三，那么下次会合时是星期几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2071</Words>
  <Application>WPS 演示</Application>
  <PresentationFormat>全屏显示(16:9)</PresentationFormat>
  <Paragraphs>425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Times New Roman</vt:lpstr>
      <vt:lpstr>幼圆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980</cp:revision>
  <dcterms:created xsi:type="dcterms:W3CDTF">2016-06-05T01:28:00Z</dcterms:created>
  <dcterms:modified xsi:type="dcterms:W3CDTF">2021-02-25T01:10:08Z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