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notesMasterIdLst>
    <p:notesMasterId r:id="rId17"/>
  </p:notesMasterIdLst>
  <p:sldIdLst>
    <p:sldId id="396" r:id="rId4"/>
    <p:sldId id="378" r:id="rId5"/>
    <p:sldId id="392" r:id="rId6"/>
    <p:sldId id="379" r:id="rId7"/>
    <p:sldId id="393" r:id="rId8"/>
    <p:sldId id="380" r:id="rId9"/>
    <p:sldId id="381" r:id="rId10"/>
    <p:sldId id="383" r:id="rId11"/>
    <p:sldId id="384" r:id="rId12"/>
    <p:sldId id="394" r:id="rId13"/>
    <p:sldId id="371" r:id="rId14"/>
    <p:sldId id="395" r:id="rId15"/>
    <p:sldId id="397" r:id="rId1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5E55"/>
    <a:srgbClr val="00B762"/>
    <a:srgbClr val="DF0048"/>
    <a:srgbClr val="D8D8D8"/>
    <a:srgbClr val="FAEF9B"/>
    <a:srgbClr val="8BB408"/>
    <a:srgbClr val="AFADAE"/>
    <a:srgbClr val="385723"/>
    <a:srgbClr val="5B8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72" y="-82"/>
      </p:cViewPr>
      <p:guideLst>
        <p:guide orient="horz" pos="16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图片 29" descr="探索新知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788" y="230981"/>
            <a:ext cx="26193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 包装扑克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12.xml"/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7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20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7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19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包装扑克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情境导入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1" y="378276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扩展延伸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95941"/>
            <a:ext cx="18616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157"/>
          <p:cNvGrpSpPr/>
          <p:nvPr/>
        </p:nvGrpSpPr>
        <p:grpSpPr>
          <a:xfrm>
            <a:off x="1021715" y="1614805"/>
            <a:ext cx="7222490" cy="1569720"/>
            <a:chOff x="1609" y="2273"/>
            <a:chExt cx="11374" cy="2472"/>
          </a:xfrm>
        </p:grpSpPr>
        <p:sp>
          <p:nvSpPr>
            <p:cNvPr id="160" name=" 228"/>
            <p:cNvSpPr/>
            <p:nvPr/>
          </p:nvSpPr>
          <p:spPr>
            <a:xfrm>
              <a:off x="3904" y="2310"/>
              <a:ext cx="8136" cy="2282"/>
            </a:xfrm>
            <a:prstGeom prst="wedgeRectCallout">
              <a:avLst>
                <a:gd name="adj1" fmla="val -60784"/>
                <a:gd name="adj2" fmla="val 42896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1" name="文本框 27"/>
            <p:cNvSpPr txBox="1"/>
            <p:nvPr/>
          </p:nvSpPr>
          <p:spPr>
            <a:xfrm>
              <a:off x="1609" y="2273"/>
              <a:ext cx="11374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通过计算可以得出，包装方式五用纸最少，即将物体的最大面重合时最节省包装纸。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849084" y="386342"/>
            <a:ext cx="803626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估计一下哪种包装方式省包装纸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41964" y="336670"/>
            <a:ext cx="664869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通过今天的活动课，你发现了什么？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55395" y="999300"/>
            <a:ext cx="7202798" cy="1330418"/>
            <a:chOff x="1255395" y="999300"/>
            <a:chExt cx="7202798" cy="1330418"/>
          </a:xfrm>
        </p:grpSpPr>
        <p:sp>
          <p:nvSpPr>
            <p:cNvPr id="51" name="AutoShape 27"/>
            <p:cNvSpPr>
              <a:spLocks noChangeArrowheads="1"/>
            </p:cNvSpPr>
            <p:nvPr/>
          </p:nvSpPr>
          <p:spPr bwMode="auto">
            <a:xfrm>
              <a:off x="1255395" y="999300"/>
              <a:ext cx="6121400" cy="552450"/>
            </a:xfrm>
            <a:prstGeom prst="wedgeRoundRectCallout">
              <a:avLst>
                <a:gd name="adj1" fmla="val 55363"/>
                <a:gd name="adj2" fmla="val 43563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怎样尽可能使得所包装的物品的表面积最小？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49580" y1="56944" x2="36975" y2="75694"/>
                          <a14:foregroundMark x1="31933" y1="57639" x2="12605" y2="54167"/>
                          <a14:foregroundMark x1="52941" y1="75694" x2="36134" y2="77778"/>
                          <a14:foregroundMark x1="33613" y1="82639" x2="26891" y2="93750"/>
                          <a14:foregroundMark x1="18487" y1="90278" x2="27731" y2="95139"/>
                          <a14:foregroundMark x1="78151" y1="58333" x2="57983" y2="59722"/>
                          <a14:foregroundMark x1="68067" y1="72917" x2="51261" y2="791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3824" y="1086388"/>
              <a:ext cx="844369" cy="124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435" name="Text Box 2"/>
          <p:cNvSpPr txBox="1"/>
          <p:nvPr/>
        </p:nvSpPr>
        <p:spPr>
          <a:xfrm>
            <a:off x="801776" y="2240831"/>
            <a:ext cx="7388903" cy="1938992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pPr marL="342900" indent="-342900" algn="l"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物体重合的面积越大，表面积就越小，包装用的纸也就越少。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同样的体积下，长方体的表面积与它的长、宽、高的长度有关，长、宽、高的长度越接近，表面积就越小，当长、宽、高相等时，它的表面积最小。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4213225" y="1635934"/>
            <a:ext cx="205740" cy="537210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882" y="3069768"/>
            <a:ext cx="2607206" cy="1695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242"/>
          <a:stretch>
            <a:fillRect/>
          </a:stretch>
        </p:blipFill>
        <p:spPr>
          <a:xfrm>
            <a:off x="5192877" y="1092461"/>
            <a:ext cx="2427121" cy="1614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2791961" y="461767"/>
            <a:ext cx="3777876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各种包装盒示意图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19370" r="2085" b="7238"/>
          <a:stretch>
            <a:fillRect/>
          </a:stretch>
        </p:blipFill>
        <p:spPr>
          <a:xfrm>
            <a:off x="645591" y="3169718"/>
            <a:ext cx="4129308" cy="124060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45341" y="1186539"/>
            <a:ext cx="2708209" cy="1610668"/>
            <a:chOff x="958395" y="982478"/>
            <a:chExt cx="5181147" cy="3885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395" y="982478"/>
              <a:ext cx="5181147" cy="388585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9451" y="2298090"/>
              <a:ext cx="759497" cy="293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扩展延伸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383966" y="1923621"/>
            <a:ext cx="4299248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包装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盒扑克，哪种包装方式更省包装纸？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1410157" y="2022475"/>
            <a:ext cx="2002155" cy="995045"/>
            <a:chOff x="2573" y="2753"/>
            <a:chExt cx="3153" cy="1567"/>
          </a:xfrm>
        </p:grpSpPr>
        <p:grpSp>
          <p:nvGrpSpPr>
            <p:cNvPr id="21" name="组合 20"/>
            <p:cNvGrpSpPr/>
            <p:nvPr/>
          </p:nvGrpSpPr>
          <p:grpSpPr>
            <a:xfrm>
              <a:off x="2573" y="2753"/>
              <a:ext cx="2988" cy="1042"/>
              <a:chOff x="1907" y="2752"/>
              <a:chExt cx="1692" cy="538"/>
            </a:xfrm>
          </p:grpSpPr>
          <p:sp>
            <p:nvSpPr>
              <p:cNvPr id="22" name="立方体 2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02" name="文本框 4101"/>
            <p:cNvSpPr txBox="1"/>
            <p:nvPr/>
          </p:nvSpPr>
          <p:spPr>
            <a:xfrm>
              <a:off x="3457" y="3690"/>
              <a:ext cx="638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088" y="3314"/>
              <a:ext cx="638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505" y="3240"/>
              <a:ext cx="638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226642" y="3403159"/>
            <a:ext cx="1897380" cy="661670"/>
            <a:chOff x="1907" y="2752"/>
            <a:chExt cx="1692" cy="538"/>
          </a:xfrm>
        </p:grpSpPr>
        <p:sp>
          <p:nvSpPr>
            <p:cNvPr id="86" name="立方体 85"/>
            <p:cNvSpPr/>
            <p:nvPr/>
          </p:nvSpPr>
          <p:spPr>
            <a:xfrm>
              <a:off x="1907" y="2752"/>
              <a:ext cx="1692" cy="539"/>
            </a:xfrm>
            <a:prstGeom prst="cube">
              <a:avLst>
                <a:gd name="adj" fmla="val 595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平行四边形 86"/>
            <p:cNvSpPr/>
            <p:nvPr/>
          </p:nvSpPr>
          <p:spPr>
            <a:xfrm>
              <a:off x="1907" y="2752"/>
              <a:ext cx="1691" cy="307"/>
            </a:xfrm>
            <a:prstGeom prst="parallelogram">
              <a:avLst>
                <a:gd name="adj" fmla="val 100000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82492" y="2022475"/>
            <a:ext cx="1897380" cy="661670"/>
            <a:chOff x="1907" y="2752"/>
            <a:chExt cx="1692" cy="538"/>
          </a:xfrm>
        </p:grpSpPr>
        <p:sp>
          <p:nvSpPr>
            <p:cNvPr id="106" name="立方体 105"/>
            <p:cNvSpPr/>
            <p:nvPr/>
          </p:nvSpPr>
          <p:spPr>
            <a:xfrm>
              <a:off x="1907" y="2752"/>
              <a:ext cx="1692" cy="539"/>
            </a:xfrm>
            <a:prstGeom prst="cube">
              <a:avLst>
                <a:gd name="adj" fmla="val 595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平行四边形 106"/>
            <p:cNvSpPr/>
            <p:nvPr/>
          </p:nvSpPr>
          <p:spPr>
            <a:xfrm>
              <a:off x="1907" y="2752"/>
              <a:ext cx="1691" cy="307"/>
            </a:xfrm>
            <a:prstGeom prst="parallelogram">
              <a:avLst>
                <a:gd name="adj" fmla="val 100000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799912" y="2022475"/>
            <a:ext cx="1897380" cy="661670"/>
            <a:chOff x="1907" y="2752"/>
            <a:chExt cx="1692" cy="538"/>
          </a:xfrm>
        </p:grpSpPr>
        <p:sp>
          <p:nvSpPr>
            <p:cNvPr id="109" name="立方体 108"/>
            <p:cNvSpPr/>
            <p:nvPr/>
          </p:nvSpPr>
          <p:spPr>
            <a:xfrm>
              <a:off x="1907" y="2752"/>
              <a:ext cx="1692" cy="539"/>
            </a:xfrm>
            <a:prstGeom prst="cube">
              <a:avLst>
                <a:gd name="adj" fmla="val 595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平行四边形 109"/>
            <p:cNvSpPr/>
            <p:nvPr/>
          </p:nvSpPr>
          <p:spPr>
            <a:xfrm>
              <a:off x="1907" y="2752"/>
              <a:ext cx="1691" cy="307"/>
            </a:xfrm>
            <a:prstGeom prst="parallelogram">
              <a:avLst>
                <a:gd name="adj" fmla="val 100000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306267" y="3403159"/>
            <a:ext cx="1897380" cy="662900"/>
            <a:chOff x="1907" y="2752"/>
            <a:chExt cx="1692" cy="539"/>
          </a:xfrm>
        </p:grpSpPr>
        <p:sp>
          <p:nvSpPr>
            <p:cNvPr id="112" name="立方体 111"/>
            <p:cNvSpPr/>
            <p:nvPr/>
          </p:nvSpPr>
          <p:spPr>
            <a:xfrm>
              <a:off x="1907" y="2752"/>
              <a:ext cx="1692" cy="539"/>
            </a:xfrm>
            <a:prstGeom prst="cube">
              <a:avLst>
                <a:gd name="adj" fmla="val 595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平行四边形 112"/>
            <p:cNvSpPr/>
            <p:nvPr/>
          </p:nvSpPr>
          <p:spPr>
            <a:xfrm>
              <a:off x="1907" y="2752"/>
              <a:ext cx="1691" cy="307"/>
            </a:xfrm>
            <a:prstGeom prst="parallelogram">
              <a:avLst>
                <a:gd name="adj" fmla="val 100000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571312" y="3403159"/>
            <a:ext cx="1897380" cy="661670"/>
            <a:chOff x="1907" y="2752"/>
            <a:chExt cx="1692" cy="538"/>
          </a:xfrm>
        </p:grpSpPr>
        <p:sp>
          <p:nvSpPr>
            <p:cNvPr id="115" name="立方体 114"/>
            <p:cNvSpPr/>
            <p:nvPr/>
          </p:nvSpPr>
          <p:spPr>
            <a:xfrm>
              <a:off x="1907" y="2752"/>
              <a:ext cx="1692" cy="539"/>
            </a:xfrm>
            <a:prstGeom prst="cube">
              <a:avLst>
                <a:gd name="adj" fmla="val 595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1907" y="2752"/>
              <a:ext cx="1691" cy="307"/>
            </a:xfrm>
            <a:prstGeom prst="parallelogram">
              <a:avLst>
                <a:gd name="adj" fmla="val 100000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4942" y="470278"/>
            <a:ext cx="6685606" cy="1840115"/>
            <a:chOff x="764056" y="546480"/>
            <a:chExt cx="6685606" cy="1840115"/>
          </a:xfrm>
        </p:grpSpPr>
        <p:grpSp>
          <p:nvGrpSpPr>
            <p:cNvPr id="2" name="组合 1"/>
            <p:cNvGrpSpPr/>
            <p:nvPr/>
          </p:nvGrpSpPr>
          <p:grpSpPr>
            <a:xfrm>
              <a:off x="2171907" y="546480"/>
              <a:ext cx="5277755" cy="1294599"/>
              <a:chOff x="2171907" y="514171"/>
              <a:chExt cx="5277755" cy="1294599"/>
            </a:xfrm>
          </p:grpSpPr>
          <p:grpSp>
            <p:nvGrpSpPr>
              <p:cNvPr id="37" name="组合 4"/>
              <p:cNvGrpSpPr/>
              <p:nvPr/>
            </p:nvGrpSpPr>
            <p:grpSpPr bwMode="auto">
              <a:xfrm>
                <a:off x="2171907" y="514171"/>
                <a:ext cx="5277755" cy="1294599"/>
                <a:chOff x="2086061" y="585997"/>
                <a:chExt cx="2965708" cy="805744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8" name="云形标注 82"/>
                <p:cNvSpPr>
                  <a:spLocks noChangeArrowheads="1"/>
                </p:cNvSpPr>
                <p:nvPr/>
              </p:nvSpPr>
              <p:spPr bwMode="auto">
                <a:xfrm>
                  <a:off x="2086061" y="585997"/>
                  <a:ext cx="2965708" cy="805744"/>
                </a:xfrm>
                <a:prstGeom prst="cloudCallout">
                  <a:avLst>
                    <a:gd name="adj1" fmla="val -56185"/>
                    <a:gd name="adj2" fmla="val 26463"/>
                  </a:avLst>
                </a:prstGeom>
                <a:noFill/>
                <a:ln w="19050" algn="ctr">
                  <a:solidFill>
                    <a:srgbClr val="00B0F0"/>
                  </a:solidFill>
                  <a:round/>
                </a:ln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40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矩形 4"/>
                <p:cNvSpPr>
                  <a:spLocks noChangeArrowheads="1"/>
                </p:cNvSpPr>
                <p:nvPr/>
              </p:nvSpPr>
              <p:spPr bwMode="auto">
                <a:xfrm>
                  <a:off x="2413103" y="722463"/>
                  <a:ext cx="2431763" cy="249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pPr>
                    <a:lnSpc>
                      <a:spcPct val="13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矩形 4"/>
              <p:cNvSpPr>
                <a:spLocks noChangeArrowheads="1"/>
              </p:cNvSpPr>
              <p:nvPr/>
            </p:nvSpPr>
            <p:spPr bwMode="auto">
              <a:xfrm>
                <a:off x="2544105" y="679004"/>
                <a:ext cx="4570012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要把</a:t>
                </a:r>
                <a:r>
                  <a:rPr lang="en-US" altLang="zh-CN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盒扑克包装在一起，可以怎样</a:t>
                </a: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摆放？说一说吧！</a:t>
                </a:r>
                <a:endPara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056" y="1037842"/>
              <a:ext cx="941163" cy="134875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620517" y="478843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包装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盒扑克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936638" y="922441"/>
            <a:ext cx="1296000" cy="828000"/>
            <a:chOff x="1257085" y="1177110"/>
            <a:chExt cx="1928897" cy="1241122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318155" y="1452921"/>
              <a:ext cx="1803019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26004" y="2381250"/>
            <a:ext cx="5300345" cy="342265"/>
            <a:chOff x="3704" y="4596"/>
            <a:chExt cx="8347" cy="539"/>
          </a:xfrm>
        </p:grpSpPr>
        <p:grpSp>
          <p:nvGrpSpPr>
            <p:cNvPr id="38" name="组合 37"/>
            <p:cNvGrpSpPr/>
            <p:nvPr/>
          </p:nvGrpSpPr>
          <p:grpSpPr>
            <a:xfrm>
              <a:off x="3704" y="4597"/>
              <a:ext cx="1692" cy="538"/>
              <a:chOff x="1907" y="2752"/>
              <a:chExt cx="1692" cy="538"/>
            </a:xfrm>
          </p:grpSpPr>
          <p:sp>
            <p:nvSpPr>
              <p:cNvPr id="39" name="立方体 3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061" y="4597"/>
              <a:ext cx="1692" cy="538"/>
              <a:chOff x="1907" y="2752"/>
              <a:chExt cx="1692" cy="538"/>
            </a:xfrm>
          </p:grpSpPr>
          <p:sp>
            <p:nvSpPr>
              <p:cNvPr id="33" name="立方体 3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359" y="4597"/>
              <a:ext cx="1692" cy="538"/>
              <a:chOff x="1907" y="2752"/>
              <a:chExt cx="1692" cy="538"/>
            </a:xfrm>
          </p:grpSpPr>
          <p:sp>
            <p:nvSpPr>
              <p:cNvPr id="51" name="立方体 50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653" y="4596"/>
              <a:ext cx="1692" cy="538"/>
              <a:chOff x="1907" y="2752"/>
              <a:chExt cx="1692" cy="538"/>
            </a:xfrm>
          </p:grpSpPr>
          <p:sp>
            <p:nvSpPr>
              <p:cNvPr id="48" name="立方体 47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平行四边形 48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8975" y="4597"/>
              <a:ext cx="1692" cy="538"/>
              <a:chOff x="1907" y="2752"/>
              <a:chExt cx="1692" cy="538"/>
            </a:xfrm>
          </p:grpSpPr>
          <p:sp>
            <p:nvSpPr>
              <p:cNvPr id="45" name="立方体 44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359" y="4597"/>
              <a:ext cx="1692" cy="538"/>
              <a:chOff x="1907" y="2752"/>
              <a:chExt cx="1692" cy="538"/>
            </a:xfrm>
          </p:grpSpPr>
          <p:sp>
            <p:nvSpPr>
              <p:cNvPr id="42" name="立方体 4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0" name="TextBox 15"/>
          <p:cNvSpPr txBox="1">
            <a:spLocks noChangeArrowheads="1"/>
          </p:cNvSpPr>
          <p:nvPr/>
        </p:nvSpPr>
        <p:spPr bwMode="auto">
          <a:xfrm>
            <a:off x="3961484" y="1568110"/>
            <a:ext cx="1527810" cy="571117"/>
          </a:xfrm>
          <a:prstGeom prst="round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摆一层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62385" y="3337541"/>
            <a:ext cx="4591311" cy="718202"/>
            <a:chOff x="2821623" y="3424629"/>
            <a:chExt cx="4591311" cy="718202"/>
          </a:xfrm>
        </p:grpSpPr>
        <p:grpSp>
          <p:nvGrpSpPr>
            <p:cNvPr id="3" name="组合 2"/>
            <p:cNvGrpSpPr/>
            <p:nvPr/>
          </p:nvGrpSpPr>
          <p:grpSpPr>
            <a:xfrm>
              <a:off x="2821623" y="3432288"/>
              <a:ext cx="1266549" cy="710543"/>
              <a:chOff x="2821623" y="3432288"/>
              <a:chExt cx="1266549" cy="710543"/>
            </a:xfrm>
          </p:grpSpPr>
          <p:sp>
            <p:nvSpPr>
              <p:cNvPr id="2" name="立方体 1"/>
              <p:cNvSpPr/>
              <p:nvPr/>
            </p:nvSpPr>
            <p:spPr>
              <a:xfrm>
                <a:off x="2821623" y="3456713"/>
                <a:ext cx="1232534" cy="686118"/>
              </a:xfrm>
              <a:prstGeom prst="cube">
                <a:avLst>
                  <a:gd name="adj" fmla="val 8167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平行四边形 84"/>
              <p:cNvSpPr/>
              <p:nvPr/>
            </p:nvSpPr>
            <p:spPr>
              <a:xfrm>
                <a:off x="2828172" y="3432288"/>
                <a:ext cx="1260000" cy="576000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3489626" y="3432288"/>
              <a:ext cx="1266549" cy="710543"/>
              <a:chOff x="2821623" y="3432288"/>
              <a:chExt cx="1266549" cy="710543"/>
            </a:xfrm>
          </p:grpSpPr>
          <p:sp>
            <p:nvSpPr>
              <p:cNvPr id="87" name="立方体 86"/>
              <p:cNvSpPr/>
              <p:nvPr/>
            </p:nvSpPr>
            <p:spPr>
              <a:xfrm>
                <a:off x="2821623" y="3456713"/>
                <a:ext cx="1232534" cy="686118"/>
              </a:xfrm>
              <a:prstGeom prst="cube">
                <a:avLst>
                  <a:gd name="adj" fmla="val 8167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平行四边形 87"/>
              <p:cNvSpPr/>
              <p:nvPr/>
            </p:nvSpPr>
            <p:spPr>
              <a:xfrm>
                <a:off x="2828172" y="3432288"/>
                <a:ext cx="1260000" cy="576000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4141746" y="3424629"/>
              <a:ext cx="1266549" cy="710543"/>
              <a:chOff x="2821623" y="3432288"/>
              <a:chExt cx="1266549" cy="710543"/>
            </a:xfrm>
          </p:grpSpPr>
          <p:sp>
            <p:nvSpPr>
              <p:cNvPr id="90" name="立方体 89"/>
              <p:cNvSpPr/>
              <p:nvPr/>
            </p:nvSpPr>
            <p:spPr>
              <a:xfrm>
                <a:off x="2821623" y="3456713"/>
                <a:ext cx="1232534" cy="686118"/>
              </a:xfrm>
              <a:prstGeom prst="cube">
                <a:avLst>
                  <a:gd name="adj" fmla="val 8167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/>
              <p:cNvSpPr/>
              <p:nvPr/>
            </p:nvSpPr>
            <p:spPr>
              <a:xfrm>
                <a:off x="2828172" y="3432288"/>
                <a:ext cx="1260000" cy="576000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809749" y="3424629"/>
              <a:ext cx="1266549" cy="710543"/>
              <a:chOff x="2821623" y="3432288"/>
              <a:chExt cx="1266549" cy="710543"/>
            </a:xfrm>
          </p:grpSpPr>
          <p:sp>
            <p:nvSpPr>
              <p:cNvPr id="93" name="立方体 92"/>
              <p:cNvSpPr/>
              <p:nvPr/>
            </p:nvSpPr>
            <p:spPr>
              <a:xfrm>
                <a:off x="2821623" y="3456713"/>
                <a:ext cx="1232534" cy="686118"/>
              </a:xfrm>
              <a:prstGeom prst="cube">
                <a:avLst>
                  <a:gd name="adj" fmla="val 8167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平行四边形 93"/>
              <p:cNvSpPr/>
              <p:nvPr/>
            </p:nvSpPr>
            <p:spPr>
              <a:xfrm>
                <a:off x="2828172" y="3432288"/>
                <a:ext cx="1260000" cy="576000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5478382" y="3428458"/>
              <a:ext cx="1266549" cy="710543"/>
              <a:chOff x="2821623" y="3432288"/>
              <a:chExt cx="1266549" cy="710543"/>
            </a:xfrm>
          </p:grpSpPr>
          <p:sp>
            <p:nvSpPr>
              <p:cNvPr id="96" name="立方体 95"/>
              <p:cNvSpPr/>
              <p:nvPr/>
            </p:nvSpPr>
            <p:spPr>
              <a:xfrm>
                <a:off x="2821623" y="3456713"/>
                <a:ext cx="1232534" cy="686118"/>
              </a:xfrm>
              <a:prstGeom prst="cube">
                <a:avLst>
                  <a:gd name="adj" fmla="val 8167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2828172" y="3432288"/>
                <a:ext cx="1260000" cy="576000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146385" y="3428458"/>
              <a:ext cx="1266549" cy="710543"/>
              <a:chOff x="2821623" y="3432288"/>
              <a:chExt cx="1266549" cy="710543"/>
            </a:xfrm>
          </p:grpSpPr>
          <p:sp>
            <p:nvSpPr>
              <p:cNvPr id="99" name="立方体 98"/>
              <p:cNvSpPr/>
              <p:nvPr/>
            </p:nvSpPr>
            <p:spPr>
              <a:xfrm>
                <a:off x="2821623" y="3456713"/>
                <a:ext cx="1232534" cy="686118"/>
              </a:xfrm>
              <a:prstGeom prst="cube">
                <a:avLst>
                  <a:gd name="adj" fmla="val 8167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平行四边形 99"/>
              <p:cNvSpPr/>
              <p:nvPr/>
            </p:nvSpPr>
            <p:spPr>
              <a:xfrm>
                <a:off x="2828172" y="3432288"/>
                <a:ext cx="1260000" cy="576000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2083435" y="2693126"/>
            <a:ext cx="1454150" cy="873760"/>
            <a:chOff x="2579" y="5016"/>
            <a:chExt cx="2290" cy="1376"/>
          </a:xfrm>
        </p:grpSpPr>
        <p:grpSp>
          <p:nvGrpSpPr>
            <p:cNvPr id="61" name="组合 60"/>
            <p:cNvGrpSpPr/>
            <p:nvPr/>
          </p:nvGrpSpPr>
          <p:grpSpPr>
            <a:xfrm>
              <a:off x="3177" y="5240"/>
              <a:ext cx="1692" cy="538"/>
              <a:chOff x="1907" y="2752"/>
              <a:chExt cx="1692" cy="538"/>
            </a:xfrm>
          </p:grpSpPr>
          <p:sp>
            <p:nvSpPr>
              <p:cNvPr id="67" name="立方体 66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2893" y="5547"/>
              <a:ext cx="1692" cy="538"/>
              <a:chOff x="1907" y="2752"/>
              <a:chExt cx="1692" cy="538"/>
            </a:xfrm>
          </p:grpSpPr>
          <p:sp>
            <p:nvSpPr>
              <p:cNvPr id="83" name="立方体 8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平行四边形 8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2579" y="5854"/>
              <a:ext cx="1692" cy="538"/>
              <a:chOff x="1907" y="2752"/>
              <a:chExt cx="1692" cy="538"/>
            </a:xfrm>
          </p:grpSpPr>
          <p:sp>
            <p:nvSpPr>
              <p:cNvPr id="79" name="立方体 7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3177" y="5016"/>
              <a:ext cx="1692" cy="538"/>
              <a:chOff x="1907" y="2752"/>
              <a:chExt cx="1692" cy="538"/>
            </a:xfrm>
          </p:grpSpPr>
          <p:sp>
            <p:nvSpPr>
              <p:cNvPr id="76" name="立方体 7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平行四边形 7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894" y="5323"/>
              <a:ext cx="1692" cy="538"/>
              <a:chOff x="1907" y="2752"/>
              <a:chExt cx="1692" cy="538"/>
            </a:xfrm>
          </p:grpSpPr>
          <p:sp>
            <p:nvSpPr>
              <p:cNvPr id="73" name="立方体 7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平行四边形 7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579" y="5622"/>
              <a:ext cx="1692" cy="538"/>
              <a:chOff x="1907" y="2752"/>
              <a:chExt cx="1692" cy="538"/>
            </a:xfrm>
          </p:grpSpPr>
          <p:sp>
            <p:nvSpPr>
              <p:cNvPr id="70" name="立方体 6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231005" y="2924810"/>
            <a:ext cx="2755265" cy="494030"/>
            <a:chOff x="7095" y="5477"/>
            <a:chExt cx="4339" cy="77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095" y="5709"/>
              <a:ext cx="1692" cy="538"/>
              <a:chOff x="1907" y="2752"/>
              <a:chExt cx="1692" cy="538"/>
            </a:xfrm>
          </p:grpSpPr>
          <p:sp>
            <p:nvSpPr>
              <p:cNvPr id="105" name="立方体 104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平行四边形 105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8413" y="5709"/>
              <a:ext cx="1692" cy="538"/>
              <a:chOff x="1907" y="2752"/>
              <a:chExt cx="1692" cy="538"/>
            </a:xfrm>
          </p:grpSpPr>
          <p:sp>
            <p:nvSpPr>
              <p:cNvPr id="102" name="立方体 10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平行四边形 10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9741" y="5717"/>
              <a:ext cx="1692" cy="538"/>
              <a:chOff x="1907" y="2752"/>
              <a:chExt cx="1692" cy="538"/>
            </a:xfrm>
          </p:grpSpPr>
          <p:sp>
            <p:nvSpPr>
              <p:cNvPr id="99" name="立方体 9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平行四边形 9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096" y="5477"/>
              <a:ext cx="1692" cy="538"/>
              <a:chOff x="1907" y="2752"/>
              <a:chExt cx="1692" cy="538"/>
            </a:xfrm>
          </p:grpSpPr>
          <p:sp>
            <p:nvSpPr>
              <p:cNvPr id="96" name="立方体 9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414" y="5477"/>
              <a:ext cx="1692" cy="538"/>
              <a:chOff x="1907" y="2752"/>
              <a:chExt cx="1692" cy="538"/>
            </a:xfrm>
          </p:grpSpPr>
          <p:sp>
            <p:nvSpPr>
              <p:cNvPr id="93" name="立方体 9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平行四边形 9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742" y="5477"/>
              <a:ext cx="1692" cy="538"/>
              <a:chOff x="1907" y="2752"/>
              <a:chExt cx="1692" cy="538"/>
            </a:xfrm>
          </p:grpSpPr>
          <p:sp>
            <p:nvSpPr>
              <p:cNvPr id="90" name="立方体 8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620517" y="380869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包装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盒扑克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936638" y="922441"/>
            <a:ext cx="1296000" cy="828000"/>
            <a:chOff x="1257085" y="1177110"/>
            <a:chExt cx="1928897" cy="1241122"/>
          </a:xfrm>
        </p:grpSpPr>
        <p:pic>
          <p:nvPicPr>
            <p:cNvPr id="50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文本框 3"/>
            <p:cNvSpPr txBox="1">
              <a:spLocks noChangeArrowheads="1"/>
            </p:cNvSpPr>
            <p:nvPr/>
          </p:nvSpPr>
          <p:spPr bwMode="auto">
            <a:xfrm>
              <a:off x="1318155" y="1452921"/>
              <a:ext cx="1803019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Box 15"/>
          <p:cNvSpPr txBox="1">
            <a:spLocks noChangeArrowheads="1"/>
          </p:cNvSpPr>
          <p:nvPr/>
        </p:nvSpPr>
        <p:spPr bwMode="auto">
          <a:xfrm>
            <a:off x="3961484" y="1568110"/>
            <a:ext cx="1527810" cy="571117"/>
          </a:xfrm>
          <a:prstGeom prst="round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摆两层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/>
          <p:nvPr/>
        </p:nvGrpSpPr>
        <p:grpSpPr>
          <a:xfrm>
            <a:off x="2419350" y="2840990"/>
            <a:ext cx="1274445" cy="839470"/>
            <a:chOff x="3359" y="5476"/>
            <a:chExt cx="2007" cy="1322"/>
          </a:xfrm>
        </p:grpSpPr>
        <p:grpSp>
          <p:nvGrpSpPr>
            <p:cNvPr id="116" name="组合 115"/>
            <p:cNvGrpSpPr/>
            <p:nvPr/>
          </p:nvGrpSpPr>
          <p:grpSpPr>
            <a:xfrm>
              <a:off x="3673" y="5953"/>
              <a:ext cx="1692" cy="538"/>
              <a:chOff x="1907" y="2752"/>
              <a:chExt cx="1692" cy="538"/>
            </a:xfrm>
          </p:grpSpPr>
          <p:sp>
            <p:nvSpPr>
              <p:cNvPr id="117" name="立方体 116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平行四边形 117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3359" y="6260"/>
              <a:ext cx="1692" cy="538"/>
              <a:chOff x="1907" y="2752"/>
              <a:chExt cx="1692" cy="538"/>
            </a:xfrm>
          </p:grpSpPr>
          <p:sp>
            <p:nvSpPr>
              <p:cNvPr id="120" name="立方体 11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平行四边形 12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3674" y="5729"/>
              <a:ext cx="1692" cy="538"/>
              <a:chOff x="1907" y="2752"/>
              <a:chExt cx="1692" cy="538"/>
            </a:xfrm>
          </p:grpSpPr>
          <p:sp>
            <p:nvSpPr>
              <p:cNvPr id="126" name="立方体 12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平行四边形 12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3359" y="6028"/>
              <a:ext cx="1692" cy="538"/>
              <a:chOff x="1907" y="2752"/>
              <a:chExt cx="1692" cy="538"/>
            </a:xfrm>
          </p:grpSpPr>
          <p:sp>
            <p:nvSpPr>
              <p:cNvPr id="129" name="立方体 12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平行四边形 12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670" y="5476"/>
              <a:ext cx="1692" cy="538"/>
              <a:chOff x="1907" y="2752"/>
              <a:chExt cx="1692" cy="538"/>
            </a:xfrm>
          </p:grpSpPr>
          <p:sp>
            <p:nvSpPr>
              <p:cNvPr id="114" name="立方体 113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平行四边形 114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3359" y="5783"/>
              <a:ext cx="1692" cy="538"/>
              <a:chOff x="1907" y="2752"/>
              <a:chExt cx="1692" cy="538"/>
            </a:xfrm>
          </p:grpSpPr>
          <p:sp>
            <p:nvSpPr>
              <p:cNvPr id="123" name="立方体 12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平行四边形 12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4437380" y="2936240"/>
            <a:ext cx="1912620" cy="636270"/>
            <a:chOff x="7330" y="5414"/>
            <a:chExt cx="3012" cy="1002"/>
          </a:xfrm>
        </p:grpSpPr>
        <p:grpSp>
          <p:nvGrpSpPr>
            <p:cNvPr id="131" name="组合 130"/>
            <p:cNvGrpSpPr/>
            <p:nvPr/>
          </p:nvGrpSpPr>
          <p:grpSpPr>
            <a:xfrm>
              <a:off x="7330" y="5414"/>
              <a:ext cx="3012" cy="1002"/>
              <a:chOff x="7094" y="5245"/>
              <a:chExt cx="3012" cy="1002"/>
            </a:xfrm>
          </p:grpSpPr>
          <p:grpSp>
            <p:nvGrpSpPr>
              <p:cNvPr id="132" name="组合 131"/>
              <p:cNvGrpSpPr/>
              <p:nvPr/>
            </p:nvGrpSpPr>
            <p:grpSpPr>
              <a:xfrm>
                <a:off x="7095" y="5709"/>
                <a:ext cx="1692" cy="538"/>
                <a:chOff x="1907" y="2752"/>
                <a:chExt cx="1692" cy="538"/>
              </a:xfrm>
            </p:grpSpPr>
            <p:sp>
              <p:nvSpPr>
                <p:cNvPr id="133" name="立方体 132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平行四边形 133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8413" y="5709"/>
                <a:ext cx="1692" cy="538"/>
                <a:chOff x="1907" y="2752"/>
                <a:chExt cx="1692" cy="538"/>
              </a:xfrm>
            </p:grpSpPr>
            <p:sp>
              <p:nvSpPr>
                <p:cNvPr id="136" name="立方体 135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平行四边形 136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" name="组合 140"/>
              <p:cNvGrpSpPr/>
              <p:nvPr/>
            </p:nvGrpSpPr>
            <p:grpSpPr>
              <a:xfrm>
                <a:off x="7096" y="5477"/>
                <a:ext cx="1692" cy="538"/>
                <a:chOff x="1907" y="2752"/>
                <a:chExt cx="1692" cy="538"/>
              </a:xfrm>
            </p:grpSpPr>
            <p:sp>
              <p:nvSpPr>
                <p:cNvPr id="142" name="立方体 141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平行四边形 142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4" name="组合 143"/>
              <p:cNvGrpSpPr/>
              <p:nvPr/>
            </p:nvGrpSpPr>
            <p:grpSpPr>
              <a:xfrm>
                <a:off x="8414" y="5477"/>
                <a:ext cx="1692" cy="538"/>
                <a:chOff x="1907" y="2752"/>
                <a:chExt cx="1692" cy="538"/>
              </a:xfrm>
            </p:grpSpPr>
            <p:sp>
              <p:nvSpPr>
                <p:cNvPr id="145" name="立方体 144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平行四边形 145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7094" y="5245"/>
                <a:ext cx="1692" cy="539"/>
                <a:chOff x="-741" y="2520"/>
                <a:chExt cx="1692" cy="539"/>
              </a:xfrm>
            </p:grpSpPr>
            <p:sp>
              <p:nvSpPr>
                <p:cNvPr id="148" name="立方体 147"/>
                <p:cNvSpPr/>
                <p:nvPr/>
              </p:nvSpPr>
              <p:spPr>
                <a:xfrm>
                  <a:off x="-741" y="2520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平行四边形 148"/>
                <p:cNvSpPr/>
                <p:nvPr/>
              </p:nvSpPr>
              <p:spPr>
                <a:xfrm>
                  <a:off x="-741" y="2520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1" name="组合 150"/>
            <p:cNvGrpSpPr/>
            <p:nvPr/>
          </p:nvGrpSpPr>
          <p:grpSpPr>
            <a:xfrm>
              <a:off x="8648" y="5414"/>
              <a:ext cx="1692" cy="538"/>
              <a:chOff x="1907" y="2752"/>
              <a:chExt cx="1692" cy="538"/>
            </a:xfrm>
          </p:grpSpPr>
          <p:sp>
            <p:nvSpPr>
              <p:cNvPr id="152" name="立方体 15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平行四边形 15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2620517" y="478843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包装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盒扑克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936638" y="922441"/>
            <a:ext cx="1296000" cy="828000"/>
            <a:chOff x="1257085" y="1177110"/>
            <a:chExt cx="1928897" cy="1241122"/>
          </a:xfrm>
        </p:grpSpPr>
        <p:pic>
          <p:nvPicPr>
            <p:cNvPr id="51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文本框 3"/>
            <p:cNvSpPr txBox="1">
              <a:spLocks noChangeArrowheads="1"/>
            </p:cNvSpPr>
            <p:nvPr/>
          </p:nvSpPr>
          <p:spPr bwMode="auto">
            <a:xfrm>
              <a:off x="1318155" y="1452921"/>
              <a:ext cx="1803019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Box 15"/>
          <p:cNvSpPr txBox="1">
            <a:spLocks noChangeArrowheads="1"/>
          </p:cNvSpPr>
          <p:nvPr/>
        </p:nvSpPr>
        <p:spPr bwMode="auto">
          <a:xfrm>
            <a:off x="3961484" y="1568110"/>
            <a:ext cx="1527810" cy="571117"/>
          </a:xfrm>
          <a:prstGeom prst="round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摆三层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914140" y="2416175"/>
            <a:ext cx="1076325" cy="1061720"/>
            <a:chOff x="5196" y="3211"/>
            <a:chExt cx="1695" cy="1672"/>
          </a:xfrm>
        </p:grpSpPr>
        <p:grpSp>
          <p:nvGrpSpPr>
            <p:cNvPr id="11" name="组合 10"/>
            <p:cNvGrpSpPr/>
            <p:nvPr/>
          </p:nvGrpSpPr>
          <p:grpSpPr>
            <a:xfrm>
              <a:off x="5196" y="4345"/>
              <a:ext cx="1692" cy="538"/>
              <a:chOff x="1907" y="2752"/>
              <a:chExt cx="1692" cy="538"/>
            </a:xfrm>
          </p:grpSpPr>
          <p:sp>
            <p:nvSpPr>
              <p:cNvPr id="12" name="立方体 1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196" y="4146"/>
              <a:ext cx="1692" cy="538"/>
              <a:chOff x="1907" y="2752"/>
              <a:chExt cx="1692" cy="538"/>
            </a:xfrm>
          </p:grpSpPr>
          <p:sp>
            <p:nvSpPr>
              <p:cNvPr id="16" name="立方体 1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97" y="3897"/>
              <a:ext cx="1692" cy="538"/>
              <a:chOff x="1907" y="2752"/>
              <a:chExt cx="1692" cy="538"/>
            </a:xfrm>
          </p:grpSpPr>
          <p:sp>
            <p:nvSpPr>
              <p:cNvPr id="9" name="立方体 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198" y="3684"/>
              <a:ext cx="1692" cy="538"/>
              <a:chOff x="1907" y="2752"/>
              <a:chExt cx="1692" cy="538"/>
            </a:xfrm>
          </p:grpSpPr>
          <p:sp>
            <p:nvSpPr>
              <p:cNvPr id="6" name="立方体 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196" y="3446"/>
              <a:ext cx="1692" cy="538"/>
              <a:chOff x="1907" y="2752"/>
              <a:chExt cx="1692" cy="538"/>
            </a:xfrm>
          </p:grpSpPr>
          <p:sp>
            <p:nvSpPr>
              <p:cNvPr id="3" name="立方体 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199" y="3211"/>
              <a:ext cx="1692" cy="538"/>
              <a:chOff x="1907" y="2752"/>
              <a:chExt cx="1692" cy="538"/>
            </a:xfrm>
          </p:grpSpPr>
          <p:sp>
            <p:nvSpPr>
              <p:cNvPr id="22" name="立方体 2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2620517" y="478843"/>
            <a:ext cx="49001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包装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盒扑克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936638" y="922441"/>
            <a:ext cx="1296000" cy="828000"/>
            <a:chOff x="1257085" y="1177110"/>
            <a:chExt cx="1928897" cy="1241122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"/>
            <p:cNvSpPr txBox="1">
              <a:spLocks noChangeArrowheads="1"/>
            </p:cNvSpPr>
            <p:nvPr/>
          </p:nvSpPr>
          <p:spPr bwMode="auto">
            <a:xfrm>
              <a:off x="1318155" y="1452921"/>
              <a:ext cx="1803019" cy="69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3961484" y="1568110"/>
            <a:ext cx="1527810" cy="571117"/>
          </a:xfrm>
          <a:prstGeom prst="round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摆六层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48316" y="1447799"/>
            <a:ext cx="7216140" cy="2147381"/>
            <a:chOff x="948316" y="1447799"/>
            <a:chExt cx="7216140" cy="2147381"/>
          </a:xfrm>
        </p:grpSpPr>
        <p:sp>
          <p:nvSpPr>
            <p:cNvPr id="24" name="圆角矩形 23"/>
            <p:cNvSpPr/>
            <p:nvPr/>
          </p:nvSpPr>
          <p:spPr>
            <a:xfrm>
              <a:off x="948316" y="1447799"/>
              <a:ext cx="7216140" cy="214738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35881" y="1595739"/>
              <a:ext cx="639254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方法一浪费纸并且不宜包装；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方法二和方法三虽然相对好些，但也不是最佳的包装方法。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方法四可能是最佳的包装方法。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849084" y="386342"/>
            <a:ext cx="803626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估计一下哪种包装方式省包装纸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326564" y="947772"/>
            <a:ext cx="8349349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实际测量一下哪种包装方式用纸少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重叠处忽略不计）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4195" y="1886937"/>
            <a:ext cx="7740000" cy="224676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需要包装纸的多少与摆放成的长方体的表面积有关，可以根据长方体的表面积公式计算。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小组合作测量并记录。（摆一层浪费纸并且不宜包装，可以不必计算）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分组计算并填表。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849084" y="386342"/>
            <a:ext cx="803626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估计一下哪种包装方式省包装纸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1372870" y="1014912"/>
          <a:ext cx="6569075" cy="338455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682115"/>
                <a:gridCol w="910590"/>
                <a:gridCol w="704215"/>
                <a:gridCol w="978535"/>
                <a:gridCol w="2293620"/>
              </a:tblGrid>
              <a:tr h="406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包装方式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表面积（平方厘米）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13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3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803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422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292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5" name="组合 84"/>
          <p:cNvGrpSpPr/>
          <p:nvPr/>
        </p:nvGrpSpPr>
        <p:grpSpPr>
          <a:xfrm>
            <a:off x="1722755" y="1531802"/>
            <a:ext cx="763905" cy="428625"/>
            <a:chOff x="2579" y="5016"/>
            <a:chExt cx="2290" cy="1376"/>
          </a:xfrm>
        </p:grpSpPr>
        <p:grpSp>
          <p:nvGrpSpPr>
            <p:cNvPr id="61" name="组合 60"/>
            <p:cNvGrpSpPr/>
            <p:nvPr/>
          </p:nvGrpSpPr>
          <p:grpSpPr>
            <a:xfrm>
              <a:off x="3177" y="5240"/>
              <a:ext cx="1692" cy="538"/>
              <a:chOff x="1907" y="2752"/>
              <a:chExt cx="1692" cy="538"/>
            </a:xfrm>
          </p:grpSpPr>
          <p:sp>
            <p:nvSpPr>
              <p:cNvPr id="4" name="立方体 3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2893" y="5547"/>
              <a:ext cx="1692" cy="538"/>
              <a:chOff x="1907" y="2752"/>
              <a:chExt cx="1692" cy="538"/>
            </a:xfrm>
          </p:grpSpPr>
          <p:sp>
            <p:nvSpPr>
              <p:cNvPr id="83" name="立方体 8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平行四边形 8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2579" y="5854"/>
              <a:ext cx="1692" cy="538"/>
              <a:chOff x="1907" y="2752"/>
              <a:chExt cx="1692" cy="538"/>
            </a:xfrm>
          </p:grpSpPr>
          <p:sp>
            <p:nvSpPr>
              <p:cNvPr id="79" name="立方体 7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3177" y="5016"/>
              <a:ext cx="1692" cy="538"/>
              <a:chOff x="1907" y="2752"/>
              <a:chExt cx="1692" cy="538"/>
            </a:xfrm>
          </p:grpSpPr>
          <p:sp>
            <p:nvSpPr>
              <p:cNvPr id="76" name="立方体 7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平行四边形 7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894" y="5323"/>
              <a:ext cx="1692" cy="538"/>
              <a:chOff x="1907" y="2752"/>
              <a:chExt cx="1692" cy="538"/>
            </a:xfrm>
          </p:grpSpPr>
          <p:sp>
            <p:nvSpPr>
              <p:cNvPr id="73" name="立方体 7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平行四边形 7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579" y="5622"/>
              <a:ext cx="1692" cy="538"/>
              <a:chOff x="1907" y="2752"/>
              <a:chExt cx="1692" cy="538"/>
            </a:xfrm>
          </p:grpSpPr>
          <p:sp>
            <p:nvSpPr>
              <p:cNvPr id="70" name="立方体 6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1491615" y="2202362"/>
            <a:ext cx="1303655" cy="247015"/>
            <a:chOff x="7095" y="5477"/>
            <a:chExt cx="4339" cy="77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095" y="5709"/>
              <a:ext cx="1692" cy="538"/>
              <a:chOff x="1907" y="2752"/>
              <a:chExt cx="1692" cy="538"/>
            </a:xfrm>
          </p:grpSpPr>
          <p:sp>
            <p:nvSpPr>
              <p:cNvPr id="105" name="立方体 104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平行四边形 105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8413" y="5709"/>
              <a:ext cx="1692" cy="538"/>
              <a:chOff x="1907" y="2752"/>
              <a:chExt cx="1692" cy="538"/>
            </a:xfrm>
          </p:grpSpPr>
          <p:sp>
            <p:nvSpPr>
              <p:cNvPr id="102" name="立方体 10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平行四边形 10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9741" y="5717"/>
              <a:ext cx="1692" cy="538"/>
              <a:chOff x="1907" y="2752"/>
              <a:chExt cx="1692" cy="538"/>
            </a:xfrm>
          </p:grpSpPr>
          <p:sp>
            <p:nvSpPr>
              <p:cNvPr id="99" name="立方体 9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平行四边形 9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096" y="5477"/>
              <a:ext cx="1692" cy="538"/>
              <a:chOff x="1907" y="2752"/>
              <a:chExt cx="1692" cy="538"/>
            </a:xfrm>
          </p:grpSpPr>
          <p:sp>
            <p:nvSpPr>
              <p:cNvPr id="96" name="立方体 9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平行四边形 9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414" y="5477"/>
              <a:ext cx="1692" cy="538"/>
              <a:chOff x="1907" y="2752"/>
              <a:chExt cx="1692" cy="538"/>
            </a:xfrm>
          </p:grpSpPr>
          <p:sp>
            <p:nvSpPr>
              <p:cNvPr id="93" name="立方体 9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平行四边形 9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742" y="5477"/>
              <a:ext cx="1692" cy="538"/>
              <a:chOff x="1907" y="2752"/>
              <a:chExt cx="1692" cy="538"/>
            </a:xfrm>
          </p:grpSpPr>
          <p:sp>
            <p:nvSpPr>
              <p:cNvPr id="90" name="立方体 8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0" name="组合 149"/>
          <p:cNvGrpSpPr/>
          <p:nvPr/>
        </p:nvGrpSpPr>
        <p:grpSpPr>
          <a:xfrm>
            <a:off x="1787525" y="2658292"/>
            <a:ext cx="677545" cy="421640"/>
            <a:chOff x="3359" y="5476"/>
            <a:chExt cx="2007" cy="1322"/>
          </a:xfrm>
        </p:grpSpPr>
        <p:grpSp>
          <p:nvGrpSpPr>
            <p:cNvPr id="116" name="组合 115"/>
            <p:cNvGrpSpPr/>
            <p:nvPr/>
          </p:nvGrpSpPr>
          <p:grpSpPr>
            <a:xfrm>
              <a:off x="3673" y="5953"/>
              <a:ext cx="1692" cy="538"/>
              <a:chOff x="1907" y="2752"/>
              <a:chExt cx="1692" cy="538"/>
            </a:xfrm>
          </p:grpSpPr>
          <p:sp>
            <p:nvSpPr>
              <p:cNvPr id="117" name="立方体 116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平行四边形 117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3359" y="6260"/>
              <a:ext cx="1692" cy="538"/>
              <a:chOff x="1907" y="2752"/>
              <a:chExt cx="1692" cy="538"/>
            </a:xfrm>
          </p:grpSpPr>
          <p:sp>
            <p:nvSpPr>
              <p:cNvPr id="120" name="立方体 11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平行四边形 12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3674" y="5729"/>
              <a:ext cx="1692" cy="538"/>
              <a:chOff x="1907" y="2752"/>
              <a:chExt cx="1692" cy="538"/>
            </a:xfrm>
          </p:grpSpPr>
          <p:sp>
            <p:nvSpPr>
              <p:cNvPr id="126" name="立方体 12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平行四边形 12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3359" y="6028"/>
              <a:ext cx="1692" cy="538"/>
              <a:chOff x="1907" y="2752"/>
              <a:chExt cx="1692" cy="538"/>
            </a:xfrm>
          </p:grpSpPr>
          <p:sp>
            <p:nvSpPr>
              <p:cNvPr id="129" name="立方体 12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平行四边形 12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670" y="5476"/>
              <a:ext cx="1692" cy="538"/>
              <a:chOff x="1907" y="2752"/>
              <a:chExt cx="1692" cy="538"/>
            </a:xfrm>
          </p:grpSpPr>
          <p:sp>
            <p:nvSpPr>
              <p:cNvPr id="114" name="立方体 113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平行四边形 114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3359" y="5783"/>
              <a:ext cx="1692" cy="538"/>
              <a:chOff x="1907" y="2752"/>
              <a:chExt cx="1692" cy="538"/>
            </a:xfrm>
          </p:grpSpPr>
          <p:sp>
            <p:nvSpPr>
              <p:cNvPr id="123" name="立方体 12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平行四边形 12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1671320" y="3206932"/>
            <a:ext cx="944245" cy="307340"/>
            <a:chOff x="7330" y="5414"/>
            <a:chExt cx="3012" cy="1002"/>
          </a:xfrm>
        </p:grpSpPr>
        <p:grpSp>
          <p:nvGrpSpPr>
            <p:cNvPr id="131" name="组合 130"/>
            <p:cNvGrpSpPr/>
            <p:nvPr/>
          </p:nvGrpSpPr>
          <p:grpSpPr>
            <a:xfrm>
              <a:off x="7330" y="5414"/>
              <a:ext cx="3012" cy="1002"/>
              <a:chOff x="7094" y="5245"/>
              <a:chExt cx="3012" cy="1002"/>
            </a:xfrm>
          </p:grpSpPr>
          <p:grpSp>
            <p:nvGrpSpPr>
              <p:cNvPr id="132" name="组合 131"/>
              <p:cNvGrpSpPr/>
              <p:nvPr/>
            </p:nvGrpSpPr>
            <p:grpSpPr>
              <a:xfrm>
                <a:off x="7095" y="5709"/>
                <a:ext cx="1692" cy="538"/>
                <a:chOff x="1907" y="2752"/>
                <a:chExt cx="1692" cy="538"/>
              </a:xfrm>
            </p:grpSpPr>
            <p:sp>
              <p:nvSpPr>
                <p:cNvPr id="133" name="立方体 132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平行四边形 133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8413" y="5709"/>
                <a:ext cx="1692" cy="538"/>
                <a:chOff x="1907" y="2752"/>
                <a:chExt cx="1692" cy="538"/>
              </a:xfrm>
            </p:grpSpPr>
            <p:sp>
              <p:nvSpPr>
                <p:cNvPr id="136" name="立方体 135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平行四边形 136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" name="组合 140"/>
              <p:cNvGrpSpPr/>
              <p:nvPr/>
            </p:nvGrpSpPr>
            <p:grpSpPr>
              <a:xfrm>
                <a:off x="7096" y="5477"/>
                <a:ext cx="1692" cy="538"/>
                <a:chOff x="1907" y="2752"/>
                <a:chExt cx="1692" cy="538"/>
              </a:xfrm>
            </p:grpSpPr>
            <p:sp>
              <p:nvSpPr>
                <p:cNvPr id="142" name="立方体 141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平行四边形 142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4" name="组合 143"/>
              <p:cNvGrpSpPr/>
              <p:nvPr/>
            </p:nvGrpSpPr>
            <p:grpSpPr>
              <a:xfrm>
                <a:off x="8414" y="5477"/>
                <a:ext cx="1692" cy="538"/>
                <a:chOff x="1907" y="2752"/>
                <a:chExt cx="1692" cy="538"/>
              </a:xfrm>
            </p:grpSpPr>
            <p:sp>
              <p:nvSpPr>
                <p:cNvPr id="145" name="立方体 144"/>
                <p:cNvSpPr/>
                <p:nvPr/>
              </p:nvSpPr>
              <p:spPr>
                <a:xfrm>
                  <a:off x="1907" y="2752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平行四边形 145"/>
                <p:cNvSpPr/>
                <p:nvPr/>
              </p:nvSpPr>
              <p:spPr>
                <a:xfrm>
                  <a:off x="1907" y="2752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7094" y="5245"/>
                <a:ext cx="1692" cy="539"/>
                <a:chOff x="-741" y="2520"/>
                <a:chExt cx="1692" cy="539"/>
              </a:xfrm>
            </p:grpSpPr>
            <p:sp>
              <p:nvSpPr>
                <p:cNvPr id="148" name="立方体 147"/>
                <p:cNvSpPr/>
                <p:nvPr/>
              </p:nvSpPr>
              <p:spPr>
                <a:xfrm>
                  <a:off x="-741" y="2520"/>
                  <a:ext cx="1692" cy="539"/>
                </a:xfrm>
                <a:prstGeom prst="cube">
                  <a:avLst>
                    <a:gd name="adj" fmla="val 5955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平行四边形 148"/>
                <p:cNvSpPr/>
                <p:nvPr/>
              </p:nvSpPr>
              <p:spPr>
                <a:xfrm>
                  <a:off x="-741" y="2520"/>
                  <a:ext cx="1691" cy="307"/>
                </a:xfrm>
                <a:prstGeom prst="parallelogram">
                  <a:avLst>
                    <a:gd name="adj" fmla="val 100000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1" name="组合 150"/>
            <p:cNvGrpSpPr/>
            <p:nvPr/>
          </p:nvGrpSpPr>
          <p:grpSpPr>
            <a:xfrm>
              <a:off x="8648" y="5414"/>
              <a:ext cx="1692" cy="538"/>
              <a:chOff x="1907" y="2752"/>
              <a:chExt cx="1692" cy="538"/>
            </a:xfrm>
          </p:grpSpPr>
          <p:sp>
            <p:nvSpPr>
              <p:cNvPr id="152" name="立方体 15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平行四边形 152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853565" y="3762557"/>
            <a:ext cx="543560" cy="464185"/>
            <a:chOff x="5196" y="3211"/>
            <a:chExt cx="1695" cy="1672"/>
          </a:xfrm>
        </p:grpSpPr>
        <p:grpSp>
          <p:nvGrpSpPr>
            <p:cNvPr id="11" name="组合 10"/>
            <p:cNvGrpSpPr/>
            <p:nvPr/>
          </p:nvGrpSpPr>
          <p:grpSpPr>
            <a:xfrm>
              <a:off x="5196" y="4345"/>
              <a:ext cx="1692" cy="538"/>
              <a:chOff x="1907" y="2752"/>
              <a:chExt cx="1692" cy="538"/>
            </a:xfrm>
          </p:grpSpPr>
          <p:sp>
            <p:nvSpPr>
              <p:cNvPr id="12" name="立方体 11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196" y="4146"/>
              <a:ext cx="1692" cy="538"/>
              <a:chOff x="1907" y="2752"/>
              <a:chExt cx="1692" cy="538"/>
            </a:xfrm>
          </p:grpSpPr>
          <p:sp>
            <p:nvSpPr>
              <p:cNvPr id="16" name="立方体 1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97" y="3897"/>
              <a:ext cx="1692" cy="538"/>
              <a:chOff x="1907" y="2752"/>
              <a:chExt cx="1692" cy="538"/>
            </a:xfrm>
          </p:grpSpPr>
          <p:sp>
            <p:nvSpPr>
              <p:cNvPr id="9" name="立方体 8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198" y="3684"/>
              <a:ext cx="1692" cy="538"/>
              <a:chOff x="1907" y="2752"/>
              <a:chExt cx="1692" cy="538"/>
            </a:xfrm>
          </p:grpSpPr>
          <p:sp>
            <p:nvSpPr>
              <p:cNvPr id="6" name="立方体 5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196" y="3446"/>
              <a:ext cx="1692" cy="538"/>
              <a:chOff x="1907" y="2752"/>
              <a:chExt cx="1692" cy="538"/>
            </a:xfrm>
          </p:grpSpPr>
          <p:sp>
            <p:nvSpPr>
              <p:cNvPr id="20" name="立方体 19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199" y="3211"/>
              <a:ext cx="1692" cy="538"/>
              <a:chOff x="1907" y="2752"/>
              <a:chExt cx="1692" cy="538"/>
            </a:xfrm>
          </p:grpSpPr>
          <p:sp>
            <p:nvSpPr>
              <p:cNvPr id="23" name="立方体 22"/>
              <p:cNvSpPr/>
              <p:nvPr/>
            </p:nvSpPr>
            <p:spPr>
              <a:xfrm>
                <a:off x="1907" y="2752"/>
                <a:ext cx="1692" cy="539"/>
              </a:xfrm>
              <a:prstGeom prst="cube">
                <a:avLst>
                  <a:gd name="adj" fmla="val 5955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1907" y="2752"/>
                <a:ext cx="1691" cy="307"/>
              </a:xfrm>
              <a:prstGeom prst="parallelogram">
                <a:avLst>
                  <a:gd name="adj" fmla="val 10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3370580" y="153180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01160" y="154894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2530" y="154577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09690" y="1522912"/>
            <a:ext cx="7524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146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67710" y="209187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66235" y="208869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79035" y="210901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98260" y="2083617"/>
            <a:ext cx="7524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162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47720" y="270909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55440" y="268940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79035" y="269829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98260" y="2675437"/>
            <a:ext cx="7524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67710" y="326789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71950" y="325519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02530" y="327805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398260" y="3246302"/>
            <a:ext cx="7524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138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36290" y="382605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55440" y="3805102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001895" y="3820977"/>
            <a:ext cx="558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09690" y="3818437"/>
            <a:ext cx="7524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7" name="图片 1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8" name="TextBox 12"/>
          <p:cNvSpPr txBox="1">
            <a:spLocks noChangeArrowheads="1"/>
          </p:cNvSpPr>
          <p:nvPr/>
        </p:nvSpPr>
        <p:spPr bwMode="auto">
          <a:xfrm>
            <a:off x="849084" y="386342"/>
            <a:ext cx="803626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估计一下哪种包装方式省包装纸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  <p:bldP spid="24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</Words>
  <Application>WPS 演示</Application>
  <PresentationFormat>全屏显示(16:9)</PresentationFormat>
  <Paragraphs>163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等线</vt:lpstr>
      <vt:lpstr>黑体</vt:lpstr>
      <vt:lpstr>Calibri</vt:lpstr>
      <vt:lpstr>等线</vt:lpstr>
      <vt:lpstr>楷体</vt:lpstr>
      <vt:lpstr>幼圆</vt:lpstr>
      <vt:lpstr>Wingdings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慢慢来</cp:lastModifiedBy>
  <cp:revision>963</cp:revision>
  <dcterms:created xsi:type="dcterms:W3CDTF">2016-06-05T01:28:00Z</dcterms:created>
  <dcterms:modified xsi:type="dcterms:W3CDTF">2021-02-25T01:28:26Z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