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2" r:id="rId3"/>
    <p:sldMasterId id="2147483749" r:id="rId4"/>
  </p:sldMasterIdLst>
  <p:notesMasterIdLst>
    <p:notesMasterId r:id="rId23"/>
  </p:notesMasterIdLst>
  <p:sldIdLst>
    <p:sldId id="380" r:id="rId5"/>
    <p:sldId id="312" r:id="rId6"/>
    <p:sldId id="321" r:id="rId7"/>
    <p:sldId id="373" r:id="rId8"/>
    <p:sldId id="374" r:id="rId9"/>
    <p:sldId id="346" r:id="rId10"/>
    <p:sldId id="364" r:id="rId11"/>
    <p:sldId id="365" r:id="rId12"/>
    <p:sldId id="384" r:id="rId13"/>
    <p:sldId id="385" r:id="rId14"/>
    <p:sldId id="375" r:id="rId15"/>
    <p:sldId id="355" r:id="rId16"/>
    <p:sldId id="369" r:id="rId17"/>
    <p:sldId id="376" r:id="rId18"/>
    <p:sldId id="377" r:id="rId19"/>
    <p:sldId id="378" r:id="rId20"/>
    <p:sldId id="379" r:id="rId21"/>
    <p:sldId id="381" r:id="rId22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B762"/>
    <a:srgbClr val="009900"/>
    <a:srgbClr val="DF0048"/>
    <a:srgbClr val="FF5E55"/>
    <a:srgbClr val="D8D8D8"/>
    <a:srgbClr val="FAEF9B"/>
    <a:srgbClr val="8BB408"/>
    <a:srgbClr val="AFADAE"/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2183"/>
        <p:guide orient="horz" pos="1637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6" Type="http://schemas.openxmlformats.org/officeDocument/2006/relationships/theme" Target="../theme/theme1.xml"/><Relationship Id="rId55" Type="http://schemas.openxmlformats.org/officeDocument/2006/relationships/image" Target="../media/image2.png"/><Relationship Id="rId54" Type="http://schemas.openxmlformats.org/officeDocument/2006/relationships/image" Target="../media/image1.png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9" Type="http://schemas.openxmlformats.org/officeDocument/2006/relationships/theme" Target="../theme/theme2.xml"/><Relationship Id="rId48" Type="http://schemas.openxmlformats.org/officeDocument/2006/relationships/image" Target="../media/image2.png"/><Relationship Id="rId47" Type="http://schemas.openxmlformats.org/officeDocument/2006/relationships/image" Target="../media/image1.png"/><Relationship Id="rId46" Type="http://schemas.openxmlformats.org/officeDocument/2006/relationships/slideLayout" Target="../slideLayouts/slideLayout99.xml"/><Relationship Id="rId45" Type="http://schemas.openxmlformats.org/officeDocument/2006/relationships/slideLayout" Target="../slideLayouts/slideLayout98.xml"/><Relationship Id="rId44" Type="http://schemas.openxmlformats.org/officeDocument/2006/relationships/slideLayout" Target="../slideLayouts/slideLayout97.xml"/><Relationship Id="rId43" Type="http://schemas.openxmlformats.org/officeDocument/2006/relationships/slideLayout" Target="../slideLayouts/slideLayout96.xml"/><Relationship Id="rId42" Type="http://schemas.openxmlformats.org/officeDocument/2006/relationships/slideLayout" Target="../slideLayouts/slideLayout95.xml"/><Relationship Id="rId41" Type="http://schemas.openxmlformats.org/officeDocument/2006/relationships/slideLayout" Target="../slideLayouts/slideLayout94.xml"/><Relationship Id="rId4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57.xml"/><Relationship Id="rId39" Type="http://schemas.openxmlformats.org/officeDocument/2006/relationships/slideLayout" Target="../slideLayouts/slideLayout92.xml"/><Relationship Id="rId38" Type="http://schemas.openxmlformats.org/officeDocument/2006/relationships/slideLayout" Target="../slideLayouts/slideLayout91.xml"/><Relationship Id="rId37" Type="http://schemas.openxmlformats.org/officeDocument/2006/relationships/slideLayout" Target="../slideLayouts/slideLayout90.xml"/><Relationship Id="rId36" Type="http://schemas.openxmlformats.org/officeDocument/2006/relationships/slideLayout" Target="../slideLayouts/slideLayout89.xml"/><Relationship Id="rId35" Type="http://schemas.openxmlformats.org/officeDocument/2006/relationships/slideLayout" Target="../slideLayouts/slideLayout88.xml"/><Relationship Id="rId34" Type="http://schemas.openxmlformats.org/officeDocument/2006/relationships/slideLayout" Target="../slideLayouts/slideLayout87.xml"/><Relationship Id="rId33" Type="http://schemas.openxmlformats.org/officeDocument/2006/relationships/slideLayout" Target="../slideLayouts/slideLayout86.xml"/><Relationship Id="rId32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84.xml"/><Relationship Id="rId30" Type="http://schemas.openxmlformats.org/officeDocument/2006/relationships/slideLayout" Target="../slideLayouts/slideLayout83.xml"/><Relationship Id="rId3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82.xml"/><Relationship Id="rId28" Type="http://schemas.openxmlformats.org/officeDocument/2006/relationships/slideLayout" Target="../slideLayouts/slideLayout81.xml"/><Relationship Id="rId27" Type="http://schemas.openxmlformats.org/officeDocument/2006/relationships/slideLayout" Target="../slideLayouts/slideLayout80.xml"/><Relationship Id="rId26" Type="http://schemas.openxmlformats.org/officeDocument/2006/relationships/slideLayout" Target="../slideLayouts/slideLayout79.xml"/><Relationship Id="rId25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77.xml"/><Relationship Id="rId23" Type="http://schemas.openxmlformats.org/officeDocument/2006/relationships/slideLayout" Target="../slideLayouts/slideLayout76.xml"/><Relationship Id="rId22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8" Type="http://schemas.openxmlformats.org/officeDocument/2006/relationships/theme" Target="../theme/theme3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124.xml"/><Relationship Id="rId24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21.xml"/><Relationship Id="rId21" Type="http://schemas.openxmlformats.org/officeDocument/2006/relationships/slideLayout" Target="../slideLayouts/slideLayout120.xml"/><Relationship Id="rId20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1.xml"/><Relationship Id="rId19" Type="http://schemas.openxmlformats.org/officeDocument/2006/relationships/slideLayout" Target="../slideLayouts/slideLayout118.xml"/><Relationship Id="rId18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4.xml"/><Relationship Id="rId14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整理与评价 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长方体、正方体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整理与评价 分数加减法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  <p:sldLayoutId id="2147483727" r:id="rId25"/>
    <p:sldLayoutId id="2147483728" r:id="rId26"/>
    <p:sldLayoutId id="2147483729" r:id="rId27"/>
    <p:sldLayoutId id="2147483730" r:id="rId28"/>
    <p:sldLayoutId id="2147483731" r:id="rId29"/>
    <p:sldLayoutId id="2147483732" r:id="rId30"/>
    <p:sldLayoutId id="2147483733" r:id="rId31"/>
    <p:sldLayoutId id="2147483734" r:id="rId32"/>
    <p:sldLayoutId id="2147483735" r:id="rId33"/>
    <p:sldLayoutId id="2147483736" r:id="rId34"/>
    <p:sldLayoutId id="2147483737" r:id="rId35"/>
    <p:sldLayoutId id="2147483738" r:id="rId36"/>
    <p:sldLayoutId id="2147483739" r:id="rId37"/>
    <p:sldLayoutId id="2147483740" r:id="rId38"/>
    <p:sldLayoutId id="2147483741" r:id="rId39"/>
    <p:sldLayoutId id="2147483742" r:id="rId40"/>
    <p:sldLayoutId id="2147483743" r:id="rId41"/>
    <p:sldLayoutId id="2147483744" r:id="rId42"/>
    <p:sldLayoutId id="2147483745" r:id="rId43"/>
    <p:sldLayoutId id="2147483746" r:id="rId44"/>
    <p:sldLayoutId id="2147483747" r:id="rId45"/>
    <p:sldLayoutId id="2147483748" r:id="rId4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  <p:sldLayoutId id="2147483767" r:id="rId18"/>
    <p:sldLayoutId id="2147483768" r:id="rId19"/>
    <p:sldLayoutId id="2147483769" r:id="rId20"/>
    <p:sldLayoutId id="2147483770" r:id="rId21"/>
    <p:sldLayoutId id="2147483771" r:id="rId22"/>
    <p:sldLayoutId id="2147483772" r:id="rId23"/>
    <p:sldLayoutId id="2147483773" r:id="rId24"/>
    <p:sldLayoutId id="2147483774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18.xml"/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8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8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8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8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8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3929" y="1435155"/>
            <a:ext cx="608564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长方体、正方体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巩固练习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整理与评价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立方体 2"/>
          <p:cNvSpPr/>
          <p:nvPr/>
        </p:nvSpPr>
        <p:spPr>
          <a:xfrm>
            <a:off x="6760282" y="2544280"/>
            <a:ext cx="1295658" cy="592636"/>
          </a:xfrm>
          <a:prstGeom prst="cube">
            <a:avLst>
              <a:gd name="adj" fmla="val 4301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立方体 3"/>
          <p:cNvSpPr/>
          <p:nvPr/>
        </p:nvSpPr>
        <p:spPr>
          <a:xfrm>
            <a:off x="6760282" y="2247962"/>
            <a:ext cx="1295658" cy="592636"/>
          </a:xfrm>
          <a:prstGeom prst="cube">
            <a:avLst>
              <a:gd name="adj" fmla="val 4301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立方体 4"/>
          <p:cNvSpPr/>
          <p:nvPr/>
        </p:nvSpPr>
        <p:spPr>
          <a:xfrm>
            <a:off x="6760282" y="1918795"/>
            <a:ext cx="1295658" cy="592636"/>
          </a:xfrm>
          <a:prstGeom prst="cube">
            <a:avLst>
              <a:gd name="adj" fmla="val 4301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立方体 5"/>
          <p:cNvSpPr/>
          <p:nvPr/>
        </p:nvSpPr>
        <p:spPr>
          <a:xfrm>
            <a:off x="6760282" y="1587608"/>
            <a:ext cx="1295658" cy="592636"/>
          </a:xfrm>
          <a:prstGeom prst="cube">
            <a:avLst>
              <a:gd name="adj" fmla="val 4301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文本框 30"/>
          <p:cNvSpPr txBox="1"/>
          <p:nvPr/>
        </p:nvSpPr>
        <p:spPr>
          <a:xfrm>
            <a:off x="7061862" y="3129320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31"/>
          <p:cNvSpPr txBox="1"/>
          <p:nvPr/>
        </p:nvSpPr>
        <p:spPr>
          <a:xfrm rot="18728123">
            <a:off x="7793924" y="2921594"/>
            <a:ext cx="57708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2"/>
          <p:cNvSpPr txBox="1"/>
          <p:nvPr/>
        </p:nvSpPr>
        <p:spPr>
          <a:xfrm>
            <a:off x="8082464" y="2564944"/>
            <a:ext cx="57708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2137" y="329308"/>
            <a:ext cx="86051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盒长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厘米、宽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厘米、高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厘米的长方体药盒摆放在一起进行包装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怎样摆放最省包装纸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5271" y="2038880"/>
            <a:ext cx="51816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(10×5+10×2×4+5×2×4)×2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=170×2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=340(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51580" y="848312"/>
            <a:ext cx="8270648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求下面长方体的体积和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表面积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单位：厘米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114956" y="1485473"/>
            <a:ext cx="3879258" cy="793728"/>
            <a:chOff x="3246293" y="3777315"/>
            <a:chExt cx="3174696" cy="79372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3246293" y="3777315"/>
              <a:ext cx="3053816" cy="793728"/>
            </a:xfrm>
            <a:prstGeom prst="cloudCallout">
              <a:avLst>
                <a:gd name="adj1" fmla="val -56645"/>
                <a:gd name="adj2" fmla="val 43048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369459" y="3904182"/>
              <a:ext cx="305153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长方体体积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宽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13567" y="2317984"/>
            <a:ext cx="3083946" cy="912959"/>
            <a:chOff x="3393110" y="3461238"/>
            <a:chExt cx="2887863" cy="91295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1" name="AutoShape 27"/>
            <p:cNvSpPr>
              <a:spLocks noChangeArrowheads="1"/>
            </p:cNvSpPr>
            <p:nvPr/>
          </p:nvSpPr>
          <p:spPr bwMode="auto">
            <a:xfrm>
              <a:off x="3393110" y="3461238"/>
              <a:ext cx="2754030" cy="672851"/>
            </a:xfrm>
            <a:prstGeom prst="cloudCallout">
              <a:avLst>
                <a:gd name="adj1" fmla="val -60544"/>
                <a:gd name="adj2" fmla="val -4490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486642" y="3543200"/>
              <a:ext cx="279433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体积要用体积单位。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62036" y="1557265"/>
            <a:ext cx="2212998" cy="1363617"/>
            <a:chOff x="1380114" y="1774729"/>
            <a:chExt cx="2212998" cy="1363617"/>
          </a:xfrm>
        </p:grpSpPr>
        <p:sp>
          <p:nvSpPr>
            <p:cNvPr id="22" name="立方体 21"/>
            <p:cNvSpPr/>
            <p:nvPr/>
          </p:nvSpPr>
          <p:spPr>
            <a:xfrm>
              <a:off x="1380114" y="1774729"/>
              <a:ext cx="1629786" cy="1325726"/>
            </a:xfrm>
            <a:prstGeom prst="cube">
              <a:avLst>
                <a:gd name="adj" fmla="val 5435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41355" y="2830569"/>
              <a:ext cx="97049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22618" y="2707712"/>
              <a:ext cx="97049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35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015712" y="2591968"/>
              <a:ext cx="97049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2324683" y="2990960"/>
            <a:ext cx="5656503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22×18×35=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4103897" y="2976000"/>
            <a:ext cx="3312472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13860(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248483" y="3392046"/>
            <a:ext cx="447889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(22×18+22×35+18×35)×2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2092584" y="3757286"/>
            <a:ext cx="3220899" cy="88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=1796×2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=3592(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75393" y="1489760"/>
            <a:ext cx="3808758" cy="730368"/>
            <a:chOff x="3409996" y="2830283"/>
            <a:chExt cx="3808758" cy="73036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5" name="AutoShape 27"/>
            <p:cNvSpPr>
              <a:spLocks noChangeArrowheads="1"/>
            </p:cNvSpPr>
            <p:nvPr/>
          </p:nvSpPr>
          <p:spPr bwMode="auto">
            <a:xfrm>
              <a:off x="3409996" y="2830283"/>
              <a:ext cx="3547884" cy="730368"/>
            </a:xfrm>
            <a:prstGeom prst="cloudCallout">
              <a:avLst>
                <a:gd name="adj1" fmla="val 29732"/>
                <a:gd name="adj2" fmla="val 7022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496848" y="2941697"/>
              <a:ext cx="37219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求表面积要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用面积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单位。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9" grpId="0"/>
      <p:bldP spid="31" grpId="0"/>
      <p:bldP spid="3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20193" y="271354"/>
            <a:ext cx="8499264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求下面正方体的体积和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表面积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单位：厘米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28920" y="974333"/>
            <a:ext cx="1454049" cy="1213522"/>
            <a:chOff x="3870426" y="1647825"/>
            <a:chExt cx="1454049" cy="1213522"/>
          </a:xfrm>
        </p:grpSpPr>
        <p:sp>
          <p:nvSpPr>
            <p:cNvPr id="23" name="立方体 22"/>
            <p:cNvSpPr/>
            <p:nvPr/>
          </p:nvSpPr>
          <p:spPr>
            <a:xfrm>
              <a:off x="3870426" y="1647825"/>
              <a:ext cx="1454049" cy="1182744"/>
            </a:xfrm>
            <a:prstGeom prst="cube">
              <a:avLst>
                <a:gd name="adj" fmla="val 32913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76324" y="2553570"/>
              <a:ext cx="97049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2056244" y="2718846"/>
            <a:ext cx="3807667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16×16×16=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8582" y="1004766"/>
            <a:ext cx="3160739" cy="1413575"/>
            <a:chOff x="-1884712" y="1425457"/>
            <a:chExt cx="3160739" cy="141357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3" name="AutoShape 27"/>
            <p:cNvSpPr>
              <a:spLocks noChangeArrowheads="1"/>
            </p:cNvSpPr>
            <p:nvPr/>
          </p:nvSpPr>
          <p:spPr bwMode="auto">
            <a:xfrm>
              <a:off x="-1884712" y="1425457"/>
              <a:ext cx="3160739" cy="1121878"/>
            </a:xfrm>
            <a:prstGeom prst="cloudCallout">
              <a:avLst>
                <a:gd name="adj1" fmla="val 61806"/>
                <a:gd name="adj2" fmla="val -39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-1497769" y="1564837"/>
              <a:ext cx="2601061" cy="12741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正方体表面积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棱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棱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4076020" y="2718846"/>
            <a:ext cx="3413375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4096(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2076057" y="3456073"/>
            <a:ext cx="3807667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16×16×6=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3914095" y="3456362"/>
            <a:ext cx="3390243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546258" y="952842"/>
            <a:ext cx="3310630" cy="1095375"/>
            <a:chOff x="3246293" y="3777314"/>
            <a:chExt cx="3310630" cy="109537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3246293" y="3777314"/>
              <a:ext cx="3310630" cy="1095375"/>
            </a:xfrm>
            <a:prstGeom prst="cloudCallout">
              <a:avLst>
                <a:gd name="adj1" fmla="val -64265"/>
                <a:gd name="adj2" fmla="val 739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613905" y="3893296"/>
              <a:ext cx="2880898" cy="9048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正方体体积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棱长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棱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棱长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67593" y="363813"/>
            <a:ext cx="8311567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一个长方体的底面积是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厘米，高是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分米，它的体积是多少立方厘米？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052460" y="1000181"/>
            <a:ext cx="2828243" cy="1011327"/>
            <a:chOff x="3112791" y="3669614"/>
            <a:chExt cx="2828243" cy="101132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3112791" y="3669614"/>
              <a:ext cx="2828243" cy="1011327"/>
            </a:xfrm>
            <a:prstGeom prst="cloudCallout">
              <a:avLst>
                <a:gd name="adj1" fmla="val -66541"/>
                <a:gd name="adj2" fmla="val -4024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352274" y="3741581"/>
              <a:ext cx="246901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长方体体积也等于底面积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高。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2843" y="1500501"/>
            <a:ext cx="2609018" cy="885950"/>
            <a:chOff x="3246293" y="3740561"/>
            <a:chExt cx="2609018" cy="88595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3246293" y="3740561"/>
              <a:ext cx="2609018" cy="885950"/>
            </a:xfrm>
            <a:prstGeom prst="cloudCallout">
              <a:avLst>
                <a:gd name="adj1" fmla="val 70522"/>
                <a:gd name="adj2" fmla="val -11768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554416" y="3787132"/>
              <a:ext cx="223994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分米化成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2608193" y="2885224"/>
            <a:ext cx="5268157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16×20=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3967061" y="2868995"/>
            <a:ext cx="3085055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3141607" y="2367961"/>
            <a:ext cx="5268157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2327093" y="3534503"/>
            <a:ext cx="5268157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答：它的体积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30653" y="320261"/>
            <a:ext cx="8034838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胜利小学新挖一个长方体沙坑，沙坑的长是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米，宽是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，深是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米。需要多少立方米的黄沙才能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黄沙重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吨，这些黄沙重多少吨？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280397" y="1782340"/>
            <a:ext cx="2574995" cy="1011327"/>
            <a:chOff x="3246293" y="3615184"/>
            <a:chExt cx="2574995" cy="101132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3246293" y="3615184"/>
              <a:ext cx="2574995" cy="1011327"/>
            </a:xfrm>
            <a:prstGeom prst="cloudCallout">
              <a:avLst>
                <a:gd name="adj1" fmla="val -71614"/>
                <a:gd name="adj2" fmla="val -88680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524307" y="3698037"/>
              <a:ext cx="213233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先求出长方体沙坑的体积。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1539" y="1677734"/>
            <a:ext cx="2717347" cy="1115933"/>
            <a:chOff x="3185875" y="3623872"/>
            <a:chExt cx="2717347" cy="111593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3185875" y="3623872"/>
              <a:ext cx="2695575" cy="1115933"/>
            </a:xfrm>
            <a:prstGeom prst="cloudCallout">
              <a:avLst>
                <a:gd name="adj1" fmla="val 41383"/>
                <a:gd name="adj2" fmla="val 86891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423784" y="3743588"/>
              <a:ext cx="247943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再把体积乘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1.4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求出黄沙重量。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2713216" y="2955166"/>
            <a:ext cx="3807667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3.2×1.4=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4436102" y="2949498"/>
            <a:ext cx="2229786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4.48(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663547" y="2469261"/>
            <a:ext cx="3807667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4×2×0.4=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2683954" y="3691910"/>
            <a:ext cx="3807667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这些黄沙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4.48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4510767" y="2473482"/>
            <a:ext cx="2229786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39939" y="331147"/>
            <a:ext cx="7610692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一个长方体养鱼缸底面的长是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分米，宽是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做这个养鱼缸至少要用多少玻璃？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508172" y="2907876"/>
            <a:ext cx="3291568" cy="1062137"/>
            <a:chOff x="2518835" y="3645130"/>
            <a:chExt cx="3291568" cy="106213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2518835" y="3645130"/>
              <a:ext cx="3291568" cy="1062137"/>
            </a:xfrm>
            <a:prstGeom prst="cloudCallout">
              <a:avLst>
                <a:gd name="adj1" fmla="val -13295"/>
                <a:gd name="adj2" fmla="val -117505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733816" y="3741581"/>
              <a:ext cx="294459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先求出长方体鱼缸的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个面的面积和。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6312" y="1729349"/>
            <a:ext cx="3642547" cy="1276501"/>
            <a:chOff x="3185874" y="2524386"/>
            <a:chExt cx="3150335" cy="127650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3185874" y="2524386"/>
              <a:ext cx="3065600" cy="985291"/>
            </a:xfrm>
            <a:prstGeom prst="cloudCallout">
              <a:avLst>
                <a:gd name="adj1" fmla="val 79701"/>
                <a:gd name="adj2" fmla="val -6265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345228" y="2600558"/>
              <a:ext cx="299098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鱼缸没有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盖，所以少球求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一个底面的面积。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469753" y="2603487"/>
            <a:ext cx="4528571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6×4+(6×3+3×4)×2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783771" y="3995195"/>
            <a:ext cx="7696199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答：做这个养鱼缸至少要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平方分米的玻璃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2255494" y="2995993"/>
            <a:ext cx="2651950" cy="11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=24+60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517" y="903515"/>
            <a:ext cx="2493842" cy="142602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2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662975" y="1823971"/>
            <a:ext cx="2868416" cy="731200"/>
            <a:chOff x="3246293" y="3615185"/>
            <a:chExt cx="2868416" cy="73120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3246293" y="3615185"/>
              <a:ext cx="2574995" cy="731200"/>
            </a:xfrm>
            <a:prstGeom prst="cloudCallout">
              <a:avLst>
                <a:gd name="adj1" fmla="val -55550"/>
                <a:gd name="adj2" fmla="val -81928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295309" y="3699657"/>
              <a:ext cx="28194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容积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宽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0359" y="2027047"/>
            <a:ext cx="3240974" cy="1056247"/>
            <a:chOff x="3217486" y="2781114"/>
            <a:chExt cx="3240974" cy="105624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3217486" y="2781114"/>
              <a:ext cx="3045031" cy="1056247"/>
            </a:xfrm>
            <a:prstGeom prst="cloudCallout">
              <a:avLst>
                <a:gd name="adj1" fmla="val 32630"/>
                <a:gd name="adj2" fmla="val 10255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464889" y="2893738"/>
              <a:ext cx="299357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容积要用容积单位。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立方分米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升。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384815" y="2783123"/>
            <a:ext cx="4932232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6×4×3=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1631835" y="3860282"/>
            <a:ext cx="4932232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这个养鱼缸的容积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3849850" y="2783123"/>
            <a:ext cx="2888336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2384815" y="3311388"/>
            <a:ext cx="2888336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=72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07769" y="1183203"/>
            <a:ext cx="5416868" cy="540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这个养鱼缸的容积是多少升？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339939" y="331147"/>
            <a:ext cx="7610692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一个长方体养鱼缸底面的长是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分米，宽是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517" y="903515"/>
            <a:ext cx="2493842" cy="14260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15"/>
              <p:cNvSpPr txBox="1">
                <a:spLocks noChangeArrowheads="1"/>
              </p:cNvSpPr>
              <p:nvPr/>
            </p:nvSpPr>
            <p:spPr bwMode="auto">
              <a:xfrm>
                <a:off x="339939" y="1027959"/>
                <a:ext cx="7610692" cy="783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800" b="1" dirty="0" smtClean="0">
                    <a:latin typeface="楷体" pitchFamily="49" charset="-122"/>
                    <a:ea typeface="楷体" pitchFamily="49" charset="-122"/>
                  </a:rPr>
                  <a:t>(</a:t>
                </a:r>
                <a:r>
                  <a:rPr lang="en-US" altLang="zh-CN" sz="2800" b="1" dirty="0" smtClean="0">
                    <a:latin typeface="楷体" pitchFamily="49" charset="-122"/>
                    <a:ea typeface="楷体" pitchFamily="49" charset="-122"/>
                  </a:rPr>
                  <a:t>3)</a:t>
                </a:r>
                <a:r>
                  <a:rPr lang="zh-CN" altLang="en-US" sz="2800" b="1" dirty="0" smtClean="0">
                    <a:latin typeface="楷体" pitchFamily="49" charset="-122"/>
                    <a:ea typeface="楷体" pitchFamily="49" charset="-122"/>
                  </a:rPr>
                  <a:t>如果缸里装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 smtClean="0">
                    <a:latin typeface="楷体" pitchFamily="49" charset="-122"/>
                    <a:ea typeface="楷体" pitchFamily="49" charset="-122"/>
                  </a:rPr>
                  <a:t>的水，水有多多少升？</a:t>
                </a:r>
                <a:endParaRPr lang="zh-CN" altLang="en-US" sz="28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9939" y="1027959"/>
                <a:ext cx="7610692" cy="783676"/>
              </a:xfrm>
              <a:prstGeom prst="rect">
                <a:avLst/>
              </a:prstGeom>
              <a:blipFill rotWithShape="1">
                <a:blip r:embed="rId1"/>
                <a:stretch>
                  <a:fillRect l="-1923" b="-70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17" name="组合 16"/>
          <p:cNvGrpSpPr/>
          <p:nvPr/>
        </p:nvGrpSpPr>
        <p:grpSpPr>
          <a:xfrm>
            <a:off x="5657334" y="2457725"/>
            <a:ext cx="3406047" cy="756601"/>
            <a:chOff x="3246293" y="3615184"/>
            <a:chExt cx="3096091" cy="75660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3246293" y="3615184"/>
              <a:ext cx="2574995" cy="756601"/>
            </a:xfrm>
            <a:prstGeom prst="cloudCallout">
              <a:avLst>
                <a:gd name="adj1" fmla="val -58855"/>
                <a:gd name="adj2" fmla="val -136640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309692" y="3708226"/>
              <a:ext cx="30326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鱼缸的容积是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升。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9095" y="1738653"/>
            <a:ext cx="3374705" cy="1133743"/>
            <a:chOff x="3251191" y="2831638"/>
            <a:chExt cx="3374705" cy="113374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3251191" y="2886068"/>
              <a:ext cx="2830418" cy="1079313"/>
            </a:xfrm>
            <a:prstGeom prst="cloudCallout">
              <a:avLst>
                <a:gd name="adj1" fmla="val 79071"/>
                <a:gd name="adj2" fmla="val -6814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矩形 25"/>
                <p:cNvSpPr/>
                <p:nvPr/>
              </p:nvSpPr>
              <p:spPr>
                <a:xfrm>
                  <a:off x="3460635" y="2831638"/>
                  <a:ext cx="3165261" cy="108286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ts val="0"/>
                    </a:spcBef>
                    <a:defRPr/>
                  </a:pP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求出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72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latin typeface="Cambria Math" panose="02040503050406030204" pitchFamily="18" charset="0"/>
                              <a:ea typeface="楷体" pitchFamily="49" charset="-122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>
                              <a:latin typeface="Cambria Math" panose="02040503050406030204" pitchFamily="18" charset="0"/>
                              <a:ea typeface="楷体" pitchFamily="49" charset="-122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是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多少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，</a:t>
                  </a:r>
                  <a:endParaRPr lang="en-US" altLang="zh-CN" sz="2400" b="1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>
                    <a:spcBef>
                      <a:spcPts val="0"/>
                    </a:spcBef>
                    <a:defRPr/>
                  </a:pP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用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乘法。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26" name="矩形 2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60635" y="2831638"/>
                  <a:ext cx="3165261" cy="1082861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2885" b="-11236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15"/>
              <p:cNvSpPr txBox="1">
                <a:spLocks noChangeArrowheads="1"/>
              </p:cNvSpPr>
              <p:nvPr/>
            </p:nvSpPr>
            <p:spPr bwMode="auto">
              <a:xfrm>
                <a:off x="2604017" y="2754226"/>
                <a:ext cx="3807667" cy="885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72×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 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=</a:t>
                </a:r>
                <a:endParaRPr lang="zh-CN" altLang="en-US" sz="28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1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04017" y="2754226"/>
                <a:ext cx="3807667" cy="885884"/>
              </a:xfrm>
              <a:prstGeom prst="rect">
                <a:avLst/>
              </a:prstGeom>
              <a:blipFill rotWithShape="1">
                <a:blip r:embed="rId3"/>
                <a:stretch>
                  <a:fillRect l="-3840" b="-344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2715204" y="3842192"/>
            <a:ext cx="3807667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57.6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4187635" y="2954631"/>
            <a:ext cx="2229786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57.6(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339939" y="331147"/>
            <a:ext cx="7610692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一个长方体养鱼缸底面的长是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分米，宽是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517" y="903515"/>
            <a:ext cx="2493842" cy="14260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534972" y="1325101"/>
            <a:ext cx="4241748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101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865359" y="833737"/>
            <a:ext cx="7088695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说一说长方体、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有什么特征。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0038" y="2699330"/>
            <a:ext cx="41855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正方体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面完全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相同；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的面完全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立方体 3"/>
          <p:cNvSpPr/>
          <p:nvPr/>
        </p:nvSpPr>
        <p:spPr>
          <a:xfrm>
            <a:off x="2371725" y="1448613"/>
            <a:ext cx="1412285" cy="984215"/>
          </a:xfrm>
          <a:prstGeom prst="cub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7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立方体 20"/>
          <p:cNvSpPr/>
          <p:nvPr/>
        </p:nvSpPr>
        <p:spPr>
          <a:xfrm>
            <a:off x="4767939" y="1432081"/>
            <a:ext cx="1144122" cy="1047738"/>
          </a:xfrm>
          <a:prstGeom prst="cub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480544" y="3555379"/>
            <a:ext cx="4341421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正方体所有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棱的长度都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相同；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可以分成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条棱的长度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21397" y="2389146"/>
            <a:ext cx="25648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20769" y="2240556"/>
            <a:ext cx="25648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75737" y="1855905"/>
            <a:ext cx="25648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85497" y="2441647"/>
            <a:ext cx="51616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37569" y="1946938"/>
            <a:ext cx="51296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56064" y="2263318"/>
            <a:ext cx="51616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82032" y="1654904"/>
            <a:ext cx="2517436" cy="2296541"/>
            <a:chOff x="6182032" y="1654904"/>
            <a:chExt cx="2517436" cy="2296541"/>
          </a:xfrm>
        </p:grpSpPr>
        <p:grpSp>
          <p:nvGrpSpPr>
            <p:cNvPr id="68" name="组合 4"/>
            <p:cNvGrpSpPr/>
            <p:nvPr/>
          </p:nvGrpSpPr>
          <p:grpSpPr bwMode="auto">
            <a:xfrm>
              <a:off x="6182032" y="1654904"/>
              <a:ext cx="2517436" cy="1102755"/>
              <a:chOff x="2381831" y="1307518"/>
              <a:chExt cx="1218728" cy="913684"/>
            </a:xfrm>
            <a:noFill/>
          </p:grpSpPr>
          <p:sp>
            <p:nvSpPr>
              <p:cNvPr id="70" name="云形标注 82"/>
              <p:cNvSpPr>
                <a:spLocks noChangeArrowheads="1"/>
              </p:cNvSpPr>
              <p:nvPr/>
            </p:nvSpPr>
            <p:spPr bwMode="auto">
              <a:xfrm>
                <a:off x="2381831" y="1307518"/>
                <a:ext cx="1218728" cy="736307"/>
              </a:xfrm>
              <a:prstGeom prst="cloudCallout">
                <a:avLst>
                  <a:gd name="adj1" fmla="val 25586"/>
                  <a:gd name="adj2" fmla="val 90560"/>
                </a:avLst>
              </a:prstGeom>
              <a:grp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矩形 4"/>
              <p:cNvSpPr>
                <a:spLocks noChangeArrowheads="1"/>
              </p:cNvSpPr>
              <p:nvPr/>
            </p:nvSpPr>
            <p:spPr bwMode="auto">
              <a:xfrm>
                <a:off x="2492640" y="1379675"/>
                <a:ext cx="1097379" cy="84152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都有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个面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,8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个顶点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,12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条棱。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538724" y="2686190"/>
              <a:ext cx="882898" cy="126525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51580" y="859198"/>
            <a:ext cx="737922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861460" y="1792294"/>
            <a:ext cx="4962146" cy="2052187"/>
            <a:chOff x="-2714412" y="3005573"/>
            <a:chExt cx="6616196" cy="2736237"/>
          </a:xfrm>
        </p:grpSpPr>
        <p:sp>
          <p:nvSpPr>
            <p:cNvPr id="28" name="矩形 27"/>
            <p:cNvSpPr/>
            <p:nvPr/>
          </p:nvSpPr>
          <p:spPr>
            <a:xfrm>
              <a:off x="-1142865" y="3005573"/>
              <a:ext cx="3612529" cy="69762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长方体、正方体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-2714412" y="4633819"/>
              <a:ext cx="2801258" cy="110799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长方体和正方体的表面积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左大括号 34"/>
            <p:cNvSpPr/>
            <p:nvPr/>
          </p:nvSpPr>
          <p:spPr>
            <a:xfrm rot="5400000">
              <a:off x="293458" y="2315679"/>
              <a:ext cx="649075" cy="3616247"/>
            </a:xfrm>
            <a:prstGeom prst="leftBrace">
              <a:avLst>
                <a:gd name="adj1" fmla="val 192023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464985" y="4603236"/>
              <a:ext cx="2436799" cy="110799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长方体和正方体</a:t>
              </a: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的体积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63736" y="304012"/>
            <a:ext cx="7580261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6033" y="984587"/>
            <a:ext cx="7953938" cy="3252842"/>
            <a:chOff x="1217244" y="976635"/>
            <a:chExt cx="7372160" cy="3252842"/>
          </a:xfrm>
        </p:grpSpPr>
        <p:grpSp>
          <p:nvGrpSpPr>
            <p:cNvPr id="27" name="组合 26"/>
            <p:cNvGrpSpPr/>
            <p:nvPr/>
          </p:nvGrpSpPr>
          <p:grpSpPr>
            <a:xfrm>
              <a:off x="1217244" y="976635"/>
              <a:ext cx="7372160" cy="3252842"/>
              <a:chOff x="-384355" y="2781337"/>
              <a:chExt cx="9829541" cy="433711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-384355" y="4728584"/>
                <a:ext cx="2298066" cy="1107992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长方体、正</a:t>
                </a:r>
                <a:endPara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方体表面积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488746" y="3395400"/>
                <a:ext cx="4335809" cy="615551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长方体、正方体的特征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488746" y="4192517"/>
                <a:ext cx="4467700" cy="615552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长方体和正方体的表面积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493127" y="6010456"/>
                <a:ext cx="2593400" cy="1107992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包装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扑克最省</a:t>
                </a:r>
                <a:endPara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包装纸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的方案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左大括号 34"/>
              <p:cNvSpPr/>
              <p:nvPr/>
            </p:nvSpPr>
            <p:spPr>
              <a:xfrm>
                <a:off x="2051720" y="3612021"/>
                <a:ext cx="288032" cy="3330534"/>
              </a:xfrm>
              <a:prstGeom prst="leftBrace">
                <a:avLst>
                  <a:gd name="adj1" fmla="val 192023"/>
                  <a:gd name="adj2" fmla="val 50000"/>
                </a:avLst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488747" y="5031094"/>
                <a:ext cx="2449802" cy="615550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解 决 问 题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7240195" y="2781337"/>
                <a:ext cx="2204991" cy="615552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长方体特征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236414" y="3621543"/>
                <a:ext cx="2208772" cy="61555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正方体特征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0" name="左大括号 19"/>
            <p:cNvSpPr/>
            <p:nvPr/>
          </p:nvSpPr>
          <p:spPr>
            <a:xfrm>
              <a:off x="6640320" y="1231118"/>
              <a:ext cx="233477" cy="703372"/>
            </a:xfrm>
            <a:prstGeom prst="leftBrace">
              <a:avLst>
                <a:gd name="adj1" fmla="val 192023"/>
                <a:gd name="adj2" fmla="val 51692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7213" y="846776"/>
            <a:ext cx="8817043" cy="3601191"/>
            <a:chOff x="1217244" y="1162624"/>
            <a:chExt cx="8817043" cy="3601191"/>
          </a:xfrm>
        </p:grpSpPr>
        <p:grpSp>
          <p:nvGrpSpPr>
            <p:cNvPr id="27" name="组合 26"/>
            <p:cNvGrpSpPr/>
            <p:nvPr/>
          </p:nvGrpSpPr>
          <p:grpSpPr>
            <a:xfrm>
              <a:off x="1217244" y="1162624"/>
              <a:ext cx="8817043" cy="3601191"/>
              <a:chOff x="-384355" y="3029332"/>
              <a:chExt cx="11756060" cy="4801568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-384355" y="4728584"/>
                <a:ext cx="2298066" cy="1107992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长方体、正</a:t>
                </a:r>
                <a:endPara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方体体积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359320" y="3614178"/>
                <a:ext cx="3665962" cy="533478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20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长方体、正方体的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体积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339752" y="6409077"/>
                <a:ext cx="2733022" cy="533478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0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体积和容积单位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左大括号 34"/>
              <p:cNvSpPr/>
              <p:nvPr/>
            </p:nvSpPr>
            <p:spPr>
              <a:xfrm>
                <a:off x="2051720" y="3612021"/>
                <a:ext cx="288032" cy="3330534"/>
              </a:xfrm>
              <a:prstGeom prst="leftBrace">
                <a:avLst>
                  <a:gd name="adj1" fmla="val 192023"/>
                  <a:gd name="adj2" fmla="val 50000"/>
                </a:avLst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359320" y="5224978"/>
                <a:ext cx="2127079" cy="533478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解 决 问 题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6424963" y="3029332"/>
                <a:ext cx="4353282" cy="943844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长方体体积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长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宽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高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000" b="1" i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V=</a:t>
                </a:r>
                <a:r>
                  <a:rPr lang="en-US" altLang="zh-CN" sz="2000" b="1" i="1" dirty="0" err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abh</a:t>
                </a:r>
                <a:endParaRPr lang="en-US" altLang="zh-CN" sz="20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406721" y="4602512"/>
                <a:ext cx="4964984" cy="943844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正方体体积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棱长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棱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长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棱长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 i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V=a³</a:t>
                </a:r>
                <a:endParaRPr lang="zh-CN" altLang="en-US" sz="20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516457" y="5758455"/>
                <a:ext cx="4007935" cy="943844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立方米</a:t>
                </a: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=1000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立方分米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立方分米</a:t>
                </a: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=1000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立方厘米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570830" y="6887056"/>
                <a:ext cx="5321905" cy="943844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升</a:t>
                </a: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=1000</a:t>
                </a:r>
                <a:r>
                  <a:rPr lang="zh-CN" altLang="en-US" sz="20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毫升   </a:t>
                </a:r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立方分米</a:t>
                </a: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=1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升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立方厘米</a:t>
                </a: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=1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毫升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0" name="左大括号 19"/>
            <p:cNvSpPr/>
            <p:nvPr/>
          </p:nvSpPr>
          <p:spPr>
            <a:xfrm>
              <a:off x="6077074" y="1227011"/>
              <a:ext cx="233477" cy="1460611"/>
            </a:xfrm>
            <a:prstGeom prst="leftBrace">
              <a:avLst>
                <a:gd name="adj1" fmla="val 192023"/>
                <a:gd name="adj2" fmla="val 51692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左大括号 20"/>
            <p:cNvSpPr/>
            <p:nvPr/>
          </p:nvSpPr>
          <p:spPr>
            <a:xfrm>
              <a:off x="5409375" y="3242852"/>
              <a:ext cx="233477" cy="1460611"/>
            </a:xfrm>
            <a:prstGeom prst="leftBrace">
              <a:avLst>
                <a:gd name="adj1" fmla="val 192023"/>
                <a:gd name="adj2" fmla="val 51692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63736" y="304012"/>
            <a:ext cx="7580261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329753" y="369866"/>
            <a:ext cx="4955835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的特征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26119" y="1282405"/>
          <a:ext cx="7095213" cy="1897062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197085"/>
                <a:gridCol w="1805857"/>
                <a:gridCol w="1501471"/>
                <a:gridCol w="2590800"/>
              </a:tblGrid>
              <a:tr h="5019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顶点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棱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894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正方体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894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长方体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2174310" y="1727882"/>
            <a:ext cx="196843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所有的面</a:t>
            </a:r>
            <a:endParaRPr lang="en-US" altLang="zh-CN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2174310" y="2415180"/>
            <a:ext cx="196843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相对的面</a:t>
            </a:r>
            <a:endParaRPr lang="en-US" altLang="zh-CN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4257601" y="1911044"/>
            <a:ext cx="1109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个顶点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4267941" y="2580288"/>
            <a:ext cx="123186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个顶点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5541198" y="1726379"/>
            <a:ext cx="2708642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所有棱的长度都相同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472599" y="2415180"/>
            <a:ext cx="272824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可以分成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每组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条棱的长度相同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883379" y="3486570"/>
            <a:ext cx="3374222" cy="468000"/>
          </a:xfrm>
          <a:prstGeom prst="wedgeRoundRectCallout">
            <a:avLst>
              <a:gd name="adj1" fmla="val -26823"/>
              <a:gd name="adj2" fmla="val -13169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正方体是特殊的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6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5418984" y="1427828"/>
            <a:ext cx="2967100" cy="1111721"/>
          </a:xfrm>
          <a:prstGeom prst="wedgeRoundRectCallout">
            <a:avLst>
              <a:gd name="adj1" fmla="val -60969"/>
              <a:gd name="adj2" fmla="val -1158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(12×7+7×4+12×4)×2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=160×2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320(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8249" y="1633257"/>
            <a:ext cx="1723549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长方体和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正方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体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的表面积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61846" y="575932"/>
            <a:ext cx="5314275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长方体的表面积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)×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字母表示：</a:t>
            </a:r>
            <a:r>
              <a:rPr lang="en-US" altLang="zh-CN" sz="20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en-US" altLang="zh-CN" sz="2000" b="1" i="1" dirty="0" err="1">
                <a:latin typeface="楷体" panose="02010609060101010101" pitchFamily="49" charset="-122"/>
                <a:ea typeface="楷体" panose="02010609060101010101" pitchFamily="49" charset="-122"/>
              </a:rPr>
              <a:t>ab+bh+ah</a:t>
            </a:r>
            <a:r>
              <a:rPr lang="en-US" altLang="zh-CN" sz="20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)×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61846" y="2683559"/>
            <a:ext cx="3775393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的表面积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字母表示： </a:t>
            </a:r>
            <a:r>
              <a:rPr lang="en-US" altLang="zh-CN" sz="20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S=6a²</a:t>
            </a:r>
            <a:endParaRPr lang="en-US" altLang="zh-CN" sz="20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立方体 25"/>
          <p:cNvSpPr/>
          <p:nvPr/>
        </p:nvSpPr>
        <p:spPr>
          <a:xfrm>
            <a:off x="3148889" y="1547837"/>
            <a:ext cx="1374258" cy="793306"/>
          </a:xfrm>
          <a:prstGeom prst="cube">
            <a:avLst>
              <a:gd name="adj" fmla="val 4301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7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7" name="立方体 26"/>
          <p:cNvSpPr/>
          <p:nvPr/>
        </p:nvSpPr>
        <p:spPr>
          <a:xfrm>
            <a:off x="2991515" y="3535455"/>
            <a:ext cx="864615" cy="722216"/>
          </a:xfrm>
          <a:prstGeom prst="cube">
            <a:avLst>
              <a:gd name="adj" fmla="val 32913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9" name="文本框 28"/>
          <p:cNvSpPr txBox="1"/>
          <p:nvPr/>
        </p:nvSpPr>
        <p:spPr>
          <a:xfrm>
            <a:off x="3130003" y="4250558"/>
            <a:ext cx="57708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23823" y="2064144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 rot="18728123">
            <a:off x="4174619" y="2066296"/>
            <a:ext cx="57708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523147" y="1616536"/>
            <a:ext cx="57708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2512120" y="976945"/>
            <a:ext cx="233477" cy="2257461"/>
          </a:xfrm>
          <a:prstGeom prst="leftBrace">
            <a:avLst>
              <a:gd name="adj1" fmla="val 192023"/>
              <a:gd name="adj2" fmla="val 51692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7"/>
          <p:cNvSpPr>
            <a:spLocks noChangeArrowheads="1"/>
          </p:cNvSpPr>
          <p:nvPr/>
        </p:nvSpPr>
        <p:spPr bwMode="auto">
          <a:xfrm>
            <a:off x="4474044" y="3650625"/>
            <a:ext cx="2993555" cy="481455"/>
          </a:xfrm>
          <a:prstGeom prst="wedgeRoundRectCallout">
            <a:avLst>
              <a:gd name="adj1" fmla="val -58527"/>
              <a:gd name="adj2" fmla="val 226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3×3×6=54(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24" grpId="0" animBg="1"/>
      <p:bldP spid="25" grpId="0" animBg="1"/>
      <p:bldP spid="26" grpId="0" animBg="1"/>
      <p:bldP spid="27" grpId="0" animBg="1"/>
      <p:bldP spid="29" grpId="0"/>
      <p:bldP spid="30" grpId="0"/>
      <p:bldP spid="31" grpId="0"/>
      <p:bldP spid="32" grpId="0"/>
      <p:bldP spid="33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975723" y="935745"/>
            <a:ext cx="7095210" cy="1055608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长方体和正方体的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应用时要注意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实际情况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考虑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要求的是几个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30813" y="350970"/>
            <a:ext cx="1832553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060918" y="2795106"/>
            <a:ext cx="7020000" cy="1548000"/>
          </a:xfrm>
          <a:prstGeom prst="wedgeRoundRectCallout">
            <a:avLst>
              <a:gd name="adj1" fmla="val -24526"/>
              <a:gd name="adj2" fmla="val -47248"/>
              <a:gd name="adj3" fmla="val 16667"/>
            </a:avLst>
          </a:prstGeom>
          <a:noFill/>
          <a:ln w="19050">
            <a:solidFill>
              <a:srgbClr val="00B0F0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多个相同的长方体拼在一起时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重叠的面积越大、越多时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其表面积就越小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也就越节省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包装纸。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72686" y="2185543"/>
            <a:ext cx="6660264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包装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扑克最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省包装纸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的方案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153.EPS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594" y="1491700"/>
            <a:ext cx="2798037" cy="17956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1056" y="281277"/>
            <a:ext cx="83604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在水池里面的墙面上抹一层水泥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从里面测量的数据如右图。如果每平方米用水泥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一共需要准备多少千克水泥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9703" y="191769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=1.2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3×2+(3×1.2+2×1.2)×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18(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0.8×18=14.4(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8" y="3755559"/>
            <a:ext cx="5595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答：一共需要准备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14.4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千克水泥。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1792</Words>
  <Application>WPS 演示</Application>
  <PresentationFormat>全屏显示(16:9)</PresentationFormat>
  <Paragraphs>326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Times New Roman</vt:lpstr>
      <vt:lpstr>幼圆</vt:lpstr>
      <vt:lpstr>微软雅黑</vt:lpstr>
      <vt:lpstr>Arial Unicode MS</vt:lpstr>
      <vt:lpstr>Office 主题</vt:lpstr>
      <vt:lpstr>1_Office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926</cp:revision>
  <dcterms:created xsi:type="dcterms:W3CDTF">2016-06-05T01:28:00Z</dcterms:created>
  <dcterms:modified xsi:type="dcterms:W3CDTF">2021-02-25T01:08:01Z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