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8" r:id="rId4"/>
    <p:sldId id="534" r:id="rId5"/>
    <p:sldId id="472" r:id="rId6"/>
    <p:sldId id="520" r:id="rId8"/>
    <p:sldId id="522" r:id="rId9"/>
    <p:sldId id="535" r:id="rId10"/>
    <p:sldId id="519" r:id="rId11"/>
    <p:sldId id="525" r:id="rId12"/>
    <p:sldId id="532" r:id="rId13"/>
    <p:sldId id="526" r:id="rId14"/>
    <p:sldId id="502" r:id="rId15"/>
    <p:sldId id="518" r:id="rId16"/>
    <p:sldId id="537" r:id="rId17"/>
    <p:sldId id="507" r:id="rId18"/>
    <p:sldId id="539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Calibri" panose="020F0502020204030204"/>
      <p:regular r:id="rId25"/>
      <p:bold r:id="rId26"/>
      <p:italic r:id="rId27"/>
      <p:boldItalic r:id="rId28"/>
    </p:embeddedFont>
    <p:embeddedFont>
      <p:font typeface="幼圆" panose="02010509060101010101" pitchFamily="49" charset="-122"/>
      <p:regular r:id="rId29"/>
    </p:embeddedFont>
    <p:embeddedFont>
      <p:font typeface="Arial Unicode MS" panose="020B0604020202020204" pitchFamily="34" charset="-122"/>
      <p:regular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0066FF"/>
    <a:srgbClr val="A96A00"/>
    <a:srgbClr val="C59B54"/>
    <a:srgbClr val="FFFFFF"/>
    <a:srgbClr val="CCECFF"/>
    <a:srgbClr val="65BCC2"/>
    <a:srgbClr val="5F5FDC"/>
    <a:srgbClr val="5151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分数除法 分数除法问题（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5940" y="1435155"/>
            <a:ext cx="736163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分数除法问题（</a:t>
            </a:r>
            <a:r>
              <a:rPr lang="en-US" altLang="zh-CN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3126683" y="424246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小小加油站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99592" y="1203598"/>
                <a:ext cx="8064896" cy="22263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),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en-US" altLang="zh-CN" sz="3200" b="1" i="1" smtClean="0">
                        <a:solidFill>
                          <a:srgbClr val="000000"/>
                        </a:solidFill>
                        <a:effectLst/>
                        <a:latin typeface="Cambria Math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米的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米。</a:t>
                </a: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203598"/>
                <a:ext cx="8064896" cy="2226379"/>
              </a:xfrm>
              <a:prstGeom prst="rect">
                <a:avLst/>
              </a:prstGeom>
              <a:blipFill rotWithShape="1">
                <a:blip r:embed="rId1"/>
                <a:stretch>
                  <a:fillRect l="-1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9" name="矩形 38"/>
          <p:cNvSpPr/>
          <p:nvPr/>
        </p:nvSpPr>
        <p:spPr>
          <a:xfrm>
            <a:off x="3020452" y="1554927"/>
            <a:ext cx="4714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804248" y="1338903"/>
            <a:ext cx="391454" cy="1016823"/>
            <a:chOff x="1115616" y="813941"/>
            <a:chExt cx="325047" cy="1016823"/>
          </a:xfrm>
        </p:grpSpPr>
        <p:sp>
          <p:nvSpPr>
            <p:cNvPr id="47" name="矩形 46"/>
            <p:cNvSpPr/>
            <p:nvPr/>
          </p:nvSpPr>
          <p:spPr>
            <a:xfrm>
              <a:off x="1115616" y="1245989"/>
              <a:ext cx="3250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1115616" y="813941"/>
              <a:ext cx="3250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475656" y="2283718"/>
            <a:ext cx="391454" cy="1021178"/>
            <a:chOff x="1115616" y="809586"/>
            <a:chExt cx="325047" cy="1021178"/>
          </a:xfrm>
        </p:grpSpPr>
        <p:sp>
          <p:nvSpPr>
            <p:cNvPr id="55" name="矩形 54"/>
            <p:cNvSpPr/>
            <p:nvPr/>
          </p:nvSpPr>
          <p:spPr>
            <a:xfrm>
              <a:off x="1115616" y="1245989"/>
              <a:ext cx="3250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1115616" y="809586"/>
              <a:ext cx="3250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868144" y="2355726"/>
            <a:ext cx="391454" cy="1021178"/>
            <a:chOff x="1115616" y="809586"/>
            <a:chExt cx="325047" cy="1021178"/>
          </a:xfrm>
        </p:grpSpPr>
        <p:sp>
          <p:nvSpPr>
            <p:cNvPr id="59" name="矩形 58"/>
            <p:cNvSpPr/>
            <p:nvPr/>
          </p:nvSpPr>
          <p:spPr>
            <a:xfrm>
              <a:off x="1115616" y="1245989"/>
              <a:ext cx="3250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60"/>
            <p:cNvSpPr/>
            <p:nvPr/>
          </p:nvSpPr>
          <p:spPr>
            <a:xfrm>
              <a:off x="1115616" y="809586"/>
              <a:ext cx="3250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251520" y="339502"/>
            <a:ext cx="8327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一辆汽车从甲地开往乙地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已经行了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165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占全程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全程是多少千米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（用方程解）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936823" y="752386"/>
            <a:ext cx="546945" cy="811252"/>
            <a:chOff x="1043608" y="957957"/>
            <a:chExt cx="546945" cy="811252"/>
          </a:xfrm>
        </p:grpSpPr>
        <p:sp>
          <p:nvSpPr>
            <p:cNvPr id="35" name="矩形 34"/>
            <p:cNvSpPr/>
            <p:nvPr/>
          </p:nvSpPr>
          <p:spPr>
            <a:xfrm>
              <a:off x="1043608" y="1245989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zh-CN" altLang="en-US" sz="1600" b="1" dirty="0"/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187624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1181858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1600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95736" y="1491630"/>
            <a:ext cx="4680520" cy="811252"/>
            <a:chOff x="3571643" y="2542133"/>
            <a:chExt cx="4176464" cy="811252"/>
          </a:xfrm>
        </p:grpSpPr>
        <p:sp>
          <p:nvSpPr>
            <p:cNvPr id="43" name="矩形 42"/>
            <p:cNvSpPr/>
            <p:nvPr/>
          </p:nvSpPr>
          <p:spPr>
            <a:xfrm>
              <a:off x="3571643" y="2686149"/>
              <a:ext cx="41764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全程千米数</a:t>
              </a:r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已走路程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508104" y="2542133"/>
              <a:ext cx="488043" cy="811252"/>
              <a:chOff x="1043608" y="957957"/>
              <a:chExt cx="488043" cy="811252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1043608" y="1245989"/>
                <a:ext cx="48804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矩形 49"/>
              <p:cNvSpPr/>
              <p:nvPr/>
            </p:nvSpPr>
            <p:spPr>
              <a:xfrm>
                <a:off x="1158107" y="957957"/>
                <a:ext cx="3264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2915816" y="2139702"/>
            <a:ext cx="3613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解：全程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 </a:t>
            </a:r>
            <a:r>
              <a:rPr lang="en-US" altLang="zh-CN" sz="2800" b="1" i="1" kern="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i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851920" y="3219822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462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974734" y="3795886"/>
            <a:ext cx="3613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答：全程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462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48991" y="2571750"/>
            <a:ext cx="1987105" cy="811252"/>
            <a:chOff x="4601119" y="3219822"/>
            <a:chExt cx="1987105" cy="811252"/>
          </a:xfrm>
        </p:grpSpPr>
        <p:sp>
          <p:nvSpPr>
            <p:cNvPr id="57" name="矩形 56"/>
            <p:cNvSpPr/>
            <p:nvPr/>
          </p:nvSpPr>
          <p:spPr>
            <a:xfrm>
              <a:off x="5004048" y="3363838"/>
              <a:ext cx="15841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165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4601119" y="3219822"/>
              <a:ext cx="546945" cy="811252"/>
              <a:chOff x="1000719" y="957957"/>
              <a:chExt cx="546945" cy="811252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1000719" y="1245989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endParaRPr lang="zh-CN" altLang="en-US" sz="2800" b="1" dirty="0"/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矩形 63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8" grpId="0"/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483768" y="1419622"/>
            <a:ext cx="1872208" cy="2016224"/>
            <a:chOff x="3563888" y="1140301"/>
            <a:chExt cx="1872208" cy="2016224"/>
          </a:xfrm>
        </p:grpSpPr>
        <p:grpSp>
          <p:nvGrpSpPr>
            <p:cNvPr id="35" name="组合 34"/>
            <p:cNvGrpSpPr/>
            <p:nvPr/>
          </p:nvGrpSpPr>
          <p:grpSpPr>
            <a:xfrm>
              <a:off x="3563888" y="1140301"/>
              <a:ext cx="1872208" cy="1008112"/>
              <a:chOff x="4067944" y="2622852"/>
              <a:chExt cx="1872208" cy="1008112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860032" y="2622852"/>
                <a:ext cx="391454" cy="1008112"/>
                <a:chOff x="1115616" y="822652"/>
                <a:chExt cx="391454" cy="1008112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1115616" y="124598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矩形 39"/>
                <p:cNvSpPr/>
                <p:nvPr/>
              </p:nvSpPr>
              <p:spPr>
                <a:xfrm>
                  <a:off x="1115616" y="822652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>
                <a:off x="4067944" y="2838876"/>
                <a:ext cx="187220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r>
                  <a:rPr lang="en-US" altLang="zh-CN" sz="32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   =</a:t>
                </a:r>
                <a:endPara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07904" y="2211710"/>
              <a:ext cx="1512168" cy="944815"/>
              <a:chOff x="3707904" y="2211710"/>
              <a:chExt cx="1512168" cy="944815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3707904" y="2211710"/>
                <a:ext cx="391454" cy="944815"/>
                <a:chOff x="1115616" y="885949"/>
                <a:chExt cx="391454" cy="944815"/>
              </a:xfrm>
            </p:grpSpPr>
            <p:sp>
              <p:nvSpPr>
                <p:cNvPr id="72" name="矩形 71"/>
                <p:cNvSpPr/>
                <p:nvPr/>
              </p:nvSpPr>
              <p:spPr>
                <a:xfrm>
                  <a:off x="1115616" y="124598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73" name="直接连接符 72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矩形 73"/>
                <p:cNvSpPr/>
                <p:nvPr/>
              </p:nvSpPr>
              <p:spPr>
                <a:xfrm>
                  <a:off x="1115616" y="88594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1" name="文本框 70"/>
              <p:cNvSpPr txBox="1"/>
              <p:nvPr/>
            </p:nvSpPr>
            <p:spPr>
              <a:xfrm>
                <a:off x="3923928" y="2385343"/>
                <a:ext cx="129614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  =</a:t>
                </a:r>
                <a:endPara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92" name="组合 91"/>
              <p:cNvGrpSpPr/>
              <p:nvPr/>
            </p:nvGrpSpPr>
            <p:grpSpPr>
              <a:xfrm>
                <a:off x="4295581" y="2220421"/>
                <a:ext cx="598241" cy="936104"/>
                <a:chOff x="1055221" y="894660"/>
                <a:chExt cx="598241" cy="936104"/>
              </a:xfrm>
            </p:grpSpPr>
            <p:sp>
              <p:nvSpPr>
                <p:cNvPr id="93" name="矩形 92"/>
                <p:cNvSpPr/>
                <p:nvPr/>
              </p:nvSpPr>
              <p:spPr>
                <a:xfrm>
                  <a:off x="1055221" y="1245989"/>
                  <a:ext cx="598241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17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94" name="直接连接符 93"/>
                <p:cNvCxnSpPr/>
                <p:nvPr/>
              </p:nvCxnSpPr>
              <p:spPr>
                <a:xfrm>
                  <a:off x="1187624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矩形 94"/>
                <p:cNvSpPr/>
                <p:nvPr/>
              </p:nvSpPr>
              <p:spPr>
                <a:xfrm>
                  <a:off x="1156210" y="894660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75" name="圆角矩形 17"/>
          <p:cNvSpPr/>
          <p:nvPr/>
        </p:nvSpPr>
        <p:spPr>
          <a:xfrm>
            <a:off x="3347864" y="699542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39952" y="1347614"/>
            <a:ext cx="2686473" cy="1008112"/>
            <a:chOff x="4139952" y="1347614"/>
            <a:chExt cx="2686473" cy="1008112"/>
          </a:xfrm>
        </p:grpSpPr>
        <p:grpSp>
          <p:nvGrpSpPr>
            <p:cNvPr id="104" name="组合 103"/>
            <p:cNvGrpSpPr/>
            <p:nvPr/>
          </p:nvGrpSpPr>
          <p:grpSpPr>
            <a:xfrm>
              <a:off x="4139952" y="1410911"/>
              <a:ext cx="2520280" cy="944815"/>
              <a:chOff x="4449470" y="2355726"/>
              <a:chExt cx="1428282" cy="944815"/>
            </a:xfrm>
          </p:grpSpPr>
          <p:sp>
            <p:nvSpPr>
              <p:cNvPr id="105" name="圆角矩形 17"/>
              <p:cNvSpPr/>
              <p:nvPr/>
            </p:nvSpPr>
            <p:spPr>
              <a:xfrm>
                <a:off x="4725624" y="2580461"/>
                <a:ext cx="1152128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   </a:t>
                </a:r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4449470" y="2571750"/>
                <a:ext cx="39145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3200" b="1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07" name="组合 106"/>
              <p:cNvGrpSpPr/>
              <p:nvPr/>
            </p:nvGrpSpPr>
            <p:grpSpPr>
              <a:xfrm>
                <a:off x="5076056" y="2355726"/>
                <a:ext cx="391454" cy="944815"/>
                <a:chOff x="1115616" y="885949"/>
                <a:chExt cx="391454" cy="944815"/>
              </a:xfrm>
            </p:grpSpPr>
            <p:sp>
              <p:nvSpPr>
                <p:cNvPr id="108" name="矩形 107"/>
                <p:cNvSpPr/>
                <p:nvPr/>
              </p:nvSpPr>
              <p:spPr>
                <a:xfrm>
                  <a:off x="1115616" y="124598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3200" b="1" dirty="0">
                    <a:solidFill>
                      <a:srgbClr val="0000FF"/>
                    </a:solidFill>
                  </a:endParaRPr>
                </a:p>
              </p:txBody>
            </p:sp>
            <p:cxnSp>
              <p:nvCxnSpPr>
                <p:cNvPr id="109" name="直接连接符 108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0" name="矩形 109"/>
                <p:cNvSpPr/>
                <p:nvPr/>
              </p:nvSpPr>
              <p:spPr>
                <a:xfrm>
                  <a:off x="1115616" y="88594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3200" b="1" dirty="0">
                    <a:solidFill>
                      <a:srgbClr val="0000FF"/>
                    </a:solidFill>
                  </a:endParaRP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6228184" y="1347614"/>
              <a:ext cx="598241" cy="1008112"/>
              <a:chOff x="993777" y="822652"/>
              <a:chExt cx="598241" cy="1008112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065785" y="1245989"/>
                <a:ext cx="39145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32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矩形 60"/>
              <p:cNvSpPr/>
              <p:nvPr/>
            </p:nvSpPr>
            <p:spPr>
              <a:xfrm>
                <a:off x="993777" y="822652"/>
                <a:ext cx="59824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27</a:t>
                </a:r>
                <a:endParaRPr lang="zh-CN" altLang="en-US" sz="3200" b="1" dirty="0">
                  <a:solidFill>
                    <a:srgbClr val="0000FF"/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58719" y="2355726"/>
            <a:ext cx="3316657" cy="1152128"/>
            <a:chOff x="3858719" y="2355726"/>
            <a:chExt cx="3316657" cy="1152128"/>
          </a:xfrm>
        </p:grpSpPr>
        <p:sp>
          <p:nvSpPr>
            <p:cNvPr id="91" name="矩形 90"/>
            <p:cNvSpPr/>
            <p:nvPr/>
          </p:nvSpPr>
          <p:spPr>
            <a:xfrm>
              <a:off x="3858719" y="2355726"/>
              <a:ext cx="2812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067944" y="2427734"/>
              <a:ext cx="3107432" cy="1080120"/>
              <a:chOff x="4067944" y="2427734"/>
              <a:chExt cx="3107432" cy="1080120"/>
            </a:xfrm>
          </p:grpSpPr>
          <p:cxnSp>
            <p:nvCxnSpPr>
              <p:cNvPr id="88" name="直接连接符 87"/>
              <p:cNvCxnSpPr/>
              <p:nvPr/>
            </p:nvCxnSpPr>
            <p:spPr>
              <a:xfrm>
                <a:off x="5364088" y="3075806"/>
                <a:ext cx="144016" cy="21602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矩形 88"/>
              <p:cNvSpPr/>
              <p:nvPr/>
            </p:nvSpPr>
            <p:spPr>
              <a:xfrm>
                <a:off x="5514903" y="3046189"/>
                <a:ext cx="28123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90" name="直接连接符 89"/>
              <p:cNvCxnSpPr/>
              <p:nvPr/>
            </p:nvCxnSpPr>
            <p:spPr>
              <a:xfrm>
                <a:off x="4211960" y="2643758"/>
                <a:ext cx="144016" cy="21602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2" name="组合 61"/>
              <p:cNvGrpSpPr/>
              <p:nvPr/>
            </p:nvGrpSpPr>
            <p:grpSpPr>
              <a:xfrm>
                <a:off x="5148064" y="2427734"/>
                <a:ext cx="1057942" cy="1008112"/>
                <a:chOff x="1002889" y="822652"/>
                <a:chExt cx="598241" cy="1008112"/>
              </a:xfrm>
            </p:grpSpPr>
            <p:sp>
              <p:nvSpPr>
                <p:cNvPr id="63" name="矩形 62"/>
                <p:cNvSpPr/>
                <p:nvPr/>
              </p:nvSpPr>
              <p:spPr>
                <a:xfrm>
                  <a:off x="1115616" y="1245989"/>
                  <a:ext cx="104461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endParaRPr lang="zh-CN" altLang="en-US" sz="3200" b="1" dirty="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69" name="矩形 68"/>
                <p:cNvSpPr/>
                <p:nvPr/>
              </p:nvSpPr>
              <p:spPr>
                <a:xfrm>
                  <a:off x="1002889" y="822652"/>
                  <a:ext cx="598241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17</a:t>
                  </a:r>
                  <a:endParaRPr lang="zh-CN" altLang="en-US" sz="3200" b="1" dirty="0">
                    <a:solidFill>
                      <a:srgbClr val="0000FF"/>
                    </a:solidFill>
                  </a:endParaRPr>
                </a:p>
              </p:txBody>
            </p:sp>
          </p:grpSp>
          <p:grpSp>
            <p:nvGrpSpPr>
              <p:cNvPr id="2" name="组合 1"/>
              <p:cNvGrpSpPr/>
              <p:nvPr/>
            </p:nvGrpSpPr>
            <p:grpSpPr>
              <a:xfrm>
                <a:off x="4067944" y="2427734"/>
                <a:ext cx="3107432" cy="1016823"/>
                <a:chOff x="4067944" y="2427734"/>
                <a:chExt cx="3107432" cy="1016823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4067944" y="2427734"/>
                  <a:ext cx="3107432" cy="999401"/>
                  <a:chOff x="827584" y="2085116"/>
                  <a:chExt cx="2071621" cy="999401"/>
                </a:xfrm>
              </p:grpSpPr>
              <p:sp>
                <p:nvSpPr>
                  <p:cNvPr id="79" name="圆角矩形 17"/>
                  <p:cNvSpPr/>
                  <p:nvPr/>
                </p:nvSpPr>
                <p:spPr>
                  <a:xfrm>
                    <a:off x="1163621" y="2355726"/>
                    <a:ext cx="1152128" cy="432000"/>
                  </a:xfrm>
                  <a:prstGeom prst="roundRect">
                    <a:avLst/>
                  </a:prstGeom>
                  <a:noFill/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>
                      <a:defRPr/>
                    </a:pPr>
                    <a:r>
                      <a:rPr lang="en-US" altLang="zh-CN" sz="3200" b="1" kern="0" dirty="0" smtClean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×    </a:t>
                    </a:r>
                    <a:r>
                      <a:rPr lang="en-US" altLang="zh-CN" sz="3200" b="1" kern="0" dirty="0" smtClean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=</a:t>
                    </a:r>
                    <a:endParaRPr lang="zh-CN" altLang="en-US" sz="3200" b="1" kern="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827584" y="2148413"/>
                    <a:ext cx="391454" cy="936104"/>
                    <a:chOff x="1115616" y="894660"/>
                    <a:chExt cx="391454" cy="936104"/>
                  </a:xfrm>
                </p:grpSpPr>
                <p:sp>
                  <p:nvSpPr>
                    <p:cNvPr id="85" name="矩形 84"/>
                    <p:cNvSpPr/>
                    <p:nvPr/>
                  </p:nvSpPr>
                  <p:spPr>
                    <a:xfrm>
                      <a:off x="1115616" y="1245989"/>
                      <a:ext cx="391454" cy="58477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3200" b="1" kern="0" dirty="0" smtClean="0">
                          <a:solidFill>
                            <a:prstClr val="black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3200" b="1" dirty="0">
                        <a:solidFill>
                          <a:prstClr val="black"/>
                        </a:solidFill>
                      </a:endParaRPr>
                    </a:p>
                  </p:txBody>
                </p:sp>
                <p:cxnSp>
                  <p:nvCxnSpPr>
                    <p:cNvPr id="86" name="直接连接符 85"/>
                    <p:cNvCxnSpPr/>
                    <p:nvPr/>
                  </p:nvCxnSpPr>
                  <p:spPr>
                    <a:xfrm>
                      <a:off x="1115616" y="1347614"/>
                      <a:ext cx="288032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7" name="矩形 86"/>
                    <p:cNvSpPr/>
                    <p:nvPr/>
                  </p:nvSpPr>
                  <p:spPr>
                    <a:xfrm>
                      <a:off x="1115616" y="894660"/>
                      <a:ext cx="391454" cy="58477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3200" b="1" kern="0" dirty="0" smtClean="0">
                          <a:solidFill>
                            <a:prstClr val="black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3200" b="1" dirty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1595669" y="2085116"/>
                    <a:ext cx="1303536" cy="999401"/>
                    <a:chOff x="1163621" y="831363"/>
                    <a:chExt cx="1303536" cy="999401"/>
                  </a:xfrm>
                </p:grpSpPr>
                <p:sp>
                  <p:nvSpPr>
                    <p:cNvPr id="82" name="矩形 81"/>
                    <p:cNvSpPr/>
                    <p:nvPr/>
                  </p:nvSpPr>
                  <p:spPr>
                    <a:xfrm>
                      <a:off x="1163621" y="1245989"/>
                      <a:ext cx="391454" cy="58477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3200" b="1" kern="0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3200" b="1" dirty="0">
                        <a:solidFill>
                          <a:srgbClr val="0000FF"/>
                        </a:solidFill>
                      </a:endParaRPr>
                    </a:p>
                  </p:txBody>
                </p: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>
                      <a:off x="1163621" y="1347614"/>
                      <a:ext cx="288032" cy="0"/>
                    </a:xfrm>
                    <a:prstGeom prst="line">
                      <a:avLst/>
                    </a:prstGeom>
                    <a:ln w="19050">
                      <a:solidFill>
                        <a:srgbClr val="0000F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4" name="矩形 83"/>
                    <p:cNvSpPr/>
                    <p:nvPr/>
                  </p:nvSpPr>
                  <p:spPr>
                    <a:xfrm>
                      <a:off x="1868916" y="831363"/>
                      <a:ext cx="598241" cy="58477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3200" b="1" kern="0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17</a:t>
                      </a:r>
                      <a:endParaRPr lang="zh-CN" altLang="en-US" sz="3200" b="1" dirty="0">
                        <a:solidFill>
                          <a:srgbClr val="0000FF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54" name="矩形 53"/>
                <p:cNvSpPr/>
                <p:nvPr/>
              </p:nvSpPr>
              <p:spPr>
                <a:xfrm>
                  <a:off x="6372200" y="2859782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3200" b="1" dirty="0">
                    <a:solidFill>
                      <a:srgbClr val="0000FF"/>
                    </a:solidFill>
                  </a:endParaRPr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>
                  <a:off x="6423911" y="2931790"/>
                  <a:ext cx="288032" cy="0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83768" y="1779662"/>
            <a:ext cx="1656184" cy="749697"/>
            <a:chOff x="2483768" y="1779662"/>
            <a:chExt cx="1656184" cy="749697"/>
          </a:xfrm>
        </p:grpSpPr>
        <p:sp>
          <p:nvSpPr>
            <p:cNvPr id="15" name="文本框 14"/>
            <p:cNvSpPr txBox="1"/>
            <p:nvPr/>
          </p:nvSpPr>
          <p:spPr>
            <a:xfrm>
              <a:off x="2483768" y="1851670"/>
              <a:ext cx="16561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我喝掉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369350" y="1779662"/>
              <a:ext cx="338554" cy="749697"/>
              <a:chOff x="1115616" y="957957"/>
              <a:chExt cx="338554" cy="749697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矩形 18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44208" y="699542"/>
            <a:ext cx="1563107" cy="23762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9532" y="1226673"/>
            <a:ext cx="2520280" cy="3048000"/>
          </a:xfrm>
          <a:prstGeom prst="rect">
            <a:avLst/>
          </a:prstGeom>
        </p:spPr>
      </p:pic>
      <p:sp>
        <p:nvSpPr>
          <p:cNvPr id="7" name="左大括号 6"/>
          <p:cNvSpPr/>
          <p:nvPr/>
        </p:nvSpPr>
        <p:spPr>
          <a:xfrm flipH="1">
            <a:off x="2051720" y="1635646"/>
            <a:ext cx="576064" cy="1008112"/>
          </a:xfrm>
          <a:prstGeom prst="leftBrace">
            <a:avLst>
              <a:gd name="adj1" fmla="val 3269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51920" y="987574"/>
            <a:ext cx="2808312" cy="1440160"/>
            <a:chOff x="6982679" y="-297537"/>
            <a:chExt cx="2808312" cy="1440160"/>
          </a:xfrm>
        </p:grpSpPr>
        <p:sp>
          <p:nvSpPr>
            <p:cNvPr id="9" name="椭圆形标注 8"/>
            <p:cNvSpPr/>
            <p:nvPr/>
          </p:nvSpPr>
          <p:spPr>
            <a:xfrm>
              <a:off x="6982679" y="-297537"/>
              <a:ext cx="2808312" cy="1440160"/>
            </a:xfrm>
            <a:prstGeom prst="wedgeEllipseCallout">
              <a:avLst>
                <a:gd name="adj1" fmla="val 60725"/>
                <a:gd name="adj2" fmla="val 9648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89101" y="34627"/>
              <a:ext cx="266429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正好是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90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毫升，原有橙汁多少毫升？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619672" y="464354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原有橙汁数量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  =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喝掉橙汁的数量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283968" y="339502"/>
            <a:ext cx="338554" cy="749697"/>
            <a:chOff x="1115616" y="957957"/>
            <a:chExt cx="338554" cy="749697"/>
          </a:xfrm>
        </p:grpSpPr>
        <p:sp>
          <p:nvSpPr>
            <p:cNvPr id="30" name="矩形 29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07904" y="2787774"/>
            <a:ext cx="1872208" cy="811252"/>
            <a:chOff x="3779912" y="2758157"/>
            <a:chExt cx="1872208" cy="811252"/>
          </a:xfrm>
        </p:grpSpPr>
        <p:grpSp>
          <p:nvGrpSpPr>
            <p:cNvPr id="34" name="组合 33"/>
            <p:cNvGrpSpPr/>
            <p:nvPr/>
          </p:nvGrpSpPr>
          <p:grpSpPr>
            <a:xfrm>
              <a:off x="4860032" y="2758157"/>
              <a:ext cx="365806" cy="811252"/>
              <a:chOff x="1115616" y="957957"/>
              <a:chExt cx="365806" cy="811252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矩形 37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3779912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90 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  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5436096" y="2840618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（毫升）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635896" y="3651870"/>
            <a:ext cx="39741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答：原有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橙汁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b="1" dirty="0">
              <a:solidFill>
                <a:prstClr val="black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3082316" y="1923678"/>
            <a:ext cx="321787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E729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分数除以整数</a:t>
            </a:r>
            <a:endParaRPr lang="zh-CN" altLang="en-US" sz="3200" b="1" dirty="0">
              <a:solidFill>
                <a:srgbClr val="E72918"/>
              </a:solidFill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6290" y="2499742"/>
            <a:ext cx="63520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的量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分率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分率的对应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量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除法计算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列式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量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对应分率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15816" y="1716653"/>
            <a:ext cx="4608512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5076056" y="1347614"/>
            <a:ext cx="936104" cy="504056"/>
          </a:xfrm>
          <a:prstGeom prst="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prstClr val="white"/>
              </a:solidFill>
            </a:endParaRPr>
          </a:p>
        </p:txBody>
      </p:sp>
      <p:sp>
        <p:nvSpPr>
          <p:cNvPr id="43" name="圆角矩形 17"/>
          <p:cNvSpPr/>
          <p:nvPr/>
        </p:nvSpPr>
        <p:spPr>
          <a:xfrm>
            <a:off x="3131840" y="627582"/>
            <a:ext cx="288032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分数除法问题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圆角矩形 17"/>
          <p:cNvSpPr/>
          <p:nvPr/>
        </p:nvSpPr>
        <p:spPr>
          <a:xfrm>
            <a:off x="1331640" y="1203598"/>
            <a:ext cx="6768752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已知一个数的几分之几是多少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求这个数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5580112" y="1923678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825587" y="219254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已知量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95736" y="1851670"/>
            <a:ext cx="28083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411760" y="2211710"/>
            <a:ext cx="3432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几分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 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1760" y="221171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66" name="直接箭头连接符 65"/>
          <p:cNvCxnSpPr/>
          <p:nvPr/>
        </p:nvCxnSpPr>
        <p:spPr>
          <a:xfrm>
            <a:off x="2987824" y="2643758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2483768" y="2931790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4427984" y="2643758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3563888" y="293179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5724128" y="2643758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5053243" y="293179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411760" y="3651870"/>
            <a:ext cx="4536504" cy="576064"/>
          </a:xfrm>
          <a:prstGeom prst="rect">
            <a:avLst/>
          </a:prstGeom>
          <a:solidFill>
            <a:srgbClr val="00FF00"/>
          </a:solidFill>
          <a:ln w="57150">
            <a:solidFill>
              <a:sysClr val="window" lastClr="FFFFFF"/>
            </a:solidFill>
          </a:ln>
          <a:effectLst>
            <a:outerShdw blurRad="114300" dist="381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83768" y="3694261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347864" y="3694261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对应量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对应分率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4" grpId="0"/>
      <p:bldP spid="4" grpId="0"/>
      <p:bldP spid="7" grpId="0"/>
      <p:bldP spid="8" grpId="0"/>
      <p:bldP spid="67" grpId="0"/>
      <p:bldP spid="24" grpId="0"/>
      <p:bldP spid="27" grpId="0"/>
      <p:bldP spid="29" grpId="0" animBg="1"/>
      <p:bldP spid="31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9768" y="1419622"/>
            <a:ext cx="1584000" cy="4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pic>
        <p:nvPicPr>
          <p:cNvPr id="46" name="J566.eps" descr="id:2147510893;FounderCES"/>
          <p:cNvPicPr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2067694"/>
            <a:ext cx="4464496" cy="2160240"/>
          </a:xfrm>
          <a:prstGeom prst="rect">
            <a:avLst/>
          </a:prstGeom>
        </p:spPr>
      </p:pic>
      <p:sp>
        <p:nvSpPr>
          <p:cNvPr id="30" name="圆角矩形 17"/>
          <p:cNvSpPr/>
          <p:nvPr/>
        </p:nvSpPr>
        <p:spPr>
          <a:xfrm>
            <a:off x="755575" y="987574"/>
            <a:ext cx="7609916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同学们开联欢会布置会场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用的红气球占气球总数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 。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一共用了多少个气球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400" y="1203598"/>
            <a:ext cx="512472" cy="917684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4788024" y="192367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题意分析：</a:t>
            </a:r>
            <a:endParaRPr lang="zh-CN" altLang="en-US" sz="24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60032" y="2283718"/>
            <a:ext cx="3960440" cy="1944216"/>
            <a:chOff x="4860032" y="2283718"/>
            <a:chExt cx="3960440" cy="1944216"/>
          </a:xfrm>
        </p:grpSpPr>
        <p:sp>
          <p:nvSpPr>
            <p:cNvPr id="5" name="圆角矩形 4"/>
            <p:cNvSpPr/>
            <p:nvPr/>
          </p:nvSpPr>
          <p:spPr>
            <a:xfrm>
              <a:off x="4896464" y="2427926"/>
              <a:ext cx="3852000" cy="1728000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860032" y="2283718"/>
              <a:ext cx="3960440" cy="1944216"/>
              <a:chOff x="4860032" y="2283718"/>
              <a:chExt cx="3960440" cy="1944216"/>
            </a:xfrm>
          </p:grpSpPr>
          <p:sp>
            <p:nvSpPr>
              <p:cNvPr id="49" name="圆角矩形 17"/>
              <p:cNvSpPr/>
              <p:nvPr/>
            </p:nvSpPr>
            <p:spPr>
              <a:xfrm>
                <a:off x="4860032" y="2283718"/>
                <a:ext cx="3960440" cy="1944216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把气球总数看作</a:t>
                </a:r>
                <a:r>
                  <a:rPr lang="zh-CN" altLang="en-US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单位</a:t>
                </a:r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，单位</a:t>
                </a:r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对应分率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  ，对应分率占单位</a:t>
                </a:r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对应量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是红气球的数量</a:t>
                </a:r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28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个。</a:t>
                </a:r>
                <a:endPara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36296" y="2654751"/>
                <a:ext cx="479522" cy="853103"/>
              </a:xfrm>
              <a:prstGeom prst="rect">
                <a:avLst/>
              </a:prstGeom>
            </p:spPr>
          </p:pic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195736" y="158733"/>
            <a:ext cx="4806535" cy="1764945"/>
            <a:chOff x="2627784" y="-17160"/>
            <a:chExt cx="3845227" cy="1764945"/>
          </a:xfrm>
        </p:grpSpPr>
        <p:grpSp>
          <p:nvGrpSpPr>
            <p:cNvPr id="24" name="组合 23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26" name="同侧圆角矩形 25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25" name="圆角矩形 17"/>
            <p:cNvSpPr/>
            <p:nvPr/>
          </p:nvSpPr>
          <p:spPr>
            <a:xfrm>
              <a:off x="3664699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画 </a:t>
              </a: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  </a:t>
              </a: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法</a:t>
              </a:r>
              <a:endPara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1907704" y="2326107"/>
            <a:ext cx="2592288" cy="216025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73" name="直接连接符 72"/>
          <p:cNvCxnSpPr/>
          <p:nvPr/>
        </p:nvCxnSpPr>
        <p:spPr>
          <a:xfrm>
            <a:off x="1907704" y="2542132"/>
            <a:ext cx="5832648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1907704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2555776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3203848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851920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499992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5148064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5796136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左大括号 80"/>
          <p:cNvSpPr/>
          <p:nvPr/>
        </p:nvSpPr>
        <p:spPr>
          <a:xfrm rot="16200000">
            <a:off x="4644008" y="309885"/>
            <a:ext cx="360040" cy="5832648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2" name="矩形 81"/>
          <p:cNvSpPr/>
          <p:nvPr/>
        </p:nvSpPr>
        <p:spPr>
          <a:xfrm>
            <a:off x="2771800" y="280054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b="1" dirty="0"/>
          </a:p>
        </p:txBody>
      </p:sp>
      <p:sp>
        <p:nvSpPr>
          <p:cNvPr id="83" name="矩形 82"/>
          <p:cNvSpPr/>
          <p:nvPr/>
        </p:nvSpPr>
        <p:spPr>
          <a:xfrm>
            <a:off x="2987824" y="2832486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000" b="1" dirty="0"/>
          </a:p>
        </p:txBody>
      </p:sp>
      <p:cxnSp>
        <p:nvCxnSpPr>
          <p:cNvPr id="84" name="直接连接符 83"/>
          <p:cNvCxnSpPr/>
          <p:nvPr/>
        </p:nvCxnSpPr>
        <p:spPr>
          <a:xfrm>
            <a:off x="6444208" y="2326109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7092280" y="2326109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7740352" y="232611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左大括号 101"/>
          <p:cNvSpPr/>
          <p:nvPr/>
        </p:nvSpPr>
        <p:spPr>
          <a:xfrm rot="5400000">
            <a:off x="3023828" y="777937"/>
            <a:ext cx="360040" cy="2592288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04" name="左大括号 103"/>
          <p:cNvSpPr/>
          <p:nvPr/>
        </p:nvSpPr>
        <p:spPr>
          <a:xfrm rot="16200000">
            <a:off x="3059832" y="1462014"/>
            <a:ext cx="288032" cy="2592288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09" name="矩形 108"/>
          <p:cNvSpPr/>
          <p:nvPr/>
        </p:nvSpPr>
        <p:spPr>
          <a:xfrm>
            <a:off x="4074444" y="3334221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517" y="1315477"/>
            <a:ext cx="2612474" cy="722600"/>
            <a:chOff x="1501597" y="1201078"/>
            <a:chExt cx="2612474" cy="722600"/>
          </a:xfrm>
        </p:grpSpPr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7904" y="1201078"/>
              <a:ext cx="406167" cy="722600"/>
            </a:xfrm>
            <a:prstGeom prst="rect">
              <a:avLst/>
            </a:prstGeom>
          </p:spPr>
        </p:pic>
        <p:sp>
          <p:nvSpPr>
            <p:cNvPr id="110" name="矩形 109"/>
            <p:cNvSpPr/>
            <p:nvPr/>
          </p:nvSpPr>
          <p:spPr>
            <a:xfrm>
              <a:off x="1501597" y="1275606"/>
              <a:ext cx="23503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红气球占总数的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2627784" y="3635123"/>
            <a:ext cx="3888432" cy="1024859"/>
            <a:chOff x="2195736" y="1040315"/>
            <a:chExt cx="3888432" cy="1024859"/>
          </a:xfrm>
        </p:grpSpPr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79912" y="1040315"/>
              <a:ext cx="576064" cy="1024859"/>
            </a:xfrm>
            <a:prstGeom prst="rect">
              <a:avLst/>
            </a:prstGeom>
          </p:spPr>
        </p:pic>
        <p:sp>
          <p:nvSpPr>
            <p:cNvPr id="121" name="矩形 120"/>
            <p:cNvSpPr/>
            <p:nvPr/>
          </p:nvSpPr>
          <p:spPr>
            <a:xfrm>
              <a:off x="2195736" y="1298730"/>
              <a:ext cx="38884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气球总数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红气球个数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81" grpId="0" animBg="1"/>
      <p:bldP spid="82" grpId="0"/>
      <p:bldP spid="83" grpId="0"/>
      <p:bldP spid="102" grpId="0" animBg="1"/>
      <p:bldP spid="104" grpId="0" animBg="1"/>
      <p:bldP spid="1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2123728" y="1779662"/>
            <a:ext cx="1872208" cy="749697"/>
            <a:chOff x="3779912" y="2758157"/>
            <a:chExt cx="1872208" cy="749697"/>
          </a:xfrm>
        </p:grpSpPr>
        <p:grpSp>
          <p:nvGrpSpPr>
            <p:cNvPr id="89" name="组合 88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矩形 92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3779912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 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23928" y="1750045"/>
            <a:ext cx="1872208" cy="749697"/>
            <a:chOff x="3779912" y="2758157"/>
            <a:chExt cx="1872208" cy="749697"/>
          </a:xfrm>
        </p:grpSpPr>
        <p:grpSp>
          <p:nvGrpSpPr>
            <p:cNvPr id="21" name="组合 20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矩形 24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779912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 ×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5076056" y="2211710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5220072" y="2283718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067944" y="1923678"/>
            <a:ext cx="240027" cy="3600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4146751" y="1657132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364088" y="185167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27784" y="3147814"/>
            <a:ext cx="4153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答：一共用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气球。</a:t>
            </a:r>
            <a:endParaRPr lang="zh-CN" altLang="en-US" sz="1600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3728" y="627534"/>
            <a:ext cx="4680520" cy="8779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051720" y="483518"/>
            <a:ext cx="5040560" cy="1024859"/>
            <a:chOff x="2084638" y="1244725"/>
            <a:chExt cx="3888432" cy="1024859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52790" y="1244725"/>
              <a:ext cx="576064" cy="1024859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2084638" y="1514754"/>
              <a:ext cx="38884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气球总数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红气球个数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202215" y="1491630"/>
            <a:ext cx="43140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解：设一共用了</a:t>
            </a:r>
            <a:r>
              <a:rPr lang="en-US" altLang="zh-CN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气球。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90024" y="1779662"/>
            <a:ext cx="1584176" cy="1024859"/>
            <a:chOff x="4211960" y="2427734"/>
            <a:chExt cx="1584176" cy="1024859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1960" y="2427734"/>
              <a:ext cx="576064" cy="1024859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4644008" y="2715766"/>
              <a:ext cx="11521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22072" y="2355726"/>
            <a:ext cx="2088232" cy="1024859"/>
            <a:chOff x="2771800" y="3275083"/>
            <a:chExt cx="2088232" cy="1024859"/>
          </a:xfrm>
        </p:grpSpPr>
        <p:sp>
          <p:nvSpPr>
            <p:cNvPr id="41" name="矩形 40"/>
            <p:cNvSpPr/>
            <p:nvPr/>
          </p:nvSpPr>
          <p:spPr>
            <a:xfrm>
              <a:off x="2771800" y="3507854"/>
              <a:ext cx="2088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28÷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67944" y="3275083"/>
              <a:ext cx="576064" cy="1024859"/>
            </a:xfrm>
            <a:prstGeom prst="rect">
              <a:avLst/>
            </a:prstGeom>
          </p:spPr>
        </p:pic>
      </p:grpSp>
      <p:sp>
        <p:nvSpPr>
          <p:cNvPr id="43" name="矩形 42"/>
          <p:cNvSpPr/>
          <p:nvPr/>
        </p:nvSpPr>
        <p:spPr>
          <a:xfrm>
            <a:off x="3522072" y="3075806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195736" y="3651870"/>
            <a:ext cx="4153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答：一共用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气球。</a:t>
            </a:r>
            <a:endParaRPr lang="zh-CN" altLang="en-US" sz="1600" b="1" dirty="0"/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4644008" y="339502"/>
            <a:ext cx="2592288" cy="5040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520" y="161149"/>
            <a:ext cx="7488832" cy="1183563"/>
            <a:chOff x="251520" y="-198891"/>
            <a:chExt cx="7488832" cy="1183563"/>
          </a:xfrm>
        </p:grpSpPr>
        <p:sp>
          <p:nvSpPr>
            <p:cNvPr id="43" name="文本框 42"/>
            <p:cNvSpPr txBox="1"/>
            <p:nvPr/>
          </p:nvSpPr>
          <p:spPr>
            <a:xfrm>
              <a:off x="251520" y="-92546"/>
              <a:ext cx="748883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小明的体重是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35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千克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是爸爸体重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   。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爸爸的体重是多少千克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36733" y="-198891"/>
              <a:ext cx="599563" cy="826425"/>
            </a:xfrm>
            <a:prstGeom prst="rect">
              <a:avLst/>
            </a:prstGeom>
          </p:spPr>
        </p:pic>
      </p:grpSp>
      <p:cxnSp>
        <p:nvCxnSpPr>
          <p:cNvPr id="9" name="直接连接符 8"/>
          <p:cNvCxnSpPr/>
          <p:nvPr/>
        </p:nvCxnSpPr>
        <p:spPr>
          <a:xfrm>
            <a:off x="395536" y="843558"/>
            <a:ext cx="3600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763688" y="1563638"/>
            <a:ext cx="4515980" cy="754417"/>
            <a:chOff x="3572876" y="2211710"/>
            <a:chExt cx="4515980" cy="754417"/>
          </a:xfrm>
        </p:grpSpPr>
        <p:sp>
          <p:nvSpPr>
            <p:cNvPr id="11" name="矩形 10"/>
            <p:cNvSpPr/>
            <p:nvPr/>
          </p:nvSpPr>
          <p:spPr>
            <a:xfrm>
              <a:off x="3572876" y="2336562"/>
              <a:ext cx="45159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爸爸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体重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小明的体重</a:t>
              </a:r>
              <a:endParaRPr lang="zh-CN" altLang="en-US" sz="1600" dirty="0">
                <a:solidFill>
                  <a:srgbClr val="FF0000"/>
                </a:solidFill>
              </a:endParaRPr>
            </a:p>
          </p:txBody>
        </p: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436096" y="2211710"/>
              <a:ext cx="547322" cy="754417"/>
            </a:xfrm>
            <a:prstGeom prst="rect">
              <a:avLst/>
            </a:prstGeom>
          </p:spPr>
        </p:pic>
      </p:grpSp>
      <p:grpSp>
        <p:nvGrpSpPr>
          <p:cNvPr id="84" name="组合 83"/>
          <p:cNvGrpSpPr/>
          <p:nvPr/>
        </p:nvGrpSpPr>
        <p:grpSpPr>
          <a:xfrm>
            <a:off x="1619672" y="2427734"/>
            <a:ext cx="1872208" cy="749697"/>
            <a:chOff x="3779912" y="2758157"/>
            <a:chExt cx="1872208" cy="749697"/>
          </a:xfrm>
        </p:grpSpPr>
        <p:grpSp>
          <p:nvGrpSpPr>
            <p:cNvPr id="85" name="组合 84"/>
            <p:cNvGrpSpPr/>
            <p:nvPr/>
          </p:nvGrpSpPr>
          <p:grpSpPr>
            <a:xfrm>
              <a:off x="4788024" y="2758157"/>
              <a:ext cx="492443" cy="749697"/>
              <a:chOff x="1043608" y="957957"/>
              <a:chExt cx="492443" cy="749697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1043608" y="1245989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矩形 88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3779912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÷  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419872" y="2427734"/>
            <a:ext cx="1872208" cy="749697"/>
            <a:chOff x="3779912" y="2758157"/>
            <a:chExt cx="1872208" cy="749697"/>
          </a:xfrm>
        </p:grpSpPr>
        <p:grpSp>
          <p:nvGrpSpPr>
            <p:cNvPr id="91" name="组合 90"/>
            <p:cNvGrpSpPr/>
            <p:nvPr/>
          </p:nvGrpSpPr>
          <p:grpSpPr>
            <a:xfrm>
              <a:off x="4727629" y="2758157"/>
              <a:ext cx="492443" cy="749697"/>
              <a:chOff x="983213" y="957957"/>
              <a:chExt cx="492443" cy="749697"/>
            </a:xfrm>
          </p:grpSpPr>
          <p:sp>
            <p:nvSpPr>
              <p:cNvPr id="93" name="矩形 92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94" name="直接连接符 9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矩形 94"/>
              <p:cNvSpPr/>
              <p:nvPr/>
            </p:nvSpPr>
            <p:spPr>
              <a:xfrm>
                <a:off x="983213" y="95795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3779912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 ×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4572000" y="2859782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4716016" y="3003798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3563888" y="2571750"/>
            <a:ext cx="240027" cy="3600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3563888" y="2283718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60032" y="249974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75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051720" y="3363838"/>
            <a:ext cx="45143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答：爸爸的体重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b="1" dirty="0"/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97" grpId="0"/>
      <p:bldP spid="99" grpId="0"/>
      <p:bldP spid="100" grpId="0"/>
      <p:bldP spid="1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83568" y="1347614"/>
            <a:ext cx="7704856" cy="2808312"/>
            <a:chOff x="827584" y="1347614"/>
            <a:chExt cx="7704856" cy="280831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47664" y="1347614"/>
              <a:ext cx="6407451" cy="28083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827584" y="3939902"/>
              <a:ext cx="7704856" cy="21602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Text Box 7"/>
          <p:cNvSpPr txBox="1">
            <a:spLocks noChangeArrowheads="1"/>
          </p:cNvSpPr>
          <p:nvPr/>
        </p:nvSpPr>
        <p:spPr bwMode="auto">
          <a:xfrm>
            <a:off x="1763688" y="1707654"/>
            <a:ext cx="6048672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准具体数量与几分之几之间的对应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圆角矩形 17"/>
          <p:cNvSpPr/>
          <p:nvPr/>
        </p:nvSpPr>
        <p:spPr>
          <a:xfrm>
            <a:off x="1187624" y="267494"/>
            <a:ext cx="6768752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已知一个数的几分之几是多少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699792" y="2643758"/>
            <a:ext cx="3960440" cy="576064"/>
          </a:xfrm>
          <a:prstGeom prst="rect">
            <a:avLst/>
          </a:prstGeom>
          <a:solidFill>
            <a:srgbClr val="00FF00"/>
          </a:solidFill>
          <a:ln w="57150">
            <a:solidFill>
              <a:sysClr val="window" lastClr="FFFFFF"/>
            </a:solidFill>
          </a:ln>
          <a:effectLst>
            <a:outerShdw blurRad="114300" dist="381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771800" y="2715766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635896" y="2715766"/>
            <a:ext cx="29706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对应量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对应分率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55" grpId="0" animBg="1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55576" y="906855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写出下面各题的数量关系式。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547664" y="1924983"/>
                <a:ext cx="5596404" cy="14388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铅笔的支数是钢笔的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r>
                  <a:rPr lang="zh-CN" altLang="zh-CN" sz="28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　</a:t>
                </a:r>
                <a:endParaRPr lang="en-US" altLang="zh-CN" sz="2800" b="1" i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endParaRPr lang="en-US" altLang="zh-CN" sz="2800" b="1" i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endParaRPr lang="en-US" altLang="zh-CN" sz="2800" b="1" i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endParaRPr lang="en-US" altLang="zh-CN" sz="2800" b="1" i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endParaRPr lang="en-US" altLang="zh-CN" sz="2800" b="1" i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endParaRPr lang="en-US" altLang="zh-CN" sz="2800" b="1" i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白兔只数相当于黑兔的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924983"/>
                <a:ext cx="5596404" cy="1438855"/>
              </a:xfrm>
              <a:prstGeom prst="rect">
                <a:avLst/>
              </a:prstGeom>
              <a:blipFill rotWithShape="1">
                <a:blip r:embed="rId1"/>
                <a:stretch>
                  <a:fillRect l="-2288" t="-21186" b="-10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11" name="组合 10"/>
          <p:cNvGrpSpPr/>
          <p:nvPr/>
        </p:nvGrpSpPr>
        <p:grpSpPr>
          <a:xfrm>
            <a:off x="1763688" y="2067694"/>
            <a:ext cx="4515980" cy="853643"/>
            <a:chOff x="1763688" y="2355726"/>
            <a:chExt cx="4515980" cy="853643"/>
          </a:xfrm>
        </p:grpSpPr>
        <p:sp>
          <p:nvSpPr>
            <p:cNvPr id="93" name="矩形 92"/>
            <p:cNvSpPr/>
            <p:nvPr/>
          </p:nvSpPr>
          <p:spPr>
            <a:xfrm>
              <a:off x="1763688" y="2556942"/>
              <a:ext cx="45159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钢笔支数</a:t>
              </a:r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铅笔的支数</a:t>
              </a:r>
              <a:endParaRPr lang="zh-CN" altLang="en-US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3707904" y="2355726"/>
              <a:ext cx="365806" cy="853643"/>
              <a:chOff x="1115616" y="915566"/>
              <a:chExt cx="365806" cy="853643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矩形 97"/>
              <p:cNvSpPr/>
              <p:nvPr/>
            </p:nvSpPr>
            <p:spPr>
              <a:xfrm>
                <a:off x="1115616" y="915566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1763688" y="3219822"/>
            <a:ext cx="4515980" cy="883260"/>
            <a:chOff x="1763688" y="2326109"/>
            <a:chExt cx="4515980" cy="883260"/>
          </a:xfrm>
        </p:grpSpPr>
        <p:sp>
          <p:nvSpPr>
            <p:cNvPr id="100" name="矩形 99"/>
            <p:cNvSpPr/>
            <p:nvPr/>
          </p:nvSpPr>
          <p:spPr>
            <a:xfrm>
              <a:off x="1763688" y="2542133"/>
              <a:ext cx="45159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黑兔只数</a:t>
              </a:r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白兔支只数</a:t>
              </a:r>
              <a:endParaRPr lang="zh-CN" altLang="en-US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3707904" y="2326109"/>
              <a:ext cx="365806" cy="883260"/>
              <a:chOff x="1115616" y="885949"/>
              <a:chExt cx="365806" cy="883260"/>
            </a:xfrm>
          </p:grpSpPr>
          <p:sp>
            <p:nvSpPr>
              <p:cNvPr id="102" name="矩形 101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3" name="直接连接符 10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矩形 103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877</Words>
  <Application>WPS 演示</Application>
  <PresentationFormat>全屏显示(16:9)</PresentationFormat>
  <Paragraphs>302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楷体</vt:lpstr>
      <vt:lpstr>Calibri</vt:lpstr>
      <vt:lpstr>幼圆</vt:lpstr>
      <vt:lpstr>微软雅黑</vt:lpstr>
      <vt:lpstr>Times New Roman</vt:lpstr>
      <vt:lpstr>楷体_GB2312</vt:lpstr>
      <vt:lpstr>新宋体</vt:lpstr>
      <vt:lpstr>Arial Unicode MS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