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2" r:id="rId3"/>
  </p:sldMasterIdLst>
  <p:notesMasterIdLst>
    <p:notesMasterId r:id="rId18"/>
  </p:notesMasterIdLst>
  <p:sldIdLst>
    <p:sldId id="381" r:id="rId4"/>
    <p:sldId id="312" r:id="rId5"/>
    <p:sldId id="321" r:id="rId6"/>
    <p:sldId id="346" r:id="rId7"/>
    <p:sldId id="364" r:id="rId8"/>
    <p:sldId id="365" r:id="rId9"/>
    <p:sldId id="366" r:id="rId10"/>
    <p:sldId id="375" r:id="rId11"/>
    <p:sldId id="380" r:id="rId12"/>
    <p:sldId id="355" r:id="rId13"/>
    <p:sldId id="369" r:id="rId14"/>
    <p:sldId id="376" r:id="rId15"/>
    <p:sldId id="379" r:id="rId16"/>
    <p:sldId id="382" r:id="rId1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B762"/>
    <a:srgbClr val="009900"/>
    <a:srgbClr val="DF0048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2183"/>
        <p:guide orient="horz" pos="1637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image" Target="../media/image2.png"/><Relationship Id="rId54" Type="http://schemas.openxmlformats.org/officeDocument/2006/relationships/image" Target="../media/image1.png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整理与评价 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图形的运动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14.xml"/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8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8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8.xml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8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8.xml"/><Relationship Id="rId2" Type="http://schemas.openxmlformats.org/officeDocument/2006/relationships/image" Target="../media/image9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20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图形的运动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94805" y="325433"/>
            <a:ext cx="8370223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把下面方格纸上的图形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顺时针旋转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359402" y="1106166"/>
            <a:ext cx="4480465" cy="3071967"/>
            <a:chOff x="3012546" y="1846178"/>
            <a:chExt cx="4480465" cy="3071967"/>
          </a:xfrm>
        </p:grpSpPr>
        <p:sp>
          <p:nvSpPr>
            <p:cNvPr id="27" name="椭圆 26"/>
            <p:cNvSpPr/>
            <p:nvPr/>
          </p:nvSpPr>
          <p:spPr>
            <a:xfrm>
              <a:off x="5924627" y="2796392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EF49.EPS" descr="id:2147501155;FounderCES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012546" y="1846178"/>
              <a:ext cx="4480465" cy="3071967"/>
            </a:xfrm>
            <a:prstGeom prst="rect">
              <a:avLst/>
            </a:prstGeom>
          </p:spPr>
        </p:pic>
        <p:sp>
          <p:nvSpPr>
            <p:cNvPr id="9" name="任意多边形 8"/>
            <p:cNvSpPr/>
            <p:nvPr/>
          </p:nvSpPr>
          <p:spPr>
            <a:xfrm>
              <a:off x="4890535" y="3730229"/>
              <a:ext cx="1633277" cy="708422"/>
            </a:xfrm>
            <a:custGeom>
              <a:avLst/>
              <a:gdLst>
                <a:gd name="connsiteX0" fmla="*/ 1323975 w 1323975"/>
                <a:gd name="connsiteY0" fmla="*/ 0 h 552450"/>
                <a:gd name="connsiteX1" fmla="*/ 0 w 1323975"/>
                <a:gd name="connsiteY1" fmla="*/ 0 h 552450"/>
                <a:gd name="connsiteX2" fmla="*/ 762000 w 1323975"/>
                <a:gd name="connsiteY2" fmla="*/ 552450 h 552450"/>
                <a:gd name="connsiteX3" fmla="*/ 771525 w 1323975"/>
                <a:gd name="connsiteY3" fmla="*/ 0 h 552450"/>
                <a:gd name="connsiteX4" fmla="*/ 771525 w 1323975"/>
                <a:gd name="connsiteY4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3975" h="552450">
                  <a:moveTo>
                    <a:pt x="1323975" y="0"/>
                  </a:moveTo>
                  <a:lnTo>
                    <a:pt x="0" y="0"/>
                  </a:lnTo>
                  <a:lnTo>
                    <a:pt x="762000" y="552450"/>
                  </a:lnTo>
                  <a:lnTo>
                    <a:pt x="771525" y="0"/>
                  </a:lnTo>
                  <a:lnTo>
                    <a:pt x="771525" y="0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521560" y="3707982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15"/>
            <p:cNvSpPr txBox="1">
              <a:spLocks noChangeArrowheads="1"/>
            </p:cNvSpPr>
            <p:nvPr/>
          </p:nvSpPr>
          <p:spPr bwMode="auto">
            <a:xfrm>
              <a:off x="6561840" y="3650832"/>
              <a:ext cx="327030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Box 15"/>
            <p:cNvSpPr txBox="1">
              <a:spLocks noChangeArrowheads="1"/>
            </p:cNvSpPr>
            <p:nvPr/>
          </p:nvSpPr>
          <p:spPr bwMode="auto">
            <a:xfrm>
              <a:off x="5344582" y="4254865"/>
              <a:ext cx="327030" cy="47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i="1" smtClean="0">
                  <a:latin typeface="+mn-lt"/>
                  <a:ea typeface="楷体" panose="02010609060101010101" pitchFamily="49" charset="-122"/>
                </a:rPr>
                <a:t>b</a:t>
              </a:r>
              <a:endParaRPr lang="zh-CN" altLang="en-US" sz="2400" i="1" dirty="0"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55" name="任意多边形 54"/>
          <p:cNvSpPr/>
          <p:nvPr/>
        </p:nvSpPr>
        <p:spPr>
          <a:xfrm rot="5400000">
            <a:off x="4708181" y="1795522"/>
            <a:ext cx="1633277" cy="708422"/>
          </a:xfrm>
          <a:custGeom>
            <a:avLst/>
            <a:gdLst>
              <a:gd name="connsiteX0" fmla="*/ 1323975 w 1323975"/>
              <a:gd name="connsiteY0" fmla="*/ 0 h 552450"/>
              <a:gd name="connsiteX1" fmla="*/ 0 w 1323975"/>
              <a:gd name="connsiteY1" fmla="*/ 0 h 552450"/>
              <a:gd name="connsiteX2" fmla="*/ 762000 w 1323975"/>
              <a:gd name="connsiteY2" fmla="*/ 552450 h 552450"/>
              <a:gd name="connsiteX3" fmla="*/ 771525 w 1323975"/>
              <a:gd name="connsiteY3" fmla="*/ 0 h 552450"/>
              <a:gd name="connsiteX4" fmla="*/ 771525 w 1323975"/>
              <a:gd name="connsiteY4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3975" h="552450">
                <a:moveTo>
                  <a:pt x="1323975" y="0"/>
                </a:moveTo>
                <a:lnTo>
                  <a:pt x="0" y="0"/>
                </a:lnTo>
                <a:lnTo>
                  <a:pt x="762000" y="552450"/>
                </a:lnTo>
                <a:lnTo>
                  <a:pt x="771525" y="0"/>
                </a:lnTo>
                <a:lnTo>
                  <a:pt x="771525" y="0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86978" y="1397048"/>
            <a:ext cx="2272424" cy="1038224"/>
            <a:chOff x="3435931" y="3555965"/>
            <a:chExt cx="2187976" cy="66562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3" name="AutoShape 27"/>
            <p:cNvSpPr>
              <a:spLocks noChangeArrowheads="1"/>
            </p:cNvSpPr>
            <p:nvPr/>
          </p:nvSpPr>
          <p:spPr bwMode="auto">
            <a:xfrm>
              <a:off x="3435931" y="3555965"/>
              <a:ext cx="2187975" cy="665620"/>
            </a:xfrm>
            <a:prstGeom prst="cloudCallout">
              <a:avLst>
                <a:gd name="adj1" fmla="val 95395"/>
                <a:gd name="adj2" fmla="val 1946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525271" y="3647423"/>
              <a:ext cx="2098636" cy="5327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首先应确定旋转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中心点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74993" y="2898226"/>
            <a:ext cx="2792138" cy="1018595"/>
            <a:chOff x="3331069" y="3821436"/>
            <a:chExt cx="2792138" cy="101859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3331069" y="3821436"/>
              <a:ext cx="1951751" cy="1018595"/>
            </a:xfrm>
            <a:prstGeom prst="cloudCallout">
              <a:avLst>
                <a:gd name="adj1" fmla="val 86265"/>
                <a:gd name="adj2" fmla="val -3935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510485" y="3907622"/>
              <a:ext cx="26127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旋转的方向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顺时针。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887105" y="1940065"/>
            <a:ext cx="2041793" cy="1018595"/>
            <a:chOff x="3178665" y="3854094"/>
            <a:chExt cx="2041793" cy="101859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7" name="AutoShape 27"/>
            <p:cNvSpPr>
              <a:spLocks noChangeArrowheads="1"/>
            </p:cNvSpPr>
            <p:nvPr/>
          </p:nvSpPr>
          <p:spPr bwMode="auto">
            <a:xfrm>
              <a:off x="3178665" y="3854094"/>
              <a:ext cx="2041793" cy="1018595"/>
            </a:xfrm>
            <a:prstGeom prst="cloudCallout">
              <a:avLst>
                <a:gd name="adj1" fmla="val -92587"/>
                <a:gd name="adj2" fmla="val 3317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510486" y="3940280"/>
              <a:ext cx="147876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旋转的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角度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90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07281" y="320261"/>
            <a:ext cx="8326310" cy="115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下面的图案哪些可以通过旋转得到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哪些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平移得到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467519" y="1211396"/>
            <a:ext cx="2736928" cy="1610883"/>
            <a:chOff x="3246293" y="3615184"/>
            <a:chExt cx="2736928" cy="136802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3246293" y="3615184"/>
              <a:ext cx="2574995" cy="1365579"/>
            </a:xfrm>
            <a:prstGeom prst="cloudCallout">
              <a:avLst>
                <a:gd name="adj1" fmla="val -72248"/>
                <a:gd name="adj2" fmla="val 3806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462610" y="3782880"/>
              <a:ext cx="252061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不管是平移还是旋转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基本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图形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不能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改变。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031935" y="3559559"/>
            <a:ext cx="4989342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①②③可以通过旋转得到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④⑤⑥可以通过平移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55029" y="1266051"/>
            <a:ext cx="5705740" cy="2384272"/>
            <a:chOff x="2083661" y="1844646"/>
            <a:chExt cx="5396903" cy="2098353"/>
          </a:xfrm>
        </p:grpSpPr>
        <p:sp>
          <p:nvSpPr>
            <p:cNvPr id="30" name="TextBox 15"/>
            <p:cNvSpPr txBox="1">
              <a:spLocks noChangeArrowheads="1"/>
            </p:cNvSpPr>
            <p:nvPr/>
          </p:nvSpPr>
          <p:spPr bwMode="auto">
            <a:xfrm>
              <a:off x="2532914" y="2601114"/>
              <a:ext cx="427070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0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r>
                <a:rPr lang="zh-CN" altLang="en-US" sz="20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　　</a:t>
              </a:r>
              <a:r>
                <a:rPr lang="zh-CN" altLang="en-US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②        </a:t>
              </a:r>
              <a:r>
                <a:rPr lang="zh-CN" altLang="en-US" sz="20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zy172-a.jpg" descr="id:2147501922;FounderCES"/>
            <p:cNvPicPr/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29258" y="1844646"/>
              <a:ext cx="4690745" cy="828675"/>
            </a:xfrm>
            <a:prstGeom prst="rect">
              <a:avLst/>
            </a:prstGeom>
          </p:spPr>
        </p:pic>
        <p:pic>
          <p:nvPicPr>
            <p:cNvPr id="21" name="zy172-b.jpg" descr="id:2147501929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83661" y="3024569"/>
              <a:ext cx="4672330" cy="499745"/>
            </a:xfrm>
            <a:prstGeom prst="rect">
              <a:avLst/>
            </a:prstGeom>
          </p:spPr>
        </p:pic>
        <p:sp>
          <p:nvSpPr>
            <p:cNvPr id="22" name="TextBox 15"/>
            <p:cNvSpPr txBox="1">
              <a:spLocks noChangeArrowheads="1"/>
            </p:cNvSpPr>
            <p:nvPr/>
          </p:nvSpPr>
          <p:spPr bwMode="auto">
            <a:xfrm>
              <a:off x="2286040" y="3504417"/>
              <a:ext cx="519452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0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④　　　　</a:t>
              </a:r>
              <a:r>
                <a:rPr lang="zh-CN" altLang="en-US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⑤</a:t>
              </a:r>
              <a:r>
                <a:rPr lang="zh-CN" altLang="en-US" sz="20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　　　</a:t>
              </a:r>
              <a:r>
                <a:rPr lang="zh-CN" altLang="en-US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⑥</a:t>
              </a: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96395" y="320261"/>
            <a:ext cx="8205348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观察方格纸上所画图形的位置关系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并填空。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550701" y="2939375"/>
            <a:ext cx="8016350" cy="1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可以看作图形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顺时针方向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的。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可以看作图形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顺时针方向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的。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可以看作图形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绕点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顺时针方向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的。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EF50.EPS" descr="id:2147502226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2100070" y="849078"/>
            <a:ext cx="4921214" cy="1930836"/>
          </a:xfrm>
          <a:prstGeom prst="rect">
            <a:avLst/>
          </a:prstGeom>
        </p:spPr>
      </p:pic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6612497" y="2482163"/>
            <a:ext cx="1049145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6612497" y="2927696"/>
            <a:ext cx="1049145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6612496" y="3371263"/>
            <a:ext cx="1049145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74623" y="276717"/>
            <a:ext cx="8510148" cy="125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下图中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从左图变化到右图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即可。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0178" y="3519889"/>
            <a:ext cx="4306742" cy="1201689"/>
            <a:chOff x="3185875" y="3623872"/>
            <a:chExt cx="3113170" cy="145839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3185875" y="3623872"/>
              <a:ext cx="3048217" cy="1419224"/>
            </a:xfrm>
            <a:prstGeom prst="cloudCallout">
              <a:avLst>
                <a:gd name="adj1" fmla="val 43805"/>
                <a:gd name="adj2" fmla="val -8144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360832" y="3881937"/>
              <a:ext cx="2938213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将原图旋转或对称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然后将得到的图形平移或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对称。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" name="EF51.EPS" descr="id:2147502263;FounderCE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4469" y="1458697"/>
            <a:ext cx="5571861" cy="2153244"/>
          </a:xfrm>
          <a:prstGeom prst="rect">
            <a:avLst/>
          </a:prstGeom>
        </p:spPr>
      </p:pic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5486412" y="288328"/>
            <a:ext cx="3504885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旋转或对称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559154" y="867648"/>
            <a:ext cx="2843210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平移或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434104" y="1980421"/>
            <a:ext cx="4273064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找一找身边平移、旋转现象以及轴对称事物。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4583" y="1844117"/>
            <a:ext cx="2472674" cy="2474469"/>
            <a:chOff x="74583" y="1844117"/>
            <a:chExt cx="2472674" cy="2474469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583" y="2800145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5" name="组合 4"/>
            <p:cNvGrpSpPr/>
            <p:nvPr/>
          </p:nvGrpSpPr>
          <p:grpSpPr bwMode="auto">
            <a:xfrm>
              <a:off x="375503" y="1844117"/>
              <a:ext cx="2171754" cy="894929"/>
              <a:chOff x="2409174" y="1154831"/>
              <a:chExt cx="732260" cy="684221"/>
            </a:xfrm>
            <a:solidFill>
              <a:srgbClr val="92D050"/>
            </a:solidFill>
          </p:grpSpPr>
          <p:sp>
            <p:nvSpPr>
              <p:cNvPr id="80" name="云形标注 82"/>
              <p:cNvSpPr>
                <a:spLocks noChangeArrowheads="1"/>
              </p:cNvSpPr>
              <p:nvPr/>
            </p:nvSpPr>
            <p:spPr bwMode="auto">
              <a:xfrm>
                <a:off x="2409174" y="1154831"/>
                <a:ext cx="732260" cy="684221"/>
              </a:xfrm>
              <a:prstGeom prst="cloudCallout">
                <a:avLst>
                  <a:gd name="adj1" fmla="val -21341"/>
                  <a:gd name="adj2" fmla="val 118696"/>
                </a:avLst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矩形 4"/>
              <p:cNvSpPr>
                <a:spLocks noChangeArrowheads="1"/>
              </p:cNvSpPr>
              <p:nvPr/>
            </p:nvSpPr>
            <p:spPr bwMode="auto">
              <a:xfrm>
                <a:off x="2438453" y="1195905"/>
                <a:ext cx="676730" cy="5412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最后一个图形不是轴对称图形。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819426" y="804314"/>
            <a:ext cx="7926188" cy="95410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观察下面各图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说一说哪些是轴对称图形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并用折纸的方法判断轴对称图形各有几条对称轴。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76638" y="3814623"/>
            <a:ext cx="6623000" cy="8309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轴对称图形沿一条直线对折后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两部分能完全重合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折痕所在的直线叫做这个图形的对称轴。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44395" y="1815345"/>
            <a:ext cx="3710350" cy="1832403"/>
            <a:chOff x="2395481" y="1798303"/>
            <a:chExt cx="3710350" cy="1832403"/>
          </a:xfrm>
        </p:grpSpPr>
        <p:sp>
          <p:nvSpPr>
            <p:cNvPr id="3" name="十字形 2"/>
            <p:cNvSpPr/>
            <p:nvPr/>
          </p:nvSpPr>
          <p:spPr>
            <a:xfrm>
              <a:off x="3753174" y="2950987"/>
              <a:ext cx="881826" cy="679719"/>
            </a:xfrm>
            <a:prstGeom prst="plus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心形 4"/>
            <p:cNvSpPr/>
            <p:nvPr/>
          </p:nvSpPr>
          <p:spPr>
            <a:xfrm>
              <a:off x="2395481" y="2928101"/>
              <a:ext cx="755374" cy="603701"/>
            </a:xfrm>
            <a:prstGeom prst="hear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剪去单角的矩形 5"/>
            <p:cNvSpPr/>
            <p:nvPr/>
          </p:nvSpPr>
          <p:spPr>
            <a:xfrm>
              <a:off x="5212319" y="2855378"/>
              <a:ext cx="893512" cy="676424"/>
            </a:xfrm>
            <a:prstGeom prst="snip1Rect">
              <a:avLst>
                <a:gd name="adj" fmla="val 50000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506733" y="1861476"/>
              <a:ext cx="576000" cy="5760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614140" y="1848688"/>
              <a:ext cx="1159895" cy="514261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232765" y="1798303"/>
              <a:ext cx="576000" cy="576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143647" y="1790629"/>
            <a:ext cx="0" cy="828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731822" y="2160398"/>
            <a:ext cx="735278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855647" y="1888243"/>
            <a:ext cx="576000" cy="566275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850740" y="1878518"/>
            <a:ext cx="562771" cy="563174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4527531" y="1723549"/>
            <a:ext cx="0" cy="797862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905903" y="2122861"/>
            <a:ext cx="133200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3118511" y="2942000"/>
            <a:ext cx="0" cy="797862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546157" y="2875325"/>
            <a:ext cx="0" cy="900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924529" y="3331787"/>
            <a:ext cx="133200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64086" y="1767124"/>
            <a:ext cx="2092661" cy="2424050"/>
            <a:chOff x="6564086" y="1767124"/>
            <a:chExt cx="2092661" cy="2424050"/>
          </a:xfrm>
        </p:grpSpPr>
        <p:grpSp>
          <p:nvGrpSpPr>
            <p:cNvPr id="68" name="组合 4"/>
            <p:cNvGrpSpPr/>
            <p:nvPr/>
          </p:nvGrpSpPr>
          <p:grpSpPr bwMode="auto">
            <a:xfrm>
              <a:off x="6564086" y="1767124"/>
              <a:ext cx="1988141" cy="755336"/>
              <a:chOff x="2200466" y="866696"/>
              <a:chExt cx="1266373" cy="625840"/>
            </a:xfrm>
          </p:grpSpPr>
          <p:sp>
            <p:nvSpPr>
              <p:cNvPr id="70" name="云形标注 82"/>
              <p:cNvSpPr>
                <a:spLocks noChangeArrowheads="1"/>
              </p:cNvSpPr>
              <p:nvPr/>
            </p:nvSpPr>
            <p:spPr bwMode="auto">
              <a:xfrm>
                <a:off x="2200466" y="866696"/>
                <a:ext cx="1132809" cy="625840"/>
              </a:xfrm>
              <a:prstGeom prst="cloudCallout">
                <a:avLst>
                  <a:gd name="adj1" fmla="val 25586"/>
                  <a:gd name="adj2" fmla="val 90560"/>
                </a:avLst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矩形 4"/>
              <p:cNvSpPr>
                <a:spLocks noChangeArrowheads="1"/>
              </p:cNvSpPr>
              <p:nvPr/>
            </p:nvSpPr>
            <p:spPr bwMode="auto">
              <a:xfrm>
                <a:off x="2369460" y="881388"/>
                <a:ext cx="1097379" cy="58651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圆有无数</a:t>
                </a:r>
                <a:endPara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条对称轴。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62206" y="2479313"/>
              <a:ext cx="1194541" cy="171186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95124" y="859198"/>
            <a:ext cx="648539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27112" y="1321853"/>
            <a:ext cx="7618707" cy="2999115"/>
            <a:chOff x="-3598635" y="2160184"/>
            <a:chExt cx="10158307" cy="3998800"/>
          </a:xfrm>
        </p:grpSpPr>
        <p:sp>
          <p:nvSpPr>
            <p:cNvPr id="28" name="矩形 27"/>
            <p:cNvSpPr/>
            <p:nvPr/>
          </p:nvSpPr>
          <p:spPr>
            <a:xfrm>
              <a:off x="-3598635" y="3755072"/>
              <a:ext cx="2169828" cy="69762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图形运动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622138" y="2509990"/>
              <a:ext cx="2653814" cy="61555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轴对称图形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左大括号 34"/>
            <p:cNvSpPr/>
            <p:nvPr/>
          </p:nvSpPr>
          <p:spPr>
            <a:xfrm>
              <a:off x="-1266097" y="2698681"/>
              <a:ext cx="649078" cy="3203055"/>
            </a:xfrm>
            <a:prstGeom prst="leftBrace">
              <a:avLst>
                <a:gd name="adj1" fmla="val 192023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593109" y="3508192"/>
              <a:ext cx="2484775" cy="61555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图形的平移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593109" y="4590388"/>
              <a:ext cx="2484775" cy="61555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图形的旋转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593109" y="5543434"/>
              <a:ext cx="2653814" cy="61555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设 计 图 案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2121912" y="2184585"/>
              <a:ext cx="383638" cy="1413124"/>
            </a:xfrm>
            <a:prstGeom prst="leftBrace">
              <a:avLst>
                <a:gd name="adj1" fmla="val 192023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597750" y="2160184"/>
              <a:ext cx="3955800" cy="61555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轴对称图形的特点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03872" y="3163406"/>
              <a:ext cx="3955800" cy="61555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画出图形的另一半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432306" y="649988"/>
            <a:ext cx="4131491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轴对称图形沿一条直线对折后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两部分能完全重合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折痕所在的直线叫做这个图形的对称轴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0624" y="1947975"/>
            <a:ext cx="1768661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轴对称图形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941630" y="957765"/>
            <a:ext cx="486808" cy="2402301"/>
          </a:xfrm>
          <a:prstGeom prst="leftBrace">
            <a:avLst>
              <a:gd name="adj1" fmla="val 19202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GK1.EPS" descr="id:2147500830;FounderCES"/>
          <p:cNvPicPr/>
          <p:nvPr/>
        </p:nvPicPr>
        <p:blipFill>
          <a:blip r:embed="rId1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1416" y="2396925"/>
            <a:ext cx="1825888" cy="129537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2450210" y="2005028"/>
            <a:ext cx="4101626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轴对称图形的性质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对称轴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两边的对称点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到对称轴的距离相等。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7.eps" descr="id:2147500786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53" r="62283"/>
          <a:stretch>
            <a:fillRect/>
          </a:stretch>
        </p:blipFill>
        <p:spPr>
          <a:xfrm>
            <a:off x="6779372" y="940547"/>
            <a:ext cx="2452241" cy="92292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99505" y="1836096"/>
            <a:ext cx="887220" cy="4429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8086727" y="1182465"/>
            <a:ext cx="771523" cy="564249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151880" y="2057547"/>
            <a:ext cx="98247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7643115" y="1746714"/>
            <a:ext cx="0" cy="65021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7071615" y="868509"/>
            <a:ext cx="0" cy="1016735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2410535" y="3000641"/>
            <a:ext cx="4285819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画出轴对称图形的另一半的方法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先找出对称轴的位置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再根据对称轴找到对应点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然后把各点顺次连起来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就得到一个完整的轴对称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 animBg="1"/>
      <p:bldP spid="7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74203" y="803469"/>
            <a:ext cx="5409010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的平移方向一般用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向上、向下、向左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、向右来描述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74201" y="3303678"/>
            <a:ext cx="5409012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判断图形平移了几个方格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原图形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和平移后的图形相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点来确定。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2664524" y="1153891"/>
            <a:ext cx="233477" cy="2668360"/>
          </a:xfrm>
          <a:prstGeom prst="leftBrace">
            <a:avLst>
              <a:gd name="adj1" fmla="val 192023"/>
              <a:gd name="adj2" fmla="val 51692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7823" y="2262857"/>
            <a:ext cx="2058803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图形的平移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74202" y="2048130"/>
            <a:ext cx="5409011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相对应的点之间有几个方格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表示图形平移了几个方格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933351" y="749332"/>
            <a:ext cx="5444119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与表针旋转方向相同的是顺时针旋转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表针旋转方向相反的是逆时针旋转。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旋转的三要素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旋转中心、旋转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和旋转角度。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5429" y="2026137"/>
            <a:ext cx="213155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图形的旋转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33350" y="2622195"/>
            <a:ext cx="5444119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物体绕一点转动叫做旋转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这一点叫做旋转中心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旋转中心在旋转过程中保持不动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图形的旋转由旋转中心、旋转方向和旋转角度决定。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左大括号 14"/>
          <p:cNvSpPr/>
          <p:nvPr/>
        </p:nvSpPr>
        <p:spPr>
          <a:xfrm>
            <a:off x="2642752" y="947056"/>
            <a:ext cx="233477" cy="2862943"/>
          </a:xfrm>
          <a:prstGeom prst="leftBrace">
            <a:avLst>
              <a:gd name="adj1" fmla="val 192023"/>
              <a:gd name="adj2" fmla="val 51692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AutoShape 27"/>
          <p:cNvSpPr>
            <a:spLocks noChangeArrowheads="1"/>
          </p:cNvSpPr>
          <p:nvPr/>
        </p:nvSpPr>
        <p:spPr bwMode="auto">
          <a:xfrm>
            <a:off x="1069355" y="1177994"/>
            <a:ext cx="6984000" cy="2088000"/>
          </a:xfrm>
          <a:prstGeom prst="wedgeRoundRectCallout">
            <a:avLst>
              <a:gd name="adj1" fmla="val -24526"/>
              <a:gd name="adj2" fmla="val -4724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复杂、美观的图案其实可以通过一个简单图形的平移、旋转、轴对称得到。在设计图案之前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要先确定画什么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再确定图案要怎样变化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最后呈现出复杂又美观的图案。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0268" y="385687"/>
            <a:ext cx="2668644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设计图案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zy170b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3941399" y="3353082"/>
            <a:ext cx="1353693" cy="11274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73353" y="837426"/>
            <a:ext cx="7496392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在方格纸上画出轴对称图形的另一半。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373068" y="1553580"/>
            <a:ext cx="3892233" cy="2668654"/>
            <a:chOff x="2481928" y="1793072"/>
            <a:chExt cx="3892233" cy="2668654"/>
          </a:xfrm>
        </p:grpSpPr>
        <p:pic>
          <p:nvPicPr>
            <p:cNvPr id="37" name="EF49.EPS" descr="id:2147501155;FounderCES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481928" y="1793072"/>
              <a:ext cx="3892233" cy="2668654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 flipV="1">
              <a:off x="2914650" y="2610365"/>
              <a:ext cx="165142" cy="402991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510279" y="1820327"/>
              <a:ext cx="0" cy="1836000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3079792" y="2610365"/>
              <a:ext cx="43200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2913533" y="3011455"/>
              <a:ext cx="166259" cy="410613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076701" y="3416512"/>
              <a:ext cx="43200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348179" y="1829852"/>
              <a:ext cx="0" cy="1872000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723075" y="2408820"/>
              <a:ext cx="625104" cy="422981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723075" y="2822712"/>
              <a:ext cx="207800" cy="2006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35229" y="2823144"/>
              <a:ext cx="0" cy="61200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4930875" y="3426311"/>
              <a:ext cx="39600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椭圆 19"/>
          <p:cNvSpPr/>
          <p:nvPr/>
        </p:nvSpPr>
        <p:spPr>
          <a:xfrm>
            <a:off x="3788226" y="2331412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997776" y="2731462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797751" y="3141037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959460" y="1334921"/>
            <a:ext cx="3075683" cy="959845"/>
            <a:chOff x="2811616" y="3198703"/>
            <a:chExt cx="3075683" cy="95984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1" name="AutoShape 27"/>
            <p:cNvSpPr>
              <a:spLocks noChangeArrowheads="1"/>
            </p:cNvSpPr>
            <p:nvPr/>
          </p:nvSpPr>
          <p:spPr bwMode="auto">
            <a:xfrm>
              <a:off x="2811616" y="3198703"/>
              <a:ext cx="3038966" cy="959845"/>
            </a:xfrm>
            <a:prstGeom prst="cloudCallout">
              <a:avLst>
                <a:gd name="adj1" fmla="val -47052"/>
                <a:gd name="adj2" fmla="val 69781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943562" y="3275362"/>
              <a:ext cx="294373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再数一数每个关键点到对称轴的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距离。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308846" y="2841228"/>
            <a:ext cx="2566540" cy="1144391"/>
            <a:chOff x="2620431" y="2774717"/>
            <a:chExt cx="2566540" cy="114439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7" name="AutoShape 27"/>
            <p:cNvSpPr>
              <a:spLocks noChangeArrowheads="1"/>
            </p:cNvSpPr>
            <p:nvPr/>
          </p:nvSpPr>
          <p:spPr bwMode="auto">
            <a:xfrm>
              <a:off x="2620431" y="2774717"/>
              <a:ext cx="2566540" cy="1144391"/>
            </a:xfrm>
            <a:prstGeom prst="cloudCallout">
              <a:avLst>
                <a:gd name="adj1" fmla="val -70405"/>
                <a:gd name="adj2" fmla="val -30884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766815" y="2905238"/>
              <a:ext cx="234138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最后把这些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点顺次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连接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起来。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3416419" y="2355845"/>
            <a:ext cx="4095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20" idx="5"/>
            <a:endCxn id="54" idx="5"/>
          </p:cNvCxnSpPr>
          <p:nvPr/>
        </p:nvCxnSpPr>
        <p:spPr>
          <a:xfrm>
            <a:off x="3827250" y="2370436"/>
            <a:ext cx="209550" cy="4000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endCxn id="55" idx="3"/>
          </p:cNvCxnSpPr>
          <p:nvPr/>
        </p:nvCxnSpPr>
        <p:spPr>
          <a:xfrm flipH="1">
            <a:off x="3804446" y="2746603"/>
            <a:ext cx="221591" cy="43345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3410508" y="3186756"/>
            <a:ext cx="38544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endCxn id="76" idx="6"/>
          </p:cNvCxnSpPr>
          <p:nvPr/>
        </p:nvCxnSpPr>
        <p:spPr>
          <a:xfrm>
            <a:off x="5250205" y="2158442"/>
            <a:ext cx="622167" cy="4104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/>
          <p:cNvSpPr/>
          <p:nvPr/>
        </p:nvSpPr>
        <p:spPr>
          <a:xfrm>
            <a:off x="5826653" y="2546014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629201" y="2547344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5630528" y="3145027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5232961" y="2143154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1" name="直接连接符 80"/>
          <p:cNvCxnSpPr>
            <a:stCxn id="77" idx="2"/>
            <a:endCxn id="76" idx="5"/>
          </p:cNvCxnSpPr>
          <p:nvPr/>
        </p:nvCxnSpPr>
        <p:spPr>
          <a:xfrm>
            <a:off x="5629201" y="2570204"/>
            <a:ext cx="2364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5646748" y="2599742"/>
            <a:ext cx="488" cy="58430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endCxn id="78" idx="4"/>
          </p:cNvCxnSpPr>
          <p:nvPr/>
        </p:nvCxnSpPr>
        <p:spPr>
          <a:xfrm>
            <a:off x="5246633" y="3171690"/>
            <a:ext cx="40675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4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5911" y="1996635"/>
            <a:ext cx="2706041" cy="959666"/>
            <a:chOff x="3393110" y="3364912"/>
            <a:chExt cx="2706041" cy="95966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5" name="AutoShape 27"/>
            <p:cNvSpPr>
              <a:spLocks noChangeArrowheads="1"/>
            </p:cNvSpPr>
            <p:nvPr/>
          </p:nvSpPr>
          <p:spPr bwMode="auto">
            <a:xfrm>
              <a:off x="3393110" y="3364912"/>
              <a:ext cx="2242861" cy="959666"/>
            </a:xfrm>
            <a:prstGeom prst="cloudCallout">
              <a:avLst>
                <a:gd name="adj1" fmla="val 62736"/>
                <a:gd name="adj2" fmla="val 3619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498090" y="3430637"/>
              <a:ext cx="260106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先找出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已知图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的关键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54" grpId="0" animBg="1"/>
      <p:bldP spid="5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71633" y="1177596"/>
            <a:ext cx="4480465" cy="3071967"/>
            <a:chOff x="3012546" y="1846178"/>
            <a:chExt cx="4480465" cy="3071967"/>
          </a:xfrm>
        </p:grpSpPr>
        <p:sp>
          <p:nvSpPr>
            <p:cNvPr id="27" name="椭圆 26"/>
            <p:cNvSpPr/>
            <p:nvPr/>
          </p:nvSpPr>
          <p:spPr>
            <a:xfrm>
              <a:off x="5924627" y="2796392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EF49.EPS" descr="id:2147501155;FounderCES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012546" y="1846178"/>
              <a:ext cx="4480465" cy="3071967"/>
            </a:xfrm>
            <a:prstGeom prst="rect">
              <a:avLst/>
            </a:prstGeom>
          </p:spPr>
        </p:pic>
        <p:sp>
          <p:nvSpPr>
            <p:cNvPr id="4" name="任意多边形 3"/>
            <p:cNvSpPr/>
            <p:nvPr/>
          </p:nvSpPr>
          <p:spPr>
            <a:xfrm>
              <a:off x="5600701" y="2353988"/>
              <a:ext cx="923924" cy="1379811"/>
            </a:xfrm>
            <a:custGeom>
              <a:avLst/>
              <a:gdLst>
                <a:gd name="connsiteX0" fmla="*/ 409575 w 781050"/>
                <a:gd name="connsiteY0" fmla="*/ 0 h 1152525"/>
                <a:gd name="connsiteX1" fmla="*/ 0 w 781050"/>
                <a:gd name="connsiteY1" fmla="*/ 381000 h 1152525"/>
                <a:gd name="connsiteX2" fmla="*/ 0 w 781050"/>
                <a:gd name="connsiteY2" fmla="*/ 1152525 h 1152525"/>
                <a:gd name="connsiteX3" fmla="*/ 781050 w 781050"/>
                <a:gd name="connsiteY3" fmla="*/ 1133475 h 1152525"/>
                <a:gd name="connsiteX4" fmla="*/ 781050 w 781050"/>
                <a:gd name="connsiteY4" fmla="*/ 352425 h 1152525"/>
                <a:gd name="connsiteX5" fmla="*/ 409575 w 781050"/>
                <a:gd name="connsiteY5" fmla="*/ 0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50" h="1152525">
                  <a:moveTo>
                    <a:pt x="409575" y="0"/>
                  </a:moveTo>
                  <a:lnTo>
                    <a:pt x="0" y="381000"/>
                  </a:lnTo>
                  <a:lnTo>
                    <a:pt x="0" y="1152525"/>
                  </a:lnTo>
                  <a:lnTo>
                    <a:pt x="781050" y="1133475"/>
                  </a:lnTo>
                  <a:lnTo>
                    <a:pt x="781050" y="352425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Box 15"/>
            <p:cNvSpPr txBox="1">
              <a:spLocks noChangeArrowheads="1"/>
            </p:cNvSpPr>
            <p:nvPr/>
          </p:nvSpPr>
          <p:spPr bwMode="auto">
            <a:xfrm>
              <a:off x="5759446" y="3627424"/>
              <a:ext cx="327030" cy="47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i="1">
                  <a:latin typeface="+mn-lt"/>
                  <a:ea typeface="楷体" panose="02010609060101010101" pitchFamily="49" charset="-122"/>
                </a:rPr>
                <a:t>a</a:t>
              </a:r>
              <a:endParaRPr lang="zh-CN" altLang="en-US" sz="2400" i="1" dirty="0"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94806" y="342454"/>
            <a:ext cx="7496392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把下面方格纸上的图形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向左平移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个方格。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06823" y="2905129"/>
            <a:ext cx="3338456" cy="1018595"/>
            <a:chOff x="2784751" y="3756120"/>
            <a:chExt cx="3338456" cy="101859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2784751" y="3756120"/>
              <a:ext cx="2142386" cy="1018595"/>
            </a:xfrm>
            <a:prstGeom prst="cloudCallout">
              <a:avLst>
                <a:gd name="adj1" fmla="val 61365"/>
                <a:gd name="adj2" fmla="val -6367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991582" y="3798762"/>
              <a:ext cx="313162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把关键点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向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左平移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格。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8032" y="1291327"/>
            <a:ext cx="2612568" cy="723901"/>
            <a:chOff x="3203025" y="3727592"/>
            <a:chExt cx="2612568" cy="72390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3" name="AutoShape 27"/>
            <p:cNvSpPr>
              <a:spLocks noChangeArrowheads="1"/>
            </p:cNvSpPr>
            <p:nvPr/>
          </p:nvSpPr>
          <p:spPr bwMode="auto">
            <a:xfrm>
              <a:off x="3203025" y="3727592"/>
              <a:ext cx="2283896" cy="723901"/>
            </a:xfrm>
            <a:prstGeom prst="cloudCallout">
              <a:avLst>
                <a:gd name="adj1" fmla="val 64340"/>
                <a:gd name="adj2" fmla="val 48088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236570" y="3802399"/>
              <a:ext cx="25790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先找准关键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5407047" y="1653278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947197" y="2096888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937672" y="3020813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861597" y="2096888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861597" y="3020813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244997" y="1653278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785147" y="2096888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775622" y="3020813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699547" y="2096888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699547" y="3020813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907940" y="2177139"/>
            <a:ext cx="1980092" cy="1018595"/>
            <a:chOff x="2351559" y="3886752"/>
            <a:chExt cx="2191739" cy="101859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2" name="AutoShape 27"/>
            <p:cNvSpPr>
              <a:spLocks noChangeArrowheads="1"/>
            </p:cNvSpPr>
            <p:nvPr/>
          </p:nvSpPr>
          <p:spPr bwMode="auto">
            <a:xfrm>
              <a:off x="2351559" y="3886752"/>
              <a:ext cx="2191738" cy="1018595"/>
            </a:xfrm>
            <a:prstGeom prst="cloudCallout">
              <a:avLst>
                <a:gd name="adj1" fmla="val -84767"/>
                <a:gd name="adj2" fmla="val -88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440891" y="3987149"/>
              <a:ext cx="210240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然后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顺次连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接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起来。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4" name="直接连接符 43"/>
          <p:cNvCxnSpPr>
            <a:endCxn id="39" idx="5"/>
          </p:cNvCxnSpPr>
          <p:nvPr/>
        </p:nvCxnSpPr>
        <p:spPr>
          <a:xfrm>
            <a:off x="4267856" y="1653278"/>
            <a:ext cx="470715" cy="48263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endCxn id="40" idx="4"/>
          </p:cNvCxnSpPr>
          <p:nvPr/>
        </p:nvCxnSpPr>
        <p:spPr>
          <a:xfrm flipH="1">
            <a:off x="4722407" y="2119747"/>
            <a:ext cx="12256" cy="9467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793061" y="3058089"/>
            <a:ext cx="9359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785147" y="2119747"/>
            <a:ext cx="0" cy="959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endCxn id="37" idx="3"/>
          </p:cNvCxnSpPr>
          <p:nvPr/>
        </p:nvCxnSpPr>
        <p:spPr>
          <a:xfrm flipH="1">
            <a:off x="3791842" y="1693585"/>
            <a:ext cx="450090" cy="44232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5" grpId="0" animBg="1"/>
      <p:bldP spid="37" grpId="0" animBg="1"/>
      <p:bldP spid="38" grpId="0" animBg="1"/>
      <p:bldP spid="39" grpId="0" animBg="1"/>
      <p:bldP spid="4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1184</Words>
  <Application>WPS 演示</Application>
  <PresentationFormat>全屏显示(16:9)</PresentationFormat>
  <Paragraphs>174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Times New Roman</vt:lpstr>
      <vt:lpstr>幼圆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987</cp:revision>
  <dcterms:created xsi:type="dcterms:W3CDTF">2016-06-05T01:28:00Z</dcterms:created>
  <dcterms:modified xsi:type="dcterms:W3CDTF">2021-02-25T01:08:50Z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