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10"/>
  </p:notesMasterIdLst>
  <p:sldIdLst>
    <p:sldId id="570" r:id="rId4"/>
    <p:sldId id="565" r:id="rId5"/>
    <p:sldId id="538" r:id="rId6"/>
    <p:sldId id="537" r:id="rId7"/>
    <p:sldId id="539" r:id="rId8"/>
    <p:sldId id="544" r:id="rId9"/>
    <p:sldId id="562" r:id="rId11"/>
    <p:sldId id="563" r:id="rId12"/>
    <p:sldId id="564" r:id="rId13"/>
    <p:sldId id="560" r:id="rId14"/>
    <p:sldId id="567" r:id="rId15"/>
    <p:sldId id="561" r:id="rId16"/>
    <p:sldId id="566" r:id="rId17"/>
    <p:sldId id="507" r:id="rId18"/>
    <p:sldId id="569" r:id="rId19"/>
    <p:sldId id="568" r:id="rId20"/>
    <p:sldId id="571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幼圆" panose="02010509060101010101" pitchFamily="49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343"/>
    <a:srgbClr val="FF00FF"/>
    <a:srgbClr val="0000FF"/>
    <a:srgbClr val="5D7C00"/>
    <a:srgbClr val="A3D800"/>
    <a:srgbClr val="EE0076"/>
    <a:srgbClr val="7877FE"/>
    <a:srgbClr val="FF9933"/>
    <a:srgbClr val="E5EBA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2436"/>
        <p:guide orient="horz" pos="2300"/>
        <p:guide pos="38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B3B09-18F9-4387-A12F-3B8BF4C0F9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B3B09-18F9-4387-A12F-3B8BF4C0F947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B3B09-18F9-4387-A12F-3B8BF4C0F947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86003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图形的运动（二） 认识图形的旋转方向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0.xml"/><Relationship Id="rId5" Type="http://schemas.openxmlformats.org/officeDocument/2006/relationships/slide" Target="slide17.xml"/><Relationship Id="rId4" Type="http://schemas.openxmlformats.org/officeDocument/2006/relationships/slide" Target="slide6.xml"/><Relationship Id="rId3" Type="http://schemas.openxmlformats.org/officeDocument/2006/relationships/slide" Target="slide2.xml"/><Relationship Id="rId2" Type="http://schemas.openxmlformats.org/officeDocument/2006/relationships/image" Target="../media/image3.emf"/><Relationship Id="rId1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slide" Target="slide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slide" Target="slide1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1.png"/><Relationship Id="rId3" Type="http://schemas.openxmlformats.org/officeDocument/2006/relationships/slide" Target="slide1.xml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" Type="http://schemas.openxmlformats.org/officeDocument/2006/relationships/image" Target="../media/image35.em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" Type="http://schemas.openxmlformats.org/officeDocument/2006/relationships/image" Target="../media/image35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slide" Target="slide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1.png"/><Relationship Id="rId7" Type="http://schemas.openxmlformats.org/officeDocument/2006/relationships/slide" Target="slide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6" Type="http://schemas.openxmlformats.org/officeDocument/2006/relationships/slide" Target="slide1.xml"/><Relationship Id="rId5" Type="http://schemas.openxmlformats.org/officeDocument/2006/relationships/image" Target="../media/image16.GIF"/><Relationship Id="rId4" Type="http://schemas.openxmlformats.org/officeDocument/2006/relationships/image" Target="../media/image15.jpeg"/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jpeg"/><Relationship Id="rId7" Type="http://schemas.openxmlformats.org/officeDocument/2006/relationships/image" Target="../media/image11.png"/><Relationship Id="rId6" Type="http://schemas.openxmlformats.org/officeDocument/2006/relationships/slide" Target="slide1.xml"/><Relationship Id="rId5" Type="http://schemas.openxmlformats.org/officeDocument/2006/relationships/image" Target="../media/image19.png"/><Relationship Id="rId4" Type="http://schemas.openxmlformats.org/officeDocument/2006/relationships/tags" Target="../tags/tag2.xml"/><Relationship Id="rId3" Type="http://schemas.openxmlformats.org/officeDocument/2006/relationships/image" Target="../media/image18.png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slide" Target="slide1.xml"/><Relationship Id="rId4" Type="http://schemas.openxmlformats.org/officeDocument/2006/relationships/image" Target="../media/image22.GIF"/><Relationship Id="rId3" Type="http://schemas.openxmlformats.org/officeDocument/2006/relationships/image" Target="../media/image17.png"/><Relationship Id="rId2" Type="http://schemas.openxmlformats.org/officeDocument/2006/relationships/slide" Target="slide16.xml"/><Relationship Id="rId1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25.png"/><Relationship Id="rId4" Type="http://schemas.openxmlformats.org/officeDocument/2006/relationships/image" Target="../media/image11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1.png"/><Relationship Id="rId7" Type="http://schemas.openxmlformats.org/officeDocument/2006/relationships/slide" Target="slide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>
            <a:hlinkClick r:id="rId1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4344" y="1435155"/>
            <a:ext cx="7784824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认识图形的旋转方向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图形的运动（</a:t>
            </a:r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二）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44592" y="75201"/>
            <a:ext cx="137819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995936" y="483518"/>
            <a:ext cx="187220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31" descr="30"/>
          <p:cNvPicPr>
            <a:picLocks noChangeAspect="1" noChangeArrowheads="1"/>
          </p:cNvPicPr>
          <p:nvPr/>
        </p:nvPicPr>
        <p:blipFill rotWithShape="1">
          <a:blip r:embed="rId1" cstate="print"/>
          <a:srcRect l="5154" t="28984"/>
          <a:stretch>
            <a:fillRect/>
          </a:stretch>
        </p:blipFill>
        <p:spPr bwMode="auto">
          <a:xfrm>
            <a:off x="755576" y="1059582"/>
            <a:ext cx="7753035" cy="1651829"/>
          </a:xfrm>
          <a:prstGeom prst="rect">
            <a:avLst/>
          </a:prstGeom>
          <a:noFill/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23528" y="2715766"/>
            <a:ext cx="87129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）左侧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有车通过，车杆要绕点 </a:t>
            </a:r>
            <a:r>
              <a:rPr lang="en-US" altLang="zh-CN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顺时针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23528" y="3342062"/>
            <a:ext cx="8208000" cy="830997"/>
            <a:chOff x="684547" y="4721784"/>
            <a:chExt cx="7978547" cy="1074604"/>
          </a:xfrm>
        </p:grpSpPr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684547" y="4721784"/>
              <a:ext cx="7978547" cy="10746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）右侧</a:t>
              </a:r>
              <a:r>
                <a:rPr lang="zh-CN" altLang="en-US" sz="24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有车通过，车杆要绕</a:t>
              </a:r>
              <a:r>
                <a:rPr lang="zh-CN" altLang="en-US" sz="2400" b="1" dirty="0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</a:t>
              </a:r>
              <a:r>
                <a:rPr lang="en-US" altLang="zh-CN" sz="2400" b="1" dirty="0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2400" b="1" dirty="0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按      方向</a:t>
              </a:r>
              <a:r>
                <a:rPr lang="zh-CN" altLang="en-US" sz="2400" b="1" dirty="0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旋转  </a:t>
              </a:r>
              <a:r>
                <a:rPr lang="zh-CN" altLang="en-US" sz="2400" b="1" dirty="0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。</a:t>
              </a:r>
              <a:endParaRPr lang="en-US" altLang="zh-CN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5864179" y="5280487"/>
              <a:ext cx="9929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914902" y="5249701"/>
              <a:ext cx="53909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直接连接符 16"/>
          <p:cNvCxnSpPr/>
          <p:nvPr/>
        </p:nvCxnSpPr>
        <p:spPr>
          <a:xfrm>
            <a:off x="4917406" y="3193613"/>
            <a:ext cx="5185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5580112" y="3262541"/>
            <a:ext cx="144016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逆时针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7740352" y="3246246"/>
            <a:ext cx="108012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endParaRPr lang="zh-CN" altLang="en-US" sz="24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32040" y="2742190"/>
            <a:ext cx="464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en-US" altLang="zh-CN" sz="2400" b="1" i="1" baseline="-25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i="1" baseline="-25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88024" y="3246246"/>
            <a:ext cx="464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en-US" altLang="zh-CN" sz="2400" b="1" i="1" baseline="-25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i="1" baseline="-25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4860032" y="3750302"/>
            <a:ext cx="54043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123728" y="1203598"/>
            <a:ext cx="2002654" cy="2376264"/>
            <a:chOff x="2324238" y="1017634"/>
            <a:chExt cx="2002654" cy="237626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A9AAA2"/>
                </a:clrFrom>
                <a:clrTo>
                  <a:srgbClr val="A9AAA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72" t="42649" r="53180" b="29125"/>
            <a:stretch>
              <a:fillRect/>
            </a:stretch>
          </p:blipFill>
          <p:spPr>
            <a:xfrm>
              <a:off x="2388287" y="1017634"/>
              <a:ext cx="1938605" cy="2376264"/>
            </a:xfrm>
            <a:prstGeom prst="rect">
              <a:avLst/>
            </a:prstGeom>
          </p:spPr>
        </p:pic>
        <p:sp>
          <p:nvSpPr>
            <p:cNvPr id="16" name="KSO_Shape"/>
            <p:cNvSpPr/>
            <p:nvPr/>
          </p:nvSpPr>
          <p:spPr>
            <a:xfrm>
              <a:off x="2324238" y="1017634"/>
              <a:ext cx="2002653" cy="2376264"/>
            </a:xfrm>
            <a:prstGeom prst="frame">
              <a:avLst>
                <a:gd name="adj1" fmla="val 6048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72256" y="1171144"/>
            <a:ext cx="2002653" cy="2376264"/>
            <a:chOff x="5262861" y="698140"/>
            <a:chExt cx="2002653" cy="237626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B4B1A8"/>
                </a:clrFrom>
                <a:clrTo>
                  <a:srgbClr val="B4B1A8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033" t="42244" r="12355" b="29431"/>
            <a:stretch>
              <a:fillRect/>
            </a:stretch>
          </p:blipFill>
          <p:spPr>
            <a:xfrm>
              <a:off x="5364088" y="698140"/>
              <a:ext cx="1800200" cy="2376264"/>
            </a:xfrm>
            <a:prstGeom prst="rect">
              <a:avLst/>
            </a:prstGeom>
          </p:spPr>
        </p:pic>
        <p:sp>
          <p:nvSpPr>
            <p:cNvPr id="17" name="KSO_Shape"/>
            <p:cNvSpPr/>
            <p:nvPr/>
          </p:nvSpPr>
          <p:spPr>
            <a:xfrm>
              <a:off x="5262861" y="698140"/>
              <a:ext cx="2002653" cy="2376264"/>
            </a:xfrm>
            <a:prstGeom prst="frame">
              <a:avLst>
                <a:gd name="adj1" fmla="val 6048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38654" y="339502"/>
            <a:ext cx="6421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转椅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是怎样旋转的？旋转了多少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4380168" y="2359276"/>
            <a:ext cx="576064" cy="0"/>
          </a:xfrm>
          <a:prstGeom prst="straightConnector1">
            <a:avLst/>
          </a:prstGeom>
          <a:ln w="222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2818241" y="1294628"/>
            <a:ext cx="720080" cy="273317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16200000">
            <a:off x="5159913" y="1581478"/>
            <a:ext cx="720080" cy="273317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924055" y="1626829"/>
            <a:ext cx="508452" cy="534945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919356" y="1567945"/>
            <a:ext cx="508452" cy="534945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435306" y="3704714"/>
            <a:ext cx="5233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答：转椅逆时针旋转了</a:t>
            </a:r>
            <a:r>
              <a:rPr lang="en-US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19919" y="339502"/>
            <a:ext cx="8145572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两幅图中风车上的图形A、B分别是怎样旋转的？各旋转了多少度？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651398" y="1528386"/>
          <a:ext cx="2758679" cy="169143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50789"/>
                <a:gridCol w="250789"/>
                <a:gridCol w="250789"/>
                <a:gridCol w="250789"/>
                <a:gridCol w="250789"/>
                <a:gridCol w="250789"/>
                <a:gridCol w="250789"/>
                <a:gridCol w="250789"/>
                <a:gridCol w="250789"/>
                <a:gridCol w="250789"/>
                <a:gridCol w="250789"/>
              </a:tblGrid>
              <a:tr h="274286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2B950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13" name="直接箭头连接符 12"/>
          <p:cNvCxnSpPr/>
          <p:nvPr/>
        </p:nvCxnSpPr>
        <p:spPr>
          <a:xfrm>
            <a:off x="2747963" y="2014161"/>
            <a:ext cx="582216" cy="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62" name="组合 5"/>
          <p:cNvGrpSpPr/>
          <p:nvPr/>
        </p:nvGrpSpPr>
        <p:grpSpPr bwMode="auto">
          <a:xfrm>
            <a:off x="1899048" y="1798658"/>
            <a:ext cx="998933" cy="1079897"/>
            <a:chOff x="1008295" y="1844824"/>
            <a:chExt cx="1331456" cy="1440160"/>
          </a:xfrm>
        </p:grpSpPr>
        <p:sp>
          <p:nvSpPr>
            <p:cNvPr id="3" name="直角三角形 2"/>
            <p:cNvSpPr/>
            <p:nvPr/>
          </p:nvSpPr>
          <p:spPr>
            <a:xfrm flipH="1">
              <a:off x="1332034" y="1844824"/>
              <a:ext cx="360239" cy="720874"/>
            </a:xfrm>
            <a:prstGeom prst="rtTriangle">
              <a:avLst/>
            </a:prstGeom>
            <a:solidFill>
              <a:srgbClr val="F8C0D9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i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直角三角形 9"/>
            <p:cNvSpPr/>
            <p:nvPr/>
          </p:nvSpPr>
          <p:spPr>
            <a:xfrm rot="5400000" flipH="1">
              <a:off x="1835794" y="2061740"/>
              <a:ext cx="360436" cy="647479"/>
            </a:xfrm>
            <a:prstGeom prst="rtTriangle">
              <a:avLst/>
            </a:prstGeom>
            <a:solidFill>
              <a:srgbClr val="0099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i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直角三角形 10"/>
            <p:cNvSpPr/>
            <p:nvPr/>
          </p:nvSpPr>
          <p:spPr>
            <a:xfrm rot="10800000" flipH="1">
              <a:off x="1681165" y="2565698"/>
              <a:ext cx="360239" cy="719286"/>
            </a:xfrm>
            <a:prstGeom prst="rtTriangle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i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直角三角形 11"/>
            <p:cNvSpPr/>
            <p:nvPr/>
          </p:nvSpPr>
          <p:spPr>
            <a:xfrm rot="16200000" flipH="1">
              <a:off x="1165305" y="2419803"/>
              <a:ext cx="358849" cy="672870"/>
            </a:xfrm>
            <a:prstGeom prst="rtTriangle">
              <a:avLst/>
            </a:prstGeom>
            <a:solidFill>
              <a:srgbClr val="71C2EB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i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Box 19"/>
            <p:cNvSpPr txBox="1">
              <a:spLocks noChangeArrowheads="1"/>
            </p:cNvSpPr>
            <p:nvPr/>
          </p:nvSpPr>
          <p:spPr bwMode="auto">
            <a:xfrm>
              <a:off x="1305056" y="2132221"/>
              <a:ext cx="530044" cy="5541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zh-CN" sz="2000" b="1" i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0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TextBox 21"/>
            <p:cNvSpPr txBox="1">
              <a:spLocks noChangeArrowheads="1"/>
            </p:cNvSpPr>
            <p:nvPr/>
          </p:nvSpPr>
          <p:spPr bwMode="auto">
            <a:xfrm>
              <a:off x="1547861" y="2205261"/>
              <a:ext cx="530044" cy="5541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altLang="zh-CN" sz="2000" b="1" i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zh-CN" altLang="en-US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63" name="组合 6"/>
          <p:cNvGrpSpPr/>
          <p:nvPr/>
        </p:nvGrpSpPr>
        <p:grpSpPr bwMode="auto">
          <a:xfrm>
            <a:off x="3153967" y="1798658"/>
            <a:ext cx="998933" cy="1079897"/>
            <a:chOff x="2681422" y="1844824"/>
            <a:chExt cx="1331456" cy="1440160"/>
          </a:xfrm>
        </p:grpSpPr>
        <p:sp>
          <p:nvSpPr>
            <p:cNvPr id="16" name="直角三角形 15"/>
            <p:cNvSpPr/>
            <p:nvPr/>
          </p:nvSpPr>
          <p:spPr>
            <a:xfrm flipH="1">
              <a:off x="3005161" y="1844824"/>
              <a:ext cx="360239" cy="720874"/>
            </a:xfrm>
            <a:prstGeom prst="rtTriangle">
              <a:avLst/>
            </a:prstGeom>
            <a:solidFill>
              <a:srgbClr val="71C2EB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i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直角三角形 16"/>
            <p:cNvSpPr/>
            <p:nvPr/>
          </p:nvSpPr>
          <p:spPr>
            <a:xfrm rot="5400000" flipH="1">
              <a:off x="3508921" y="2061740"/>
              <a:ext cx="360436" cy="647479"/>
            </a:xfrm>
            <a:prstGeom prst="rtTriangle">
              <a:avLst/>
            </a:prstGeom>
            <a:solidFill>
              <a:srgbClr val="F6B0D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i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直角三角形 17"/>
            <p:cNvSpPr/>
            <p:nvPr/>
          </p:nvSpPr>
          <p:spPr>
            <a:xfrm rot="10800000" flipH="1">
              <a:off x="3354292" y="2565698"/>
              <a:ext cx="360239" cy="719286"/>
            </a:xfrm>
            <a:prstGeom prst="rtTriangle">
              <a:avLst/>
            </a:prstGeom>
            <a:solidFill>
              <a:srgbClr val="0099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i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直角三角形 18"/>
            <p:cNvSpPr/>
            <p:nvPr/>
          </p:nvSpPr>
          <p:spPr>
            <a:xfrm rot="16200000" flipH="1">
              <a:off x="2843986" y="2414249"/>
              <a:ext cx="358849" cy="683978"/>
            </a:xfrm>
            <a:prstGeom prst="rtTriangle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i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20"/>
            <p:cNvSpPr txBox="1">
              <a:spLocks noChangeArrowheads="1"/>
            </p:cNvSpPr>
            <p:nvPr/>
          </p:nvSpPr>
          <p:spPr bwMode="auto">
            <a:xfrm>
              <a:off x="2987704" y="2122693"/>
              <a:ext cx="531630" cy="5541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zh-CN" sz="2000" b="1" i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0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TextBox 22"/>
            <p:cNvSpPr txBox="1">
              <a:spLocks noChangeArrowheads="1"/>
            </p:cNvSpPr>
            <p:nvPr/>
          </p:nvSpPr>
          <p:spPr bwMode="auto">
            <a:xfrm>
              <a:off x="3249553" y="2205261"/>
              <a:ext cx="530044" cy="5541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altLang="zh-CN" sz="2000" b="1" i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zh-CN" altLang="en-US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4550569" y="1528386"/>
          <a:ext cx="2758679" cy="169143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50789"/>
                <a:gridCol w="250789"/>
                <a:gridCol w="250789"/>
                <a:gridCol w="250789"/>
                <a:gridCol w="250789"/>
                <a:gridCol w="250789"/>
                <a:gridCol w="250789"/>
                <a:gridCol w="250789"/>
                <a:gridCol w="250789"/>
                <a:gridCol w="250789"/>
                <a:gridCol w="250789"/>
              </a:tblGrid>
              <a:tr h="274286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286"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C4E5A0"/>
                          </a:solidFill>
                        </a:ln>
                      </a:endParaRPr>
                    </a:p>
                  </a:txBody>
                  <a:tcPr marL="68587" marR="68587" marT="34273" marB="34273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35" name="直接箭头连接符 34"/>
          <p:cNvCxnSpPr/>
          <p:nvPr/>
        </p:nvCxnSpPr>
        <p:spPr>
          <a:xfrm>
            <a:off x="5648325" y="2014161"/>
            <a:ext cx="581025" cy="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51" name="组合 8"/>
          <p:cNvGrpSpPr/>
          <p:nvPr/>
        </p:nvGrpSpPr>
        <p:grpSpPr bwMode="auto">
          <a:xfrm>
            <a:off x="4798219" y="1798658"/>
            <a:ext cx="998935" cy="1079897"/>
            <a:chOff x="4874023" y="1844824"/>
            <a:chExt cx="1331457" cy="1440160"/>
          </a:xfrm>
        </p:grpSpPr>
        <p:sp>
          <p:nvSpPr>
            <p:cNvPr id="25" name="直角三角形 24"/>
            <p:cNvSpPr/>
            <p:nvPr/>
          </p:nvSpPr>
          <p:spPr>
            <a:xfrm flipH="1">
              <a:off x="5197762" y="1844824"/>
              <a:ext cx="360240" cy="720874"/>
            </a:xfrm>
            <a:prstGeom prst="rtTriangle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i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直角三角形 25"/>
            <p:cNvSpPr/>
            <p:nvPr/>
          </p:nvSpPr>
          <p:spPr>
            <a:xfrm rot="5400000" flipH="1">
              <a:off x="5701523" y="2061740"/>
              <a:ext cx="360436" cy="647478"/>
            </a:xfrm>
            <a:prstGeom prst="rtTriangle">
              <a:avLst/>
            </a:prstGeom>
            <a:solidFill>
              <a:srgbClr val="71C2EB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i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直角三角形 26"/>
            <p:cNvSpPr/>
            <p:nvPr/>
          </p:nvSpPr>
          <p:spPr>
            <a:xfrm rot="10800000" flipH="1">
              <a:off x="5546893" y="2565698"/>
              <a:ext cx="360240" cy="719286"/>
            </a:xfrm>
            <a:prstGeom prst="rtTriangle">
              <a:avLst/>
            </a:prstGeom>
            <a:solidFill>
              <a:srgbClr val="0099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i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直角三角形 28"/>
            <p:cNvSpPr/>
            <p:nvPr/>
          </p:nvSpPr>
          <p:spPr>
            <a:xfrm rot="16200000" flipH="1">
              <a:off x="5031033" y="2419803"/>
              <a:ext cx="358849" cy="672870"/>
            </a:xfrm>
            <a:prstGeom prst="rtTriangle">
              <a:avLst/>
            </a:prstGeom>
            <a:solidFill>
              <a:srgbClr val="92D05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i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Box 39"/>
            <p:cNvSpPr txBox="1">
              <a:spLocks noChangeArrowheads="1"/>
            </p:cNvSpPr>
            <p:nvPr/>
          </p:nvSpPr>
          <p:spPr bwMode="auto">
            <a:xfrm>
              <a:off x="5148568" y="2473604"/>
              <a:ext cx="530042" cy="5541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altLang="zh-CN" sz="2000" b="1" i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0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TextBox 41"/>
            <p:cNvSpPr txBox="1">
              <a:spLocks noChangeArrowheads="1"/>
            </p:cNvSpPr>
            <p:nvPr/>
          </p:nvSpPr>
          <p:spPr bwMode="auto">
            <a:xfrm>
              <a:off x="5413587" y="2205261"/>
              <a:ext cx="530042" cy="5541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altLang="zh-CN" sz="2000" b="1" i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zh-CN" altLang="en-US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252" name="组合 7"/>
          <p:cNvGrpSpPr/>
          <p:nvPr/>
        </p:nvGrpSpPr>
        <p:grpSpPr bwMode="auto">
          <a:xfrm>
            <a:off x="6053138" y="1798658"/>
            <a:ext cx="998935" cy="1079897"/>
            <a:chOff x="6547150" y="1844824"/>
            <a:chExt cx="1331457" cy="1440160"/>
          </a:xfrm>
        </p:grpSpPr>
        <p:sp>
          <p:nvSpPr>
            <p:cNvPr id="36" name="直角三角形 35"/>
            <p:cNvSpPr/>
            <p:nvPr/>
          </p:nvSpPr>
          <p:spPr>
            <a:xfrm flipH="1">
              <a:off x="6870889" y="1844824"/>
              <a:ext cx="360240" cy="720874"/>
            </a:xfrm>
            <a:prstGeom prst="rtTriangle">
              <a:avLst/>
            </a:prstGeom>
            <a:solidFill>
              <a:srgbClr val="71C2EB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i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直角三角形 36"/>
            <p:cNvSpPr/>
            <p:nvPr/>
          </p:nvSpPr>
          <p:spPr>
            <a:xfrm rot="5400000" flipH="1">
              <a:off x="7374650" y="2061740"/>
              <a:ext cx="360436" cy="647478"/>
            </a:xfrm>
            <a:prstGeom prst="rtTriangle">
              <a:avLst/>
            </a:prstGeom>
            <a:solidFill>
              <a:srgbClr val="0099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i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直角三角形 37"/>
            <p:cNvSpPr/>
            <p:nvPr/>
          </p:nvSpPr>
          <p:spPr>
            <a:xfrm rot="10800000" flipH="1">
              <a:off x="7220020" y="2565698"/>
              <a:ext cx="360240" cy="719286"/>
            </a:xfrm>
            <a:prstGeom prst="rtTriangle">
              <a:avLst/>
            </a:prstGeom>
            <a:solidFill>
              <a:srgbClr val="92D05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i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直角三角形 38"/>
            <p:cNvSpPr/>
            <p:nvPr/>
          </p:nvSpPr>
          <p:spPr>
            <a:xfrm rot="16200000" flipH="1">
              <a:off x="6709715" y="2414248"/>
              <a:ext cx="358849" cy="683979"/>
            </a:xfrm>
            <a:prstGeom prst="rtTriangle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i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Box 40"/>
            <p:cNvSpPr txBox="1">
              <a:spLocks noChangeArrowheads="1"/>
            </p:cNvSpPr>
            <p:nvPr/>
          </p:nvSpPr>
          <p:spPr bwMode="auto">
            <a:xfrm>
              <a:off x="6869304" y="2473604"/>
              <a:ext cx="530042" cy="5541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altLang="zh-CN" sz="2000" b="1" i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0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TextBox 42"/>
            <p:cNvSpPr txBox="1">
              <a:spLocks noChangeArrowheads="1"/>
            </p:cNvSpPr>
            <p:nvPr/>
          </p:nvSpPr>
          <p:spPr bwMode="auto">
            <a:xfrm>
              <a:off x="7115281" y="2205261"/>
              <a:ext cx="530042" cy="5541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altLang="zh-CN" sz="2000" b="1" i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zh-CN" altLang="en-US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395536" y="3416682"/>
            <a:ext cx="837846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图形A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顺时针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旋转</a:t>
            </a:r>
            <a:r>
              <a:rPr lang="zh-CN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图形B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逆时针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旋转</a:t>
            </a:r>
            <a:r>
              <a:rPr lang="zh-CN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2000" fill="hold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0" dur="2000" fill="hold"/>
                                        <p:tgtEl>
                                          <p:spTgt spid="32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286000" y="771550"/>
          <a:ext cx="4572000" cy="27813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</a:tblGrid>
              <a:tr h="278130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240214" y="267494"/>
            <a:ext cx="85802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图形</a:t>
            </a:r>
            <a:r>
              <a:rPr lang="en-US" altLang="zh-CN" sz="28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四个同样大的半圆，看图回答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问题。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496" y="3579862"/>
            <a:ext cx="4562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图形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怎样旋转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得到图形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的位置？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496" y="4023156"/>
            <a:ext cx="4768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）图形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怎样旋转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得到图形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的位置？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580065" y="2208284"/>
            <a:ext cx="1198845" cy="589432"/>
            <a:chOff x="4572000" y="2432424"/>
            <a:chExt cx="1198845" cy="589432"/>
          </a:xfrm>
        </p:grpSpPr>
        <p:sp>
          <p:nvSpPr>
            <p:cNvPr id="15" name="KSO_Shape"/>
            <p:cNvSpPr/>
            <p:nvPr/>
          </p:nvSpPr>
          <p:spPr>
            <a:xfrm>
              <a:off x="4572000" y="2432424"/>
              <a:ext cx="1198845" cy="589432"/>
            </a:xfrm>
            <a:custGeom>
              <a:avLst/>
              <a:gdLst>
                <a:gd name="connsiteX0" fmla="*/ 0 w 3325370"/>
                <a:gd name="connsiteY0" fmla="*/ 0 h 1637134"/>
                <a:gd name="connsiteX1" fmla="*/ 3325370 w 3325370"/>
                <a:gd name="connsiteY1" fmla="*/ 0 h 1637134"/>
                <a:gd name="connsiteX2" fmla="*/ 3318183 w 3325370"/>
                <a:gd name="connsiteY2" fmla="*/ 142905 h 1637134"/>
                <a:gd name="connsiteX3" fmla="*/ 1673347 w 3325370"/>
                <a:gd name="connsiteY3" fmla="*/ 1637102 h 1637134"/>
                <a:gd name="connsiteX4" fmla="*/ 10229 w 3325370"/>
                <a:gd name="connsiteY4" fmla="*/ 163281 h 1637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5370" h="1637134">
                  <a:moveTo>
                    <a:pt x="0" y="0"/>
                  </a:moveTo>
                  <a:lnTo>
                    <a:pt x="3325370" y="0"/>
                  </a:lnTo>
                  <a:lnTo>
                    <a:pt x="3318183" y="142905"/>
                  </a:lnTo>
                  <a:cubicBezTo>
                    <a:pt x="3233689" y="978328"/>
                    <a:pt x="2530939" y="1631820"/>
                    <a:pt x="1673347" y="1637102"/>
                  </a:cubicBezTo>
                  <a:cubicBezTo>
                    <a:pt x="815755" y="1642385"/>
                    <a:pt x="105008" y="997600"/>
                    <a:pt x="10229" y="163281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i="1">
                <a:solidFill>
                  <a:srgbClr val="FFFFFF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940531" y="2478249"/>
              <a:ext cx="6018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endParaRPr lang="zh-CN" altLang="en-US" sz="2000" i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77086" y="2186968"/>
            <a:ext cx="818413" cy="1198845"/>
            <a:chOff x="3982568" y="2478249"/>
            <a:chExt cx="818413" cy="1198845"/>
          </a:xfrm>
        </p:grpSpPr>
        <p:sp>
          <p:nvSpPr>
            <p:cNvPr id="17" name="KSO_Shape"/>
            <p:cNvSpPr/>
            <p:nvPr/>
          </p:nvSpPr>
          <p:spPr>
            <a:xfrm rot="5400000">
              <a:off x="3677861" y="2782956"/>
              <a:ext cx="1198845" cy="589432"/>
            </a:xfrm>
            <a:custGeom>
              <a:avLst/>
              <a:gdLst>
                <a:gd name="connsiteX0" fmla="*/ 0 w 3325370"/>
                <a:gd name="connsiteY0" fmla="*/ 0 h 1637134"/>
                <a:gd name="connsiteX1" fmla="*/ 3325370 w 3325370"/>
                <a:gd name="connsiteY1" fmla="*/ 0 h 1637134"/>
                <a:gd name="connsiteX2" fmla="*/ 3318183 w 3325370"/>
                <a:gd name="connsiteY2" fmla="*/ 142905 h 1637134"/>
                <a:gd name="connsiteX3" fmla="*/ 1673347 w 3325370"/>
                <a:gd name="connsiteY3" fmla="*/ 1637102 h 1637134"/>
                <a:gd name="connsiteX4" fmla="*/ 10229 w 3325370"/>
                <a:gd name="connsiteY4" fmla="*/ 163281 h 1637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5370" h="1637134">
                  <a:moveTo>
                    <a:pt x="0" y="0"/>
                  </a:moveTo>
                  <a:lnTo>
                    <a:pt x="3325370" y="0"/>
                  </a:lnTo>
                  <a:lnTo>
                    <a:pt x="3318183" y="142905"/>
                  </a:lnTo>
                  <a:cubicBezTo>
                    <a:pt x="3233689" y="978328"/>
                    <a:pt x="2530939" y="1631820"/>
                    <a:pt x="1673347" y="1637102"/>
                  </a:cubicBezTo>
                  <a:cubicBezTo>
                    <a:pt x="815755" y="1642385"/>
                    <a:pt x="105008" y="997600"/>
                    <a:pt x="10229" y="163281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i="1">
                <a:solidFill>
                  <a:srgbClr val="FFFFFF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199116" y="2857946"/>
              <a:ext cx="6018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endParaRPr lang="zh-CN" altLang="en-US" sz="2000" i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590056" y="982065"/>
            <a:ext cx="681674" cy="1198845"/>
            <a:chOff x="4590056" y="1232155"/>
            <a:chExt cx="681674" cy="1198845"/>
          </a:xfrm>
        </p:grpSpPr>
        <p:sp>
          <p:nvSpPr>
            <p:cNvPr id="16" name="KSO_Shape"/>
            <p:cNvSpPr/>
            <p:nvPr/>
          </p:nvSpPr>
          <p:spPr>
            <a:xfrm rot="16200000">
              <a:off x="4285349" y="1536862"/>
              <a:ext cx="1198845" cy="589432"/>
            </a:xfrm>
            <a:custGeom>
              <a:avLst/>
              <a:gdLst>
                <a:gd name="connsiteX0" fmla="*/ 0 w 3325370"/>
                <a:gd name="connsiteY0" fmla="*/ 0 h 1637134"/>
                <a:gd name="connsiteX1" fmla="*/ 3325370 w 3325370"/>
                <a:gd name="connsiteY1" fmla="*/ 0 h 1637134"/>
                <a:gd name="connsiteX2" fmla="*/ 3318183 w 3325370"/>
                <a:gd name="connsiteY2" fmla="*/ 142905 h 1637134"/>
                <a:gd name="connsiteX3" fmla="*/ 1673347 w 3325370"/>
                <a:gd name="connsiteY3" fmla="*/ 1637102 h 1637134"/>
                <a:gd name="connsiteX4" fmla="*/ 10229 w 3325370"/>
                <a:gd name="connsiteY4" fmla="*/ 163281 h 1637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5370" h="1637134">
                  <a:moveTo>
                    <a:pt x="0" y="0"/>
                  </a:moveTo>
                  <a:lnTo>
                    <a:pt x="3325370" y="0"/>
                  </a:lnTo>
                  <a:lnTo>
                    <a:pt x="3318183" y="142905"/>
                  </a:lnTo>
                  <a:cubicBezTo>
                    <a:pt x="3233689" y="978328"/>
                    <a:pt x="2530939" y="1631820"/>
                    <a:pt x="1673347" y="1637102"/>
                  </a:cubicBezTo>
                  <a:cubicBezTo>
                    <a:pt x="815755" y="1642385"/>
                    <a:pt x="105008" y="997600"/>
                    <a:pt x="10229" y="163281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i="1">
                <a:solidFill>
                  <a:srgbClr val="FFFFFF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669865" y="1688670"/>
              <a:ext cx="6018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D</a:t>
              </a:r>
              <a:endParaRPr lang="zh-CN" altLang="en-US" sz="2000" i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65885" y="1565195"/>
            <a:ext cx="1198845" cy="589432"/>
            <a:chOff x="3344379" y="1815284"/>
            <a:chExt cx="1198845" cy="589432"/>
          </a:xfrm>
        </p:grpSpPr>
        <p:sp>
          <p:nvSpPr>
            <p:cNvPr id="18" name="KSO_Shape"/>
            <p:cNvSpPr/>
            <p:nvPr/>
          </p:nvSpPr>
          <p:spPr>
            <a:xfrm rot="10800000">
              <a:off x="3344379" y="1815284"/>
              <a:ext cx="1198845" cy="589432"/>
            </a:xfrm>
            <a:custGeom>
              <a:avLst/>
              <a:gdLst>
                <a:gd name="connsiteX0" fmla="*/ 0 w 3325370"/>
                <a:gd name="connsiteY0" fmla="*/ 0 h 1637134"/>
                <a:gd name="connsiteX1" fmla="*/ 3325370 w 3325370"/>
                <a:gd name="connsiteY1" fmla="*/ 0 h 1637134"/>
                <a:gd name="connsiteX2" fmla="*/ 3318183 w 3325370"/>
                <a:gd name="connsiteY2" fmla="*/ 142905 h 1637134"/>
                <a:gd name="connsiteX3" fmla="*/ 1673347 w 3325370"/>
                <a:gd name="connsiteY3" fmla="*/ 1637102 h 1637134"/>
                <a:gd name="connsiteX4" fmla="*/ 10229 w 3325370"/>
                <a:gd name="connsiteY4" fmla="*/ 163281 h 1637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5370" h="1637134">
                  <a:moveTo>
                    <a:pt x="0" y="0"/>
                  </a:moveTo>
                  <a:lnTo>
                    <a:pt x="3325370" y="0"/>
                  </a:lnTo>
                  <a:lnTo>
                    <a:pt x="3318183" y="142905"/>
                  </a:lnTo>
                  <a:cubicBezTo>
                    <a:pt x="3233689" y="978328"/>
                    <a:pt x="2530939" y="1631820"/>
                    <a:pt x="1673347" y="1637102"/>
                  </a:cubicBezTo>
                  <a:cubicBezTo>
                    <a:pt x="815755" y="1642385"/>
                    <a:pt x="105008" y="997600"/>
                    <a:pt x="10229" y="163281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i="1">
                <a:solidFill>
                  <a:srgbClr val="FFFFFF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801365" y="1924249"/>
              <a:ext cx="6018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endParaRPr lang="zh-CN" altLang="en-US" sz="2000" i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4499992" y="3588800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答：图形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绕点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逆时针旋转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得到图形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499992" y="4011910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答：图形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绕点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顺时针旋转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得到图形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48847" y="2055108"/>
            <a:ext cx="26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en-US" altLang="zh-CN" sz="2400" b="1" i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68933" y="1438303"/>
            <a:ext cx="4320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i="1" smtClean="0">
                <a:solidFill>
                  <a:srgbClr val="FF0000"/>
                </a:solidFill>
              </a:rPr>
              <a:t>.</a:t>
            </a:r>
            <a:endParaRPr lang="zh-CN" altLang="en-US" sz="6000" i="1">
              <a:solidFill>
                <a:srgbClr val="FF0000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364739" y="1563396"/>
            <a:ext cx="2431397" cy="1247140"/>
            <a:chOff x="3364739" y="1813486"/>
            <a:chExt cx="2431397" cy="1247140"/>
          </a:xfrm>
        </p:grpSpPr>
        <p:grpSp>
          <p:nvGrpSpPr>
            <p:cNvPr id="32" name="组合 31"/>
            <p:cNvGrpSpPr/>
            <p:nvPr/>
          </p:nvGrpSpPr>
          <p:grpSpPr>
            <a:xfrm>
              <a:off x="3364739" y="1813486"/>
              <a:ext cx="1198845" cy="589432"/>
              <a:chOff x="3344379" y="1815284"/>
              <a:chExt cx="1198845" cy="589432"/>
            </a:xfrm>
          </p:grpSpPr>
          <p:sp>
            <p:nvSpPr>
              <p:cNvPr id="33" name="KSO_Shape"/>
              <p:cNvSpPr/>
              <p:nvPr/>
            </p:nvSpPr>
            <p:spPr>
              <a:xfrm rot="10800000">
                <a:off x="3344379" y="1815284"/>
                <a:ext cx="1198845" cy="589432"/>
              </a:xfrm>
              <a:custGeom>
                <a:avLst/>
                <a:gdLst>
                  <a:gd name="connsiteX0" fmla="*/ 0 w 3325370"/>
                  <a:gd name="connsiteY0" fmla="*/ 0 h 1637134"/>
                  <a:gd name="connsiteX1" fmla="*/ 3325370 w 3325370"/>
                  <a:gd name="connsiteY1" fmla="*/ 0 h 1637134"/>
                  <a:gd name="connsiteX2" fmla="*/ 3318183 w 3325370"/>
                  <a:gd name="connsiteY2" fmla="*/ 142905 h 1637134"/>
                  <a:gd name="connsiteX3" fmla="*/ 1673347 w 3325370"/>
                  <a:gd name="connsiteY3" fmla="*/ 1637102 h 1637134"/>
                  <a:gd name="connsiteX4" fmla="*/ 10229 w 3325370"/>
                  <a:gd name="connsiteY4" fmla="*/ 163281 h 1637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5370" h="1637134">
                    <a:moveTo>
                      <a:pt x="0" y="0"/>
                    </a:moveTo>
                    <a:lnTo>
                      <a:pt x="3325370" y="0"/>
                    </a:lnTo>
                    <a:lnTo>
                      <a:pt x="3318183" y="142905"/>
                    </a:lnTo>
                    <a:cubicBezTo>
                      <a:pt x="3233689" y="978328"/>
                      <a:pt x="2530939" y="1631820"/>
                      <a:pt x="1673347" y="1637102"/>
                    </a:cubicBezTo>
                    <a:cubicBezTo>
                      <a:pt x="815755" y="1642385"/>
                      <a:pt x="105008" y="997600"/>
                      <a:pt x="10229" y="1632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i="1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3801365" y="1924249"/>
                <a:ext cx="60186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i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A</a:t>
                </a:r>
                <a:endParaRPr lang="zh-CN" altLang="en-US" sz="2000" i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6" name="KSO_Shape"/>
            <p:cNvSpPr/>
            <p:nvPr/>
          </p:nvSpPr>
          <p:spPr>
            <a:xfrm rot="10800000" flipV="1">
              <a:off x="4597291" y="2471194"/>
              <a:ext cx="1198845" cy="589432"/>
            </a:xfrm>
            <a:custGeom>
              <a:avLst/>
              <a:gdLst>
                <a:gd name="connsiteX0" fmla="*/ 0 w 3325370"/>
                <a:gd name="connsiteY0" fmla="*/ 0 h 1637134"/>
                <a:gd name="connsiteX1" fmla="*/ 3325370 w 3325370"/>
                <a:gd name="connsiteY1" fmla="*/ 0 h 1637134"/>
                <a:gd name="connsiteX2" fmla="*/ 3318183 w 3325370"/>
                <a:gd name="connsiteY2" fmla="*/ 142905 h 1637134"/>
                <a:gd name="connsiteX3" fmla="*/ 1673347 w 3325370"/>
                <a:gd name="connsiteY3" fmla="*/ 1637102 h 1637134"/>
                <a:gd name="connsiteX4" fmla="*/ 10229 w 3325370"/>
                <a:gd name="connsiteY4" fmla="*/ 163281 h 1637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5370" h="1637134">
                  <a:moveTo>
                    <a:pt x="0" y="0"/>
                  </a:moveTo>
                  <a:lnTo>
                    <a:pt x="3325370" y="0"/>
                  </a:lnTo>
                  <a:lnTo>
                    <a:pt x="3318183" y="142905"/>
                  </a:lnTo>
                  <a:cubicBezTo>
                    <a:pt x="3233689" y="978328"/>
                    <a:pt x="2530939" y="1631820"/>
                    <a:pt x="1673347" y="1637102"/>
                  </a:cubicBezTo>
                  <a:cubicBezTo>
                    <a:pt x="815755" y="1642385"/>
                    <a:pt x="105008" y="997600"/>
                    <a:pt x="10229" y="163281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i="1">
                <a:solidFill>
                  <a:srgbClr val="FFFFFF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370929" y="1563394"/>
            <a:ext cx="2407980" cy="1228110"/>
            <a:chOff x="3364739" y="1813486"/>
            <a:chExt cx="2407980" cy="1228110"/>
          </a:xfrm>
        </p:grpSpPr>
        <p:grpSp>
          <p:nvGrpSpPr>
            <p:cNvPr id="40" name="组合 39"/>
            <p:cNvGrpSpPr/>
            <p:nvPr/>
          </p:nvGrpSpPr>
          <p:grpSpPr>
            <a:xfrm>
              <a:off x="3364739" y="1813486"/>
              <a:ext cx="1198845" cy="589432"/>
              <a:chOff x="3344379" y="1815284"/>
              <a:chExt cx="1198845" cy="589432"/>
            </a:xfrm>
          </p:grpSpPr>
          <p:sp>
            <p:nvSpPr>
              <p:cNvPr id="42" name="KSO_Shape"/>
              <p:cNvSpPr/>
              <p:nvPr/>
            </p:nvSpPr>
            <p:spPr>
              <a:xfrm rot="10800000">
                <a:off x="3344379" y="1815284"/>
                <a:ext cx="1198845" cy="589432"/>
              </a:xfrm>
              <a:custGeom>
                <a:avLst/>
                <a:gdLst>
                  <a:gd name="connsiteX0" fmla="*/ 0 w 3325370"/>
                  <a:gd name="connsiteY0" fmla="*/ 0 h 1637134"/>
                  <a:gd name="connsiteX1" fmla="*/ 3325370 w 3325370"/>
                  <a:gd name="connsiteY1" fmla="*/ 0 h 1637134"/>
                  <a:gd name="connsiteX2" fmla="*/ 3318183 w 3325370"/>
                  <a:gd name="connsiteY2" fmla="*/ 142905 h 1637134"/>
                  <a:gd name="connsiteX3" fmla="*/ 1673347 w 3325370"/>
                  <a:gd name="connsiteY3" fmla="*/ 1637102 h 1637134"/>
                  <a:gd name="connsiteX4" fmla="*/ 10229 w 3325370"/>
                  <a:gd name="connsiteY4" fmla="*/ 163281 h 1637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5370" h="1637134">
                    <a:moveTo>
                      <a:pt x="0" y="0"/>
                    </a:moveTo>
                    <a:lnTo>
                      <a:pt x="3325370" y="0"/>
                    </a:lnTo>
                    <a:lnTo>
                      <a:pt x="3318183" y="142905"/>
                    </a:lnTo>
                    <a:cubicBezTo>
                      <a:pt x="3233689" y="978328"/>
                      <a:pt x="2530939" y="1631820"/>
                      <a:pt x="1673347" y="1637102"/>
                    </a:cubicBezTo>
                    <a:cubicBezTo>
                      <a:pt x="815755" y="1642385"/>
                      <a:pt x="105008" y="997600"/>
                      <a:pt x="10229" y="1632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i="1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3801365" y="1924249"/>
                <a:ext cx="60186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i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A</a:t>
                </a:r>
                <a:endParaRPr lang="zh-CN" altLang="en-US" sz="2000" i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1" name="KSO_Shape"/>
            <p:cNvSpPr/>
            <p:nvPr/>
          </p:nvSpPr>
          <p:spPr>
            <a:xfrm rot="10800000" flipV="1">
              <a:off x="4573874" y="2452164"/>
              <a:ext cx="1198845" cy="589432"/>
            </a:xfrm>
            <a:custGeom>
              <a:avLst/>
              <a:gdLst>
                <a:gd name="connsiteX0" fmla="*/ 0 w 3325370"/>
                <a:gd name="connsiteY0" fmla="*/ 0 h 1637134"/>
                <a:gd name="connsiteX1" fmla="*/ 3325370 w 3325370"/>
                <a:gd name="connsiteY1" fmla="*/ 0 h 1637134"/>
                <a:gd name="connsiteX2" fmla="*/ 3318183 w 3325370"/>
                <a:gd name="connsiteY2" fmla="*/ 142905 h 1637134"/>
                <a:gd name="connsiteX3" fmla="*/ 1673347 w 3325370"/>
                <a:gd name="connsiteY3" fmla="*/ 1637102 h 1637134"/>
                <a:gd name="connsiteX4" fmla="*/ 10229 w 3325370"/>
                <a:gd name="connsiteY4" fmla="*/ 163281 h 1637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5370" h="1637134">
                  <a:moveTo>
                    <a:pt x="0" y="0"/>
                  </a:moveTo>
                  <a:lnTo>
                    <a:pt x="3325370" y="0"/>
                  </a:lnTo>
                  <a:lnTo>
                    <a:pt x="3318183" y="142905"/>
                  </a:lnTo>
                  <a:cubicBezTo>
                    <a:pt x="3233689" y="978328"/>
                    <a:pt x="2530939" y="1631820"/>
                    <a:pt x="1673347" y="1637102"/>
                  </a:cubicBezTo>
                  <a:cubicBezTo>
                    <a:pt x="815755" y="1642385"/>
                    <a:pt x="105008" y="997600"/>
                    <a:pt x="10229" y="163281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i="1">
                <a:solidFill>
                  <a:srgbClr val="FFFFFF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475656" y="1707654"/>
            <a:ext cx="602512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物体绕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某一点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圆周运动的现象叫做</a:t>
            </a:r>
            <a:r>
              <a:rPr lang="zh-CN" altLang="en-US" sz="28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75656" y="2931790"/>
            <a:ext cx="5665086" cy="1040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旋转的方向有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是顺时针旋转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，二是逆时针旋转。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259632" y="2481739"/>
            <a:ext cx="640871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在叙述物体旋转时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，一定要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说出物体是绕哪个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方向旋转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了多少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度哦！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1859242" y="2841779"/>
            <a:ext cx="5521070" cy="95410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根据图形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上的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某一条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线的旋转角度来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判断整个图形的旋转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角度。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95736" y="2192546"/>
            <a:ext cx="4747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图形旋转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方法：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347864" y="1635646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defTabSz="9144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400"/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9" descr="u5jx01_201_2345看图王"/>
          <p:cNvPicPr>
            <a:picLocks noChangeAspect="1" noChangeArrowheads="1"/>
          </p:cNvPicPr>
          <p:nvPr/>
        </p:nvPicPr>
        <p:blipFill rotWithShape="1">
          <a:blip r:embed="rId1" cstate="print"/>
          <a:srcRect t="41056"/>
          <a:stretch>
            <a:fillRect/>
          </a:stretch>
        </p:blipFill>
        <p:spPr bwMode="auto">
          <a:xfrm>
            <a:off x="1403648" y="1231241"/>
            <a:ext cx="2908465" cy="1544201"/>
          </a:xfrm>
          <a:prstGeom prst="rect">
            <a:avLst/>
          </a:prstGeom>
          <a:noFill/>
        </p:spPr>
      </p:pic>
      <p:pic>
        <p:nvPicPr>
          <p:cNvPr id="26" name="Picture 9" descr="u5jx01_201_2345看图王"/>
          <p:cNvPicPr>
            <a:picLocks noChangeAspect="1" noChangeArrowheads="1"/>
          </p:cNvPicPr>
          <p:nvPr/>
        </p:nvPicPr>
        <p:blipFill rotWithShape="1">
          <a:blip r:embed="rId1" cstate="print"/>
          <a:srcRect l="50214" t="4296" b="58336"/>
          <a:stretch>
            <a:fillRect/>
          </a:stretch>
        </p:blipFill>
        <p:spPr bwMode="auto">
          <a:xfrm>
            <a:off x="5148064" y="1131590"/>
            <a:ext cx="2105053" cy="1368152"/>
          </a:xfrm>
          <a:prstGeom prst="rect">
            <a:avLst/>
          </a:prstGeom>
          <a:noFill/>
        </p:spPr>
      </p:pic>
      <p:pic>
        <p:nvPicPr>
          <p:cNvPr id="27" name="Picture 80" descr="http://www.bjp999.cn/images/nfwwcz3fomxggy3pn4xgg3q/bbs/2010315/2010315907271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999999"/>
              </a:clrFrom>
              <a:clrTo>
                <a:srgbClr val="99999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2775442"/>
            <a:ext cx="2168812" cy="1656184"/>
          </a:xfrm>
          <a:prstGeom prst="rect">
            <a:avLst/>
          </a:prstGeom>
          <a:noFill/>
        </p:spPr>
      </p:pic>
      <p:pic>
        <p:nvPicPr>
          <p:cNvPr id="28" name="Picture 81" descr="C:\Users\Administrator.QH-20160315URKP\AppData\Roaming\Tencent\Users\598826011\QQ\WinTemp\RichOle\AE_8$8WPJ]1}92M~R8`B1VQ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5970" y="2775442"/>
            <a:ext cx="1872208" cy="1695954"/>
          </a:xfrm>
          <a:prstGeom prst="rect">
            <a:avLst/>
          </a:prstGeom>
          <a:noFill/>
        </p:spPr>
      </p:pic>
      <p:pic>
        <p:nvPicPr>
          <p:cNvPr id="29" name="Picture 83" descr="http://p1.so.qhimgs1.com/bdr/_240_/t01312dfad97b4bbd3d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999999"/>
              </a:clrFrom>
              <a:clrTo>
                <a:srgbClr val="99999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6494" y="2715766"/>
            <a:ext cx="2104733" cy="1656184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1193682" y="2510970"/>
            <a:ext cx="2280462" cy="308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16200000" flipH="1">
            <a:off x="2345826" y="3316881"/>
            <a:ext cx="2280462" cy="308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555776" y="603456"/>
            <a:ext cx="5760640" cy="968174"/>
            <a:chOff x="2555776" y="603456"/>
            <a:chExt cx="5760640" cy="968174"/>
          </a:xfrm>
        </p:grpSpPr>
        <p:grpSp>
          <p:nvGrpSpPr>
            <p:cNvPr id="15" name="组合 14"/>
            <p:cNvGrpSpPr/>
            <p:nvPr/>
          </p:nvGrpSpPr>
          <p:grpSpPr>
            <a:xfrm>
              <a:off x="2555776" y="603456"/>
              <a:ext cx="5760640" cy="968174"/>
              <a:chOff x="2447236" y="662789"/>
              <a:chExt cx="6206076" cy="1200804"/>
            </a:xfrm>
          </p:grpSpPr>
          <p:sp>
            <p:nvSpPr>
              <p:cNvPr id="16" name="云形标注 82"/>
              <p:cNvSpPr>
                <a:spLocks noChangeArrowheads="1"/>
              </p:cNvSpPr>
              <p:nvPr/>
            </p:nvSpPr>
            <p:spPr bwMode="auto">
              <a:xfrm>
                <a:off x="2447236" y="662789"/>
                <a:ext cx="4809708" cy="833652"/>
              </a:xfrm>
              <a:prstGeom prst="cloudCallout">
                <a:avLst>
                  <a:gd name="adj1" fmla="val 62693"/>
                  <a:gd name="adj2" fmla="val 37494"/>
                </a:avLst>
              </a:prstGeom>
              <a:noFill/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18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35138" y="771201"/>
                <a:ext cx="918174" cy="1092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" name="文本框 2"/>
            <p:cNvSpPr txBox="1"/>
            <p:nvPr/>
          </p:nvSpPr>
          <p:spPr>
            <a:xfrm>
              <a:off x="2915816" y="669925"/>
              <a:ext cx="3752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你还记得这是什么现象吗？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14" descr="xjgwdh06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07126"/>
            <a:ext cx="1500049" cy="1376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8" descr="s28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974916"/>
            <a:ext cx="1340307" cy="1308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2" descr="xjgwdh1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87574"/>
            <a:ext cx="1096591" cy="123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Text Box 26"/>
          <p:cNvSpPr txBox="1">
            <a:spLocks noChangeArrowheads="1"/>
          </p:cNvSpPr>
          <p:nvPr/>
        </p:nvSpPr>
        <p:spPr bwMode="auto">
          <a:xfrm>
            <a:off x="3482808" y="258783"/>
            <a:ext cx="18812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旋  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转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</p:txBody>
      </p:sp>
      <p:pic>
        <p:nvPicPr>
          <p:cNvPr id="58" name="Picture 2" descr="bhuangshan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43"/>
          <a:stretch>
            <a:fillRect/>
          </a:stretch>
        </p:blipFill>
        <p:spPr bwMode="auto">
          <a:xfrm>
            <a:off x="732582" y="2499742"/>
            <a:ext cx="2975764" cy="196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8" descr="t02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09956">
            <a:off x="3907082" y="2382449"/>
            <a:ext cx="448087" cy="335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Text Box 13"/>
          <p:cNvSpPr txBox="1">
            <a:spLocks noChangeArrowheads="1"/>
          </p:cNvSpPr>
          <p:nvPr/>
        </p:nvSpPr>
        <p:spPr bwMode="auto">
          <a:xfrm>
            <a:off x="4283968" y="2571750"/>
            <a:ext cx="4439181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像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大风车、飞机螺旋桨等绕着一个点或一个轴为中心做圆周运动的现象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叫做旋转。 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9.87654E-7 L -0.22813 0.038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6" y="19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5" t="27902" r="53923" b="56698"/>
          <a:stretch>
            <a:fillRect/>
          </a:stretch>
        </p:blipFill>
        <p:spPr>
          <a:xfrm>
            <a:off x="935840" y="1275606"/>
            <a:ext cx="2196000" cy="142094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3" t="10139" r="30552" b="71660"/>
          <a:stretch>
            <a:fillRect/>
          </a:stretch>
        </p:blipFill>
        <p:spPr>
          <a:xfrm>
            <a:off x="2750751" y="262027"/>
            <a:ext cx="2591328" cy="1684365"/>
          </a:xfrm>
          <a:prstGeom prst="flowChartConnector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60" t="27966" r="16977" b="56634"/>
          <a:stretch>
            <a:fillRect/>
          </a:stretch>
        </p:blipFill>
        <p:spPr>
          <a:xfrm>
            <a:off x="4961711" y="1275606"/>
            <a:ext cx="1914545" cy="1404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716016" y="2351553"/>
            <a:ext cx="3889609" cy="2308429"/>
            <a:chOff x="4979106" y="2892954"/>
            <a:chExt cx="3889609" cy="1948389"/>
          </a:xfrm>
        </p:grpSpPr>
        <p:grpSp>
          <p:nvGrpSpPr>
            <p:cNvPr id="18" name="组合 17"/>
            <p:cNvGrpSpPr/>
            <p:nvPr/>
          </p:nvGrpSpPr>
          <p:grpSpPr>
            <a:xfrm>
              <a:off x="4979106" y="2892954"/>
              <a:ext cx="3678486" cy="1948389"/>
              <a:chOff x="1415354" y="1596033"/>
              <a:chExt cx="903685" cy="840581"/>
            </a:xfrm>
          </p:grpSpPr>
          <p:pic>
            <p:nvPicPr>
              <p:cNvPr id="20" name="MH_Other_7"/>
              <p:cNvPicPr preferRelativeResize="0"/>
              <p:nvPr>
                <p:custDataLst>
                  <p:tags r:id="rId2"/>
                </p:custDataLst>
              </p:nvPr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010" t="14470" r="15480" b="71194"/>
              <a:stretch>
                <a:fillRect/>
              </a:stretch>
            </p:blipFill>
            <p:spPr bwMode="auto">
              <a:xfrm>
                <a:off x="1415354" y="1596033"/>
                <a:ext cx="903685" cy="222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" name="MH_Other_31"/>
              <p:cNvPicPr preferRelativeResize="0"/>
              <p:nvPr>
                <p:custDataLst>
                  <p:tags r:id="rId4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010" t="71194" r="15480" b="14470"/>
              <a:stretch>
                <a:fillRect/>
              </a:stretch>
            </p:blipFill>
            <p:spPr bwMode="auto">
              <a:xfrm>
                <a:off x="1415354" y="2213967"/>
                <a:ext cx="903685" cy="222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" name="文本框 4"/>
            <p:cNvSpPr txBox="1"/>
            <p:nvPr/>
          </p:nvSpPr>
          <p:spPr>
            <a:xfrm>
              <a:off x="5099053" y="3400240"/>
              <a:ext cx="376966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喷水龙头在转动的过程中，大小形状都没有发生变化，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但喷头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的位置，和方向发生了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变化。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1799936" y="1635646"/>
            <a:ext cx="502678" cy="4049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724128" y="1635646"/>
            <a:ext cx="502678" cy="4049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26981" y="375016"/>
            <a:ext cx="3457486" cy="2484766"/>
            <a:chOff x="5026981" y="411510"/>
            <a:chExt cx="3457486" cy="2484766"/>
          </a:xfrm>
        </p:grpSpPr>
        <p:sp>
          <p:nvSpPr>
            <p:cNvPr id="4" name="文本框 3"/>
            <p:cNvSpPr txBox="1"/>
            <p:nvPr/>
          </p:nvSpPr>
          <p:spPr>
            <a:xfrm>
              <a:off x="5220071" y="516617"/>
              <a:ext cx="314541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喷水龙头，一会儿向左转，一会儿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向右转。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7" name="Picture 14" descr="http://img2.ooopic.com/11/15/93/84bOOOPICd8_202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1311" y="1491630"/>
              <a:ext cx="1043156" cy="1404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云形标注 10"/>
            <p:cNvSpPr/>
            <p:nvPr/>
          </p:nvSpPr>
          <p:spPr>
            <a:xfrm>
              <a:off x="5026981" y="411510"/>
              <a:ext cx="3433451" cy="1119029"/>
            </a:xfrm>
            <a:prstGeom prst="cloudCallout">
              <a:avLst>
                <a:gd name="adj1" fmla="val 28944"/>
                <a:gd name="adj2" fmla="val 67364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5536" y="2643758"/>
            <a:ext cx="4235142" cy="1656184"/>
            <a:chOff x="467544" y="2859782"/>
            <a:chExt cx="4235142" cy="1656184"/>
          </a:xfrm>
        </p:grpSpPr>
        <p:sp>
          <p:nvSpPr>
            <p:cNvPr id="3" name="文本框 2"/>
            <p:cNvSpPr txBox="1"/>
            <p:nvPr/>
          </p:nvSpPr>
          <p:spPr>
            <a:xfrm>
              <a:off x="1690302" y="3075806"/>
              <a:ext cx="295370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仔细观察图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，想一想喷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水龙头的旋转有什么规律？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KSO_Shape"/>
            <p:cNvSpPr/>
            <p:nvPr/>
          </p:nvSpPr>
          <p:spPr>
            <a:xfrm>
              <a:off x="1403648" y="2859782"/>
              <a:ext cx="3299038" cy="1494511"/>
            </a:xfrm>
            <a:prstGeom prst="cloudCallout">
              <a:avLst>
                <a:gd name="adj1" fmla="val -62079"/>
                <a:gd name="adj2" fmla="val -3783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3159186"/>
              <a:ext cx="946764" cy="135678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001441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7173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14862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7175" name="Rectangl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375797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5" t="27902" r="53923" b="56698"/>
          <a:stretch>
            <a:fillRect/>
          </a:stretch>
        </p:blipFill>
        <p:spPr>
          <a:xfrm>
            <a:off x="1255034" y="1329359"/>
            <a:ext cx="2365200" cy="153042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60" t="27966" r="16977" b="56634"/>
          <a:stretch>
            <a:fillRect/>
          </a:stretch>
        </p:blipFill>
        <p:spPr>
          <a:xfrm>
            <a:off x="5262368" y="1306623"/>
            <a:ext cx="2117944" cy="15531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404" y="1353138"/>
            <a:ext cx="2010700" cy="2010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1520" y="267494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仔细观察这两幅图，说一说哪副图上水龙头的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转动与钟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上表针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转动的方向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27584" y="2859782"/>
            <a:ext cx="3168351" cy="1694471"/>
            <a:chOff x="1412925" y="2903770"/>
            <a:chExt cx="2405175" cy="1578475"/>
          </a:xfrm>
        </p:grpSpPr>
        <p:sp>
          <p:nvSpPr>
            <p:cNvPr id="4" name="文本框 3"/>
            <p:cNvSpPr txBox="1"/>
            <p:nvPr/>
          </p:nvSpPr>
          <p:spPr>
            <a:xfrm>
              <a:off x="1492969" y="2912585"/>
              <a:ext cx="227046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图①中喷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水龙头的转动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方向和表针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的转动方向一致，叫做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顺时针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旋转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9" name="KSO_Shape"/>
            <p:cNvSpPr/>
            <p:nvPr/>
          </p:nvSpPr>
          <p:spPr>
            <a:xfrm>
              <a:off x="1412925" y="2903770"/>
              <a:ext cx="2405175" cy="1482806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>
              <a:solidFill>
                <a:srgbClr val="F9C2B9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76056" y="2859782"/>
            <a:ext cx="3080105" cy="1952118"/>
            <a:chOff x="5042333" y="2832901"/>
            <a:chExt cx="2417159" cy="1827204"/>
          </a:xfrm>
        </p:grpSpPr>
        <p:sp>
          <p:nvSpPr>
            <p:cNvPr id="5" name="文本框 4"/>
            <p:cNvSpPr txBox="1"/>
            <p:nvPr/>
          </p:nvSpPr>
          <p:spPr>
            <a:xfrm>
              <a:off x="5234549" y="2845187"/>
              <a:ext cx="2224943" cy="1814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图②中喷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水龙头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的转动方向和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表针的转动方向相反，叫做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逆时针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旋转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0" name="KSO_Shape"/>
            <p:cNvSpPr/>
            <p:nvPr/>
          </p:nvSpPr>
          <p:spPr>
            <a:xfrm>
              <a:off x="5042333" y="2832901"/>
              <a:ext cx="2405175" cy="1482806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>
              <a:solidFill>
                <a:srgbClr val="F9C2B9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2" t="67891" r="14969" b="14992"/>
          <a:stretch>
            <a:fillRect/>
          </a:stretch>
        </p:blipFill>
        <p:spPr bwMode="auto">
          <a:xfrm>
            <a:off x="1331640" y="1275606"/>
            <a:ext cx="6338887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7"/>
          <p:cNvSpPr txBox="1">
            <a:spLocks noChangeArrowheads="1"/>
          </p:cNvSpPr>
          <p:nvPr/>
        </p:nvSpPr>
        <p:spPr bwMode="auto">
          <a:xfrm>
            <a:off x="827583" y="483518"/>
            <a:ext cx="7537907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图中，上面哪些图形旋转90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后与下面相同的图形方向一致？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0" name="图片 4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7544" y="3212465"/>
            <a:ext cx="4608512" cy="1426785"/>
            <a:chOff x="539552" y="3212465"/>
            <a:chExt cx="4392488" cy="1426785"/>
          </a:xfrm>
        </p:grpSpPr>
        <p:sp>
          <p:nvSpPr>
            <p:cNvPr id="2" name="文本框 1"/>
            <p:cNvSpPr txBox="1"/>
            <p:nvPr/>
          </p:nvSpPr>
          <p:spPr>
            <a:xfrm>
              <a:off x="1691680" y="3315637"/>
              <a:ext cx="30019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想一想上面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的图形怎样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旋转就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能和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下面相同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图形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重合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KSO_Shape"/>
            <p:cNvSpPr/>
            <p:nvPr/>
          </p:nvSpPr>
          <p:spPr>
            <a:xfrm>
              <a:off x="1403648" y="3219822"/>
              <a:ext cx="3528392" cy="1348354"/>
            </a:xfrm>
            <a:prstGeom prst="cloudCallout">
              <a:avLst>
                <a:gd name="adj1" fmla="val -62174"/>
                <a:gd name="adj2" fmla="val -27921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52" y="3212465"/>
              <a:ext cx="995614" cy="1426785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5046664" y="2859782"/>
            <a:ext cx="3629792" cy="1452693"/>
            <a:chOff x="5220072" y="3063273"/>
            <a:chExt cx="3629792" cy="1452693"/>
          </a:xfrm>
        </p:grpSpPr>
        <p:sp>
          <p:nvSpPr>
            <p:cNvPr id="3" name="文本框 2"/>
            <p:cNvSpPr txBox="1"/>
            <p:nvPr/>
          </p:nvSpPr>
          <p:spPr>
            <a:xfrm>
              <a:off x="5508103" y="3612961"/>
              <a:ext cx="216242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是按什么方向旋转的？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云形标注 5"/>
            <p:cNvSpPr/>
            <p:nvPr/>
          </p:nvSpPr>
          <p:spPr>
            <a:xfrm>
              <a:off x="5220072" y="3540056"/>
              <a:ext cx="2592898" cy="975910"/>
            </a:xfrm>
            <a:prstGeom prst="cloudCallout">
              <a:avLst>
                <a:gd name="adj1" fmla="val 63972"/>
                <a:gd name="adj2" fmla="val -434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2" name="Picture 14" descr="http://img2.ooopic.com/11/15/93/84bOOOPICd8_202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06708" y="3063273"/>
              <a:ext cx="1043156" cy="1404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/>
          <p:nvPr/>
        </p:nvGrpSpPr>
        <p:grpSpPr bwMode="auto">
          <a:xfrm>
            <a:off x="2959259" y="699542"/>
            <a:ext cx="2980893" cy="3000375"/>
            <a:chOff x="0" y="18"/>
            <a:chExt cx="2081" cy="2520"/>
          </a:xfrm>
        </p:grpSpPr>
        <p:grpSp>
          <p:nvGrpSpPr>
            <p:cNvPr id="28675" name="Group 3"/>
            <p:cNvGrpSpPr/>
            <p:nvPr/>
          </p:nvGrpSpPr>
          <p:grpSpPr bwMode="auto">
            <a:xfrm>
              <a:off x="0" y="18"/>
              <a:ext cx="2081" cy="2520"/>
              <a:chOff x="0" y="18"/>
              <a:chExt cx="2081" cy="2520"/>
            </a:xfrm>
          </p:grpSpPr>
          <p:sp>
            <p:nvSpPr>
              <p:cNvPr id="28676" name="Oval 4"/>
              <p:cNvSpPr>
                <a:spLocks noChangeArrowheads="1"/>
              </p:cNvSpPr>
              <p:nvPr/>
            </p:nvSpPr>
            <p:spPr bwMode="auto">
              <a:xfrm>
                <a:off x="0" y="18"/>
                <a:ext cx="2063" cy="2520"/>
              </a:xfrm>
              <a:prstGeom prst="ellipse">
                <a:avLst/>
              </a:prstGeom>
              <a:solidFill>
                <a:srgbClr val="E5EBAF">
                  <a:alpha val="56000"/>
                </a:srgbClr>
              </a:solidFill>
              <a:ln w="31750" cmpd="sng">
                <a:solidFill>
                  <a:schemeClr val="accent5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  <p:grpSp>
            <p:nvGrpSpPr>
              <p:cNvPr id="28677" name="Group 5"/>
              <p:cNvGrpSpPr/>
              <p:nvPr/>
            </p:nvGrpSpPr>
            <p:grpSpPr bwMode="auto">
              <a:xfrm>
                <a:off x="2" y="43"/>
                <a:ext cx="2079" cy="2495"/>
                <a:chOff x="0" y="43"/>
                <a:chExt cx="2079" cy="2495"/>
              </a:xfrm>
            </p:grpSpPr>
            <p:sp>
              <p:nvSpPr>
                <p:cNvPr id="28678" name="Line 6"/>
                <p:cNvSpPr>
                  <a:spLocks noChangeShapeType="1"/>
                </p:cNvSpPr>
                <p:nvPr/>
              </p:nvSpPr>
              <p:spPr bwMode="auto">
                <a:xfrm flipV="1">
                  <a:off x="1026" y="2376"/>
                  <a:ext cx="0" cy="162"/>
                </a:xfrm>
                <a:prstGeom prst="line">
                  <a:avLst/>
                </a:prstGeom>
                <a:noFill/>
                <a:ln w="31750" cmpd="sng">
                  <a:solidFill>
                    <a:srgbClr val="00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050"/>
                </a:p>
              </p:txBody>
            </p:sp>
            <p:sp>
              <p:nvSpPr>
                <p:cNvPr id="28679" name="Line 7"/>
                <p:cNvSpPr>
                  <a:spLocks noChangeShapeType="1"/>
                </p:cNvSpPr>
                <p:nvPr/>
              </p:nvSpPr>
              <p:spPr bwMode="auto">
                <a:xfrm flipH="1">
                  <a:off x="1944" y="1260"/>
                  <a:ext cx="135" cy="0"/>
                </a:xfrm>
                <a:prstGeom prst="line">
                  <a:avLst/>
                </a:prstGeom>
                <a:noFill/>
                <a:ln w="31750" cmpd="sng">
                  <a:solidFill>
                    <a:srgbClr val="00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050"/>
                </a:p>
              </p:txBody>
            </p:sp>
            <p:sp>
              <p:nvSpPr>
                <p:cNvPr id="28680" name="Line 8"/>
                <p:cNvSpPr>
                  <a:spLocks noChangeShapeType="1"/>
                </p:cNvSpPr>
                <p:nvPr/>
              </p:nvSpPr>
              <p:spPr bwMode="auto">
                <a:xfrm>
                  <a:off x="1017" y="43"/>
                  <a:ext cx="0" cy="126"/>
                </a:xfrm>
                <a:prstGeom prst="line">
                  <a:avLst/>
                </a:prstGeom>
                <a:noFill/>
                <a:ln w="31750" cmpd="sng">
                  <a:solidFill>
                    <a:srgbClr val="00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050"/>
                </a:p>
              </p:txBody>
            </p:sp>
            <p:sp>
              <p:nvSpPr>
                <p:cNvPr id="28681" name="Line 9"/>
                <p:cNvSpPr>
                  <a:spLocks noChangeShapeType="1"/>
                </p:cNvSpPr>
                <p:nvPr/>
              </p:nvSpPr>
              <p:spPr bwMode="auto">
                <a:xfrm>
                  <a:off x="0" y="1269"/>
                  <a:ext cx="90" cy="0"/>
                </a:xfrm>
                <a:prstGeom prst="line">
                  <a:avLst/>
                </a:prstGeom>
                <a:noFill/>
                <a:ln w="31750" cmpd="sng">
                  <a:solidFill>
                    <a:srgbClr val="00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050"/>
                </a:p>
              </p:txBody>
            </p:sp>
            <p:sp>
              <p:nvSpPr>
                <p:cNvPr id="28682" name="Line 10"/>
                <p:cNvSpPr>
                  <a:spLocks noChangeShapeType="1"/>
                </p:cNvSpPr>
                <p:nvPr/>
              </p:nvSpPr>
              <p:spPr bwMode="auto">
                <a:xfrm flipH="1" flipV="1">
                  <a:off x="1467" y="2268"/>
                  <a:ext cx="81" cy="90"/>
                </a:xfrm>
                <a:prstGeom prst="line">
                  <a:avLst/>
                </a:prstGeom>
                <a:noFill/>
                <a:ln w="28575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050"/>
                </a:p>
              </p:txBody>
            </p:sp>
            <p:sp>
              <p:nvSpPr>
                <p:cNvPr id="28683" name="Line 11"/>
                <p:cNvSpPr>
                  <a:spLocks noChangeShapeType="1"/>
                </p:cNvSpPr>
                <p:nvPr/>
              </p:nvSpPr>
              <p:spPr bwMode="auto">
                <a:xfrm flipH="1">
                  <a:off x="1818" y="558"/>
                  <a:ext cx="54" cy="72"/>
                </a:xfrm>
                <a:prstGeom prst="line">
                  <a:avLst/>
                </a:prstGeom>
                <a:noFill/>
                <a:ln w="3175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050"/>
                </a:p>
              </p:txBody>
            </p:sp>
            <p:sp>
              <p:nvSpPr>
                <p:cNvPr id="28684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1521" y="189"/>
                  <a:ext cx="45" cy="90"/>
                </a:xfrm>
                <a:prstGeom prst="line">
                  <a:avLst/>
                </a:prstGeom>
                <a:noFill/>
                <a:ln w="3175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050"/>
                </a:p>
              </p:txBody>
            </p:sp>
            <p:sp>
              <p:nvSpPr>
                <p:cNvPr id="28685" name="Line 13"/>
                <p:cNvSpPr>
                  <a:spLocks noChangeShapeType="1"/>
                </p:cNvSpPr>
                <p:nvPr/>
              </p:nvSpPr>
              <p:spPr bwMode="auto">
                <a:xfrm>
                  <a:off x="135" y="639"/>
                  <a:ext cx="90" cy="72"/>
                </a:xfrm>
                <a:prstGeom prst="line">
                  <a:avLst/>
                </a:prstGeom>
                <a:noFill/>
                <a:ln w="3175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050"/>
                </a:p>
              </p:txBody>
            </p:sp>
            <p:sp>
              <p:nvSpPr>
                <p:cNvPr id="28686" name="Line 14"/>
                <p:cNvSpPr>
                  <a:spLocks noChangeShapeType="1"/>
                </p:cNvSpPr>
                <p:nvPr/>
              </p:nvSpPr>
              <p:spPr bwMode="auto">
                <a:xfrm>
                  <a:off x="1832" y="1850"/>
                  <a:ext cx="90" cy="72"/>
                </a:xfrm>
                <a:prstGeom prst="line">
                  <a:avLst/>
                </a:prstGeom>
                <a:noFill/>
                <a:ln w="3175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050"/>
                </a:p>
              </p:txBody>
            </p:sp>
            <p:sp>
              <p:nvSpPr>
                <p:cNvPr id="28687" name="Freeform 15"/>
                <p:cNvSpPr/>
                <p:nvPr/>
              </p:nvSpPr>
              <p:spPr bwMode="auto">
                <a:xfrm>
                  <a:off x="540" y="171"/>
                  <a:ext cx="63" cy="108"/>
                </a:xfrm>
                <a:custGeom>
                  <a:avLst/>
                  <a:gdLst>
                    <a:gd name="T0" fmla="*/ 0 w 63"/>
                    <a:gd name="T1" fmla="*/ 0 h 108"/>
                    <a:gd name="T2" fmla="*/ 63 w 63"/>
                    <a:gd name="T3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63" h="108">
                      <a:moveTo>
                        <a:pt x="0" y="0"/>
                      </a:moveTo>
                      <a:lnTo>
                        <a:pt x="63" y="108"/>
                      </a:lnTo>
                    </a:path>
                  </a:pathLst>
                </a:custGeom>
                <a:noFill/>
                <a:ln w="31750" cap="flat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050"/>
                </a:p>
              </p:txBody>
            </p:sp>
            <p:sp>
              <p:nvSpPr>
                <p:cNvPr id="28688" name="Line 16"/>
                <p:cNvSpPr>
                  <a:spLocks noChangeShapeType="1"/>
                </p:cNvSpPr>
                <p:nvPr/>
              </p:nvSpPr>
              <p:spPr bwMode="auto">
                <a:xfrm flipH="1">
                  <a:off x="518" y="2282"/>
                  <a:ext cx="54" cy="72"/>
                </a:xfrm>
                <a:prstGeom prst="line">
                  <a:avLst/>
                </a:prstGeom>
                <a:noFill/>
                <a:ln w="3175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050"/>
                </a:p>
              </p:txBody>
            </p:sp>
            <p:sp>
              <p:nvSpPr>
                <p:cNvPr id="28689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167" y="1850"/>
                  <a:ext cx="54" cy="72"/>
                </a:xfrm>
                <a:prstGeom prst="line">
                  <a:avLst/>
                </a:prstGeom>
                <a:noFill/>
                <a:ln w="3175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050"/>
                </a:p>
              </p:txBody>
            </p:sp>
          </p:grpSp>
        </p:grpSp>
        <p:sp>
          <p:nvSpPr>
            <p:cNvPr id="28690" name="Text Box 18"/>
            <p:cNvSpPr txBox="1">
              <a:spLocks noChangeArrowheads="1"/>
            </p:cNvSpPr>
            <p:nvPr/>
          </p:nvSpPr>
          <p:spPr bwMode="auto">
            <a:xfrm>
              <a:off x="857" y="153"/>
              <a:ext cx="342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1800"/>
                <a:t>12</a:t>
              </a:r>
              <a:endParaRPr lang="zh-CN" altLang="zh-CN" sz="1800"/>
            </a:p>
          </p:txBody>
        </p:sp>
        <p:sp>
          <p:nvSpPr>
            <p:cNvPr id="28691" name="Text Box 19"/>
            <p:cNvSpPr txBox="1">
              <a:spLocks noChangeArrowheads="1"/>
            </p:cNvSpPr>
            <p:nvPr/>
          </p:nvSpPr>
          <p:spPr bwMode="auto">
            <a:xfrm>
              <a:off x="803" y="2034"/>
              <a:ext cx="450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1800"/>
                <a:t>6</a:t>
              </a:r>
              <a:endParaRPr lang="zh-CN" altLang="zh-CN" sz="1800"/>
            </a:p>
          </p:txBody>
        </p:sp>
        <p:sp>
          <p:nvSpPr>
            <p:cNvPr id="28692" name="Text Box 20"/>
            <p:cNvSpPr txBox="1">
              <a:spLocks noChangeArrowheads="1"/>
            </p:cNvSpPr>
            <p:nvPr/>
          </p:nvSpPr>
          <p:spPr bwMode="auto">
            <a:xfrm>
              <a:off x="1712" y="1107"/>
              <a:ext cx="198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1800"/>
                <a:t>3</a:t>
              </a:r>
              <a:endParaRPr lang="zh-CN" altLang="zh-CN" sz="1800"/>
            </a:p>
          </p:txBody>
        </p:sp>
        <p:sp>
          <p:nvSpPr>
            <p:cNvPr id="28693" name="Text Box 21"/>
            <p:cNvSpPr txBox="1">
              <a:spLocks noChangeArrowheads="1"/>
            </p:cNvSpPr>
            <p:nvPr/>
          </p:nvSpPr>
          <p:spPr bwMode="auto">
            <a:xfrm>
              <a:off x="137" y="1125"/>
              <a:ext cx="261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1800"/>
                <a:t>9</a:t>
              </a:r>
              <a:endParaRPr lang="zh-CN" altLang="zh-CN" sz="1800"/>
            </a:p>
          </p:txBody>
        </p:sp>
      </p:grpSp>
      <p:grpSp>
        <p:nvGrpSpPr>
          <p:cNvPr id="28694" name="Group 22"/>
          <p:cNvGrpSpPr/>
          <p:nvPr/>
        </p:nvGrpSpPr>
        <p:grpSpPr bwMode="auto">
          <a:xfrm flipH="1">
            <a:off x="4445085" y="1272233"/>
            <a:ext cx="32147" cy="1763315"/>
            <a:chOff x="0" y="0"/>
            <a:chExt cx="4" cy="1481"/>
          </a:xfrm>
        </p:grpSpPr>
        <p:sp>
          <p:nvSpPr>
            <p:cNvPr id="28695" name="Line 23"/>
            <p:cNvSpPr>
              <a:spLocks noChangeShapeType="1"/>
            </p:cNvSpPr>
            <p:nvPr/>
          </p:nvSpPr>
          <p:spPr bwMode="auto">
            <a:xfrm flipV="1">
              <a:off x="4" y="0"/>
              <a:ext cx="0" cy="729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28696" name="Line 24"/>
            <p:cNvSpPr>
              <a:spLocks noChangeShapeType="1"/>
            </p:cNvSpPr>
            <p:nvPr/>
          </p:nvSpPr>
          <p:spPr bwMode="auto">
            <a:xfrm rot="10800000" flipV="1">
              <a:off x="0" y="752"/>
              <a:ext cx="0" cy="729"/>
            </a:xfrm>
            <a:prstGeom prst="line">
              <a:avLst/>
            </a:prstGeom>
            <a:noFill/>
            <a:ln w="38100" cmpd="sng">
              <a:solidFill>
                <a:srgbClr val="000000">
                  <a:alpha val="0"/>
                </a:srgbClr>
              </a:solidFill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  <p:sp>
        <p:nvSpPr>
          <p:cNvPr id="28697" name="Text Box 25"/>
          <p:cNvSpPr txBox="1">
            <a:spLocks noChangeArrowheads="1"/>
          </p:cNvSpPr>
          <p:nvPr/>
        </p:nvSpPr>
        <p:spPr bwMode="auto">
          <a:xfrm>
            <a:off x="2627784" y="1944936"/>
            <a:ext cx="610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98" name="Line 26"/>
          <p:cNvSpPr>
            <a:spLocks noChangeShapeType="1"/>
          </p:cNvSpPr>
          <p:nvPr/>
        </p:nvSpPr>
        <p:spPr bwMode="auto">
          <a:xfrm flipH="1" flipV="1">
            <a:off x="3784288" y="3624908"/>
            <a:ext cx="10715" cy="64294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8699" name="Line 27"/>
          <p:cNvSpPr>
            <a:spLocks noChangeShapeType="1"/>
          </p:cNvSpPr>
          <p:nvPr/>
        </p:nvSpPr>
        <p:spPr bwMode="auto">
          <a:xfrm flipH="1" flipV="1">
            <a:off x="4695115" y="2885529"/>
            <a:ext cx="128588" cy="53579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8700" name="Text Box 28"/>
          <p:cNvSpPr txBox="1">
            <a:spLocks noChangeArrowheads="1"/>
          </p:cNvSpPr>
          <p:nvPr/>
        </p:nvSpPr>
        <p:spPr bwMode="auto">
          <a:xfrm>
            <a:off x="4264248" y="267494"/>
            <a:ext cx="2357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701" name="Text Box 29"/>
          <p:cNvSpPr txBox="1">
            <a:spLocks noChangeArrowheads="1"/>
          </p:cNvSpPr>
          <p:nvPr/>
        </p:nvSpPr>
        <p:spPr bwMode="auto">
          <a:xfrm>
            <a:off x="5960294" y="1909365"/>
            <a:ext cx="2678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702" name="Text Box 30"/>
          <p:cNvSpPr txBox="1">
            <a:spLocks noChangeArrowheads="1"/>
          </p:cNvSpPr>
          <p:nvPr/>
        </p:nvSpPr>
        <p:spPr bwMode="auto">
          <a:xfrm>
            <a:off x="6156176" y="1615387"/>
            <a:ext cx="3024187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指针从A旋转</a:t>
            </a:r>
            <a:r>
              <a:rPr lang="zh-CN" altLang="zh-CN" sz="2000" b="1" smtClean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zh-CN" sz="2000" b="1" smtClean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旋转了</a:t>
            </a:r>
            <a:endParaRPr lang="zh-CN" altLang="zh-CN" sz="20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zh-CN" sz="2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）度</a:t>
            </a:r>
            <a:r>
              <a:rPr lang="zh-CN" altLang="zh-CN" sz="20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000" b="1">
              <a:solidFill>
                <a:srgbClr val="00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703" name="Group 31"/>
          <p:cNvGrpSpPr/>
          <p:nvPr/>
        </p:nvGrpSpPr>
        <p:grpSpPr bwMode="auto">
          <a:xfrm>
            <a:off x="4445084" y="1272233"/>
            <a:ext cx="4763" cy="1763315"/>
            <a:chOff x="0" y="0"/>
            <a:chExt cx="4" cy="1481"/>
          </a:xfrm>
        </p:grpSpPr>
        <p:sp>
          <p:nvSpPr>
            <p:cNvPr id="28704" name="Line 32"/>
            <p:cNvSpPr>
              <a:spLocks noChangeShapeType="1"/>
            </p:cNvSpPr>
            <p:nvPr/>
          </p:nvSpPr>
          <p:spPr bwMode="auto">
            <a:xfrm flipV="1">
              <a:off x="4" y="0"/>
              <a:ext cx="0" cy="729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28705" name="Line 33"/>
            <p:cNvSpPr>
              <a:spLocks noChangeShapeType="1"/>
            </p:cNvSpPr>
            <p:nvPr/>
          </p:nvSpPr>
          <p:spPr bwMode="auto">
            <a:xfrm rot="10800000" flipV="1">
              <a:off x="0" y="752"/>
              <a:ext cx="0" cy="729"/>
            </a:xfrm>
            <a:prstGeom prst="line">
              <a:avLst/>
            </a:prstGeom>
            <a:noFill/>
            <a:ln w="38100" cmpd="sng">
              <a:solidFill>
                <a:srgbClr val="000000">
                  <a:alpha val="0"/>
                </a:srgbClr>
              </a:solidFill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  <p:cxnSp>
        <p:nvCxnSpPr>
          <p:cNvPr id="28709" name="AutoShape 37"/>
          <p:cNvCxnSpPr>
            <a:cxnSpLocks noChangeShapeType="1"/>
          </p:cNvCxnSpPr>
          <p:nvPr/>
        </p:nvCxnSpPr>
        <p:spPr bwMode="auto">
          <a:xfrm>
            <a:off x="5261259" y="731386"/>
            <a:ext cx="701279" cy="854869"/>
          </a:xfrm>
          <a:prstGeom prst="curvedConnector2">
            <a:avLst/>
          </a:prstGeom>
          <a:noFill/>
          <a:ln w="31750" cmpd="sng">
            <a:solidFill>
              <a:srgbClr val="FF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4" name="文本框 43"/>
          <p:cNvSpPr txBox="1"/>
          <p:nvPr/>
        </p:nvSpPr>
        <p:spPr>
          <a:xfrm>
            <a:off x="446402" y="1699575"/>
            <a:ext cx="22651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物体旋转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时所绕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000" b="1" smtClean="0">
                <a:solidFill>
                  <a:srgbClr val="FF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（或</a:t>
            </a:r>
            <a:r>
              <a:rPr lang="zh-CN" altLang="en-US" sz="2000" b="1" smtClean="0">
                <a:solidFill>
                  <a:srgbClr val="FF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轴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）就是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点（旋转中心）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099987" y="1902996"/>
            <a:ext cx="586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7030A0"/>
                </a:solidFill>
              </a:rPr>
              <a:t>o</a:t>
            </a:r>
            <a:endParaRPr lang="zh-CN" altLang="en-US" sz="2800" b="1">
              <a:solidFill>
                <a:srgbClr val="7030A0"/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2726126" y="2285707"/>
            <a:ext cx="1492467" cy="516628"/>
          </a:xfrm>
          <a:prstGeom prst="line">
            <a:avLst/>
          </a:prstGeom>
          <a:ln w="2222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1763688" y="2675696"/>
            <a:ext cx="996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旋转点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846338" y="841172"/>
            <a:ext cx="1677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时针旋转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9" name="AutoShape 40"/>
          <p:cNvCxnSpPr>
            <a:cxnSpLocks noChangeShapeType="1"/>
          </p:cNvCxnSpPr>
          <p:nvPr/>
        </p:nvCxnSpPr>
        <p:spPr bwMode="auto">
          <a:xfrm rot="10800000" flipV="1">
            <a:off x="2883192" y="757022"/>
            <a:ext cx="701279" cy="854869"/>
          </a:xfrm>
          <a:prstGeom prst="curvedConnector2">
            <a:avLst/>
          </a:prstGeom>
          <a:noFill/>
          <a:ln w="31750" cmpd="sng">
            <a:solidFill>
              <a:srgbClr val="FF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1" name="Text Box 30"/>
          <p:cNvSpPr txBox="1">
            <a:spLocks noChangeArrowheads="1"/>
          </p:cNvSpPr>
          <p:nvPr/>
        </p:nvSpPr>
        <p:spPr bwMode="auto">
          <a:xfrm>
            <a:off x="6089883" y="2735752"/>
            <a:ext cx="3024187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指针从A旋转</a:t>
            </a:r>
            <a:r>
              <a:rPr lang="zh-CN" altLang="zh-CN" sz="2000" b="1" smtClean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000" b="1" smtClean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000" b="1" smtClean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旋转了</a:t>
            </a:r>
            <a:endParaRPr lang="zh-CN" altLang="zh-CN" sz="20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zh-CN" sz="2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）度</a:t>
            </a:r>
            <a:r>
              <a:rPr lang="zh-CN" altLang="zh-CN" sz="20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000" b="1">
              <a:solidFill>
                <a:srgbClr val="00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594822" y="817997"/>
            <a:ext cx="1677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逆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时针旋转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Group 27"/>
          <p:cNvGrpSpPr/>
          <p:nvPr/>
        </p:nvGrpSpPr>
        <p:grpSpPr bwMode="auto">
          <a:xfrm>
            <a:off x="4450604" y="1294110"/>
            <a:ext cx="4763" cy="1763316"/>
            <a:chOff x="0" y="0"/>
            <a:chExt cx="4" cy="1481"/>
          </a:xfrm>
        </p:grpSpPr>
        <p:sp>
          <p:nvSpPr>
            <p:cNvPr id="54" name="Line 28"/>
            <p:cNvSpPr>
              <a:spLocks noChangeShapeType="1"/>
            </p:cNvSpPr>
            <p:nvPr/>
          </p:nvSpPr>
          <p:spPr bwMode="auto">
            <a:xfrm flipV="1">
              <a:off x="4" y="0"/>
              <a:ext cx="0" cy="729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55" name="Line 29"/>
            <p:cNvSpPr>
              <a:spLocks noChangeShapeType="1"/>
            </p:cNvSpPr>
            <p:nvPr/>
          </p:nvSpPr>
          <p:spPr bwMode="auto">
            <a:xfrm rot="10800000" flipV="1">
              <a:off x="0" y="752"/>
              <a:ext cx="0" cy="729"/>
            </a:xfrm>
            <a:prstGeom prst="line">
              <a:avLst/>
            </a:prstGeom>
            <a:noFill/>
            <a:ln w="38100" cmpd="sng">
              <a:solidFill>
                <a:srgbClr val="000000">
                  <a:alpha val="0"/>
                </a:srgbClr>
              </a:solidFill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  <p:sp>
        <p:nvSpPr>
          <p:cNvPr id="56" name="Text Box 45"/>
          <p:cNvSpPr txBox="1">
            <a:spLocks noChangeArrowheads="1"/>
          </p:cNvSpPr>
          <p:nvPr/>
        </p:nvSpPr>
        <p:spPr bwMode="auto">
          <a:xfrm>
            <a:off x="6408910" y="2040234"/>
            <a:ext cx="539354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90</a:t>
            </a:r>
            <a:endParaRPr lang="zh-CN" altLang="zh-CN" sz="21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Rectangle 46"/>
          <p:cNvSpPr>
            <a:spLocks noChangeArrowheads="1"/>
          </p:cNvSpPr>
          <p:nvPr/>
        </p:nvSpPr>
        <p:spPr bwMode="auto">
          <a:xfrm>
            <a:off x="6343739" y="3166639"/>
            <a:ext cx="453970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zh-CN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90</a:t>
            </a:r>
            <a:endParaRPr lang="zh-CN" altLang="zh-CN" sz="21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48408" y="3795886"/>
            <a:ext cx="7596000" cy="508054"/>
            <a:chOff x="1154604" y="4099197"/>
            <a:chExt cx="7521851" cy="508054"/>
          </a:xfrm>
        </p:grpSpPr>
        <p:sp>
          <p:nvSpPr>
            <p:cNvPr id="58" name="文本框 57"/>
            <p:cNvSpPr txBox="1"/>
            <p:nvPr/>
          </p:nvSpPr>
          <p:spPr>
            <a:xfrm>
              <a:off x="1154604" y="4139714"/>
              <a:ext cx="72964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物体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旋转的三要素：旋转点（旋转中心）、旋转方向和旋转角度。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7" name="KSO_Shape"/>
            <p:cNvSpPr/>
            <p:nvPr/>
          </p:nvSpPr>
          <p:spPr>
            <a:xfrm>
              <a:off x="1154604" y="4099197"/>
              <a:ext cx="7521851" cy="50805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1" name="图片 6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1" dur="20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71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2" grpId="0" autoUpdateAnimBg="0"/>
      <p:bldP spid="44" grpId="0"/>
      <p:bldP spid="45" grpId="0"/>
      <p:bldP spid="47" grpId="0"/>
      <p:bldP spid="48" grpId="0"/>
      <p:bldP spid="51" grpId="0" autoUpdateAnimBg="0"/>
      <p:bldP spid="52" grpId="0"/>
      <p:bldP spid="56" grpId="0"/>
      <p:bldP spid="5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7"/>
          <p:cNvSpPr txBox="1">
            <a:spLocks noChangeArrowheads="1"/>
          </p:cNvSpPr>
          <p:nvPr/>
        </p:nvSpPr>
        <p:spPr bwMode="auto">
          <a:xfrm>
            <a:off x="230015" y="339502"/>
            <a:ext cx="8349145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下图中，上面哪些图形旋转90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后与下面相同的图形方向一致？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2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2" t="76740" r="14969" b="14992"/>
          <a:stretch>
            <a:fillRect/>
          </a:stretch>
        </p:blipFill>
        <p:spPr bwMode="auto">
          <a:xfrm>
            <a:off x="1187624" y="3415144"/>
            <a:ext cx="6829331" cy="1087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8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AFFFF"/>
              </a:clrFrom>
              <a:clrTo>
                <a:srgbClr val="DA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830" b="76349" l="17925" r="292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534" t="68408" r="69275" b="22742"/>
          <a:stretch>
            <a:fillRect/>
          </a:stretch>
        </p:blipFill>
        <p:spPr bwMode="auto">
          <a:xfrm>
            <a:off x="1979712" y="1304611"/>
            <a:ext cx="1224137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951" b="76289" l="33705" r="461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681" t="69350" r="53798" b="23451"/>
          <a:stretch>
            <a:fillRect/>
          </a:stretch>
        </p:blipFill>
        <p:spPr bwMode="auto">
          <a:xfrm>
            <a:off x="3419872" y="1419622"/>
            <a:ext cx="1080120" cy="878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2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2" t="67891" r="14969" b="23451"/>
          <a:stretch>
            <a:fillRect/>
          </a:stretch>
        </p:blipFill>
        <p:spPr bwMode="auto">
          <a:xfrm>
            <a:off x="1199053" y="2283718"/>
            <a:ext cx="6829330" cy="11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2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466" b="76167" l="52659" r="616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718" t="68562" r="37266" b="23451"/>
          <a:stretch>
            <a:fillRect/>
          </a:stretch>
        </p:blipFill>
        <p:spPr bwMode="auto">
          <a:xfrm>
            <a:off x="5076056" y="1402459"/>
            <a:ext cx="864096" cy="974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28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9360" b="75226" l="67359" r="780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023" t="68627" r="20622" b="24041"/>
          <a:stretch>
            <a:fillRect/>
          </a:stretch>
        </p:blipFill>
        <p:spPr bwMode="auto">
          <a:xfrm>
            <a:off x="6238394" y="1419622"/>
            <a:ext cx="1152128" cy="894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2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2" t="67891" r="14969" b="23451"/>
          <a:stretch>
            <a:fillRect/>
          </a:stretch>
        </p:blipFill>
        <p:spPr bwMode="auto">
          <a:xfrm>
            <a:off x="1331640" y="987574"/>
            <a:ext cx="6338887" cy="1056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7"/>
          <p:cNvSpPr txBox="1">
            <a:spLocks noChangeArrowheads="1"/>
          </p:cNvSpPr>
          <p:nvPr/>
        </p:nvSpPr>
        <p:spPr bwMode="auto">
          <a:xfrm>
            <a:off x="217871" y="321499"/>
            <a:ext cx="8147619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下图中，上面哪些图形旋转90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后与下面相同的图形方向一致？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2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2" t="76740" r="14969" b="14992"/>
          <a:stretch>
            <a:fillRect/>
          </a:stretch>
        </p:blipFill>
        <p:spPr bwMode="auto">
          <a:xfrm>
            <a:off x="1331640" y="2283718"/>
            <a:ext cx="6338887" cy="1009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123728" y="193009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00654" y="193009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35896" y="3121072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95751" y="1923678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84456" y="193009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59087" y="3131056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76056" y="3101206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72200" y="3075806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⑧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7"/>
          <p:cNvSpPr txBox="1">
            <a:spLocks noChangeArrowheads="1"/>
          </p:cNvSpPr>
          <p:nvPr/>
        </p:nvSpPr>
        <p:spPr bwMode="auto">
          <a:xfrm>
            <a:off x="1835696" y="3435846"/>
            <a:ext cx="5159010" cy="1224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答：图①按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逆时针旋转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90°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得到图⑧；</a:t>
            </a:r>
            <a:endParaRPr lang="en-US" altLang="zh-CN" sz="2400" b="1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图③按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逆时针旋转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90°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得到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图⑥；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图④按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顺时针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旋转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90°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得到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⑤。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555776" y="1275606"/>
            <a:ext cx="465293" cy="0"/>
          </a:xfrm>
          <a:prstGeom prst="line">
            <a:avLst/>
          </a:prstGeom>
          <a:ln w="50800">
            <a:solidFill>
              <a:srgbClr val="A3D8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16200000">
            <a:off x="6499594" y="2751963"/>
            <a:ext cx="465293" cy="0"/>
          </a:xfrm>
          <a:prstGeom prst="line">
            <a:avLst/>
          </a:prstGeom>
          <a:ln w="50800">
            <a:solidFill>
              <a:srgbClr val="A3D8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4499992" y="1351528"/>
            <a:ext cx="0" cy="544527"/>
          </a:xfrm>
          <a:prstGeom prst="line">
            <a:avLst/>
          </a:prstGeom>
          <a:ln w="50800">
            <a:solidFill>
              <a:srgbClr val="A3D8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5436096" y="2479699"/>
            <a:ext cx="0" cy="544527"/>
          </a:xfrm>
          <a:prstGeom prst="line">
            <a:avLst/>
          </a:prstGeom>
          <a:ln w="50800">
            <a:solidFill>
              <a:srgbClr val="A3D8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5862496" y="1203600"/>
            <a:ext cx="0" cy="861893"/>
          </a:xfrm>
          <a:prstGeom prst="line">
            <a:avLst/>
          </a:prstGeom>
          <a:ln w="50800">
            <a:solidFill>
              <a:srgbClr val="A3D8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rot="16200000" flipV="1">
            <a:off x="3706802" y="2140803"/>
            <a:ext cx="0" cy="861893"/>
          </a:xfrm>
          <a:prstGeom prst="line">
            <a:avLst/>
          </a:prstGeom>
          <a:ln w="50800">
            <a:solidFill>
              <a:srgbClr val="A3D8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rot="16200000">
            <a:off x="6931642" y="1663408"/>
            <a:ext cx="465293" cy="0"/>
          </a:xfrm>
          <a:prstGeom prst="line">
            <a:avLst/>
          </a:prstGeom>
          <a:ln w="50800">
            <a:solidFill>
              <a:srgbClr val="A3D8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2523186" y="2715766"/>
            <a:ext cx="465293" cy="0"/>
          </a:xfrm>
          <a:prstGeom prst="line">
            <a:avLst/>
          </a:prstGeom>
          <a:ln w="50800">
            <a:solidFill>
              <a:srgbClr val="A3D8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ags/tag1.xml><?xml version="1.0" encoding="utf-8"?>
<p:tagLst xmlns:p="http://schemas.openxmlformats.org/presentationml/2006/main">
  <p:tag name="MH" val="20180830154820"/>
  <p:tag name="MH_LIBRARY" val="GRAPHIC"/>
  <p:tag name="MH_TYPE" val="Other"/>
  <p:tag name="MH_ORDER" val="7"/>
</p:tagLst>
</file>

<file path=ppt/tags/tag2.xml><?xml version="1.0" encoding="utf-8"?>
<p:tagLst xmlns:p="http://schemas.openxmlformats.org/presentationml/2006/main">
  <p:tag name="MH" val="20180830154820"/>
  <p:tag name="MH_LIBRARY" val="GRAPHIC"/>
  <p:tag name="MH_TYPE" val="Other"/>
  <p:tag name="MH_ORDER" val="3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1117</Words>
  <Application>WPS 演示</Application>
  <PresentationFormat>全屏显示(16:9)</PresentationFormat>
  <Paragraphs>230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黑体</vt:lpstr>
      <vt:lpstr>等线</vt:lpstr>
      <vt:lpstr>楷体</vt:lpstr>
      <vt:lpstr>幼圆</vt:lpstr>
      <vt:lpstr>楷体_GB2312</vt:lpstr>
      <vt:lpstr>新宋体</vt:lpstr>
      <vt:lpstr>Times New Roman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