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3"/>
  </p:sldMasterIdLst>
  <p:notesMasterIdLst>
    <p:notesMasterId r:id="rId16"/>
  </p:notesMasterIdLst>
  <p:sldIdLst>
    <p:sldId id="381" r:id="rId4"/>
    <p:sldId id="312" r:id="rId5"/>
    <p:sldId id="321" r:id="rId6"/>
    <p:sldId id="361" r:id="rId7"/>
    <p:sldId id="376" r:id="rId8"/>
    <p:sldId id="377" r:id="rId9"/>
    <p:sldId id="378" r:id="rId10"/>
    <p:sldId id="375" r:id="rId11"/>
    <p:sldId id="379" r:id="rId12"/>
    <p:sldId id="380" r:id="rId13"/>
    <p:sldId id="374" r:id="rId14"/>
    <p:sldId id="382" r:id="rId15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0048"/>
    <a:srgbClr val="FCE2BD"/>
    <a:srgbClr val="0000FF"/>
    <a:srgbClr val="FF5E55"/>
    <a:srgbClr val="00B762"/>
    <a:srgbClr val="D8D8D8"/>
    <a:srgbClr val="FAEF9B"/>
    <a:srgbClr val="8BB408"/>
    <a:srgbClr val="AFADAE"/>
    <a:srgbClr val="3857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1" autoAdjust="0"/>
    <p:restoredTop sz="94660"/>
  </p:normalViewPr>
  <p:slideViewPr>
    <p:cSldViewPr snapToGrid="0">
      <p:cViewPr>
        <p:scale>
          <a:sx n="70" d="100"/>
          <a:sy n="70" d="100"/>
        </p:scale>
        <p:origin x="-691" y="-82"/>
      </p:cViewPr>
      <p:guideLst>
        <p:guide orient="horz" pos="2183"/>
        <p:guide orient="horz" pos="1637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18F5DA94-CC9C-4364-A56B-1AE775DF155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9463D334-CB4C-4C43-8F83-DCFBC246C34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2.png"/><Relationship Id="rId18" Type="http://schemas.openxmlformats.org/officeDocument/2006/relationships/image" Target="../media/image1.pn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42.xml"/><Relationship Id="rId24" Type="http://schemas.openxmlformats.org/officeDocument/2006/relationships/slideLayout" Target="../slideLayouts/slideLayout41.xml"/><Relationship Id="rId23" Type="http://schemas.openxmlformats.org/officeDocument/2006/relationships/slideLayout" Target="../slideLayouts/slideLayout40.xml"/><Relationship Id="rId22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37.xml"/><Relationship Id="rId2" Type="http://schemas.openxmlformats.org/officeDocument/2006/relationships/slideLayout" Target="../slideLayouts/slideLayout19.xml"/><Relationship Id="rId19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97764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1" y="92978"/>
            <a:ext cx="22131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探索乐园 解决比赛场次问题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  <p:sldLayoutId id="2147483684" r:id="rId18"/>
    <p:sldLayoutId id="2147483685" r:id="rId19"/>
    <p:sldLayoutId id="2147483686" r:id="rId20"/>
    <p:sldLayoutId id="2147483687" r:id="rId21"/>
    <p:sldLayoutId id="2147483688" r:id="rId22"/>
    <p:sldLayoutId id="2147483689" r:id="rId23"/>
    <p:sldLayoutId id="2147483690" r:id="rId24"/>
    <p:sldLayoutId id="2147483691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8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hdphoto" Target="../media/image18.wdp"/><Relationship Id="rId5" Type="http://schemas.openxmlformats.org/officeDocument/2006/relationships/image" Target="../media/image17.png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5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5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5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5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5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5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12.pn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5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microsoft.com/office/2007/relationships/hdphoto" Target="../media/image15.wdp"/><Relationship Id="rId4" Type="http://schemas.openxmlformats.org/officeDocument/2006/relationships/image" Target="../media/image14.pn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9139" y="1435155"/>
            <a:ext cx="6935232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解决比赛场次问题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探索乐园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8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285502" y="336012"/>
            <a:ext cx="8477498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书架的第一层放有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本不同的科技书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第二层放有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的漫画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第三层放有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本不同的文艺书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书架上任意取一本书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有多少种不同的取法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15"/>
          <p:cNvSpPr txBox="1">
            <a:spLocks noChangeArrowheads="1"/>
          </p:cNvSpPr>
          <p:nvPr/>
        </p:nvSpPr>
        <p:spPr bwMode="auto">
          <a:xfrm>
            <a:off x="2530783" y="3549557"/>
            <a:ext cx="3603391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不同的取法。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007420" y="2946710"/>
            <a:ext cx="3328066" cy="1053179"/>
            <a:chOff x="3225140" y="3033798"/>
            <a:chExt cx="2729346" cy="1053179"/>
          </a:xfrm>
        </p:grpSpPr>
        <p:sp>
          <p:nvSpPr>
            <p:cNvPr id="31" name="TextBox 15"/>
            <p:cNvSpPr txBox="1">
              <a:spLocks noChangeArrowheads="1"/>
            </p:cNvSpPr>
            <p:nvPr/>
          </p:nvSpPr>
          <p:spPr bwMode="auto">
            <a:xfrm>
              <a:off x="3225140" y="3033798"/>
              <a:ext cx="1048142" cy="517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15"/>
            <p:cNvSpPr txBox="1">
              <a:spLocks noChangeArrowheads="1"/>
            </p:cNvSpPr>
            <p:nvPr/>
          </p:nvSpPr>
          <p:spPr bwMode="auto">
            <a:xfrm>
              <a:off x="3736700" y="3044684"/>
              <a:ext cx="1048142" cy="517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8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Box 15"/>
            <p:cNvSpPr txBox="1">
              <a:spLocks noChangeArrowheads="1"/>
            </p:cNvSpPr>
            <p:nvPr/>
          </p:nvSpPr>
          <p:spPr bwMode="auto">
            <a:xfrm>
              <a:off x="4340223" y="3055570"/>
              <a:ext cx="519974" cy="517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TextBox 15"/>
            <p:cNvSpPr txBox="1">
              <a:spLocks noChangeArrowheads="1"/>
            </p:cNvSpPr>
            <p:nvPr/>
          </p:nvSpPr>
          <p:spPr bwMode="auto">
            <a:xfrm>
              <a:off x="3472764" y="3052270"/>
              <a:ext cx="2481722" cy="1034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 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+   = 9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种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09471" y="1659564"/>
            <a:ext cx="3163829" cy="2462065"/>
            <a:chOff x="5194533" y="1605134"/>
            <a:chExt cx="3163829" cy="2462065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EFFFE"/>
                </a:clrFrom>
                <a:clrTo>
                  <a:srgbClr val="FE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69016" y="2814525"/>
              <a:ext cx="81807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65" name="组合 4"/>
            <p:cNvGrpSpPr/>
            <p:nvPr/>
          </p:nvGrpSpPr>
          <p:grpSpPr bwMode="auto">
            <a:xfrm>
              <a:off x="5194533" y="1605134"/>
              <a:ext cx="3163829" cy="1154537"/>
              <a:chOff x="1692779" y="989475"/>
              <a:chExt cx="1512210" cy="428175"/>
            </a:xfrm>
            <a:noFill/>
          </p:grpSpPr>
          <p:sp>
            <p:nvSpPr>
              <p:cNvPr id="66" name="云形标注 82"/>
              <p:cNvSpPr>
                <a:spLocks noChangeArrowheads="1"/>
              </p:cNvSpPr>
              <p:nvPr/>
            </p:nvSpPr>
            <p:spPr bwMode="auto">
              <a:xfrm>
                <a:off x="1692779" y="989475"/>
                <a:ext cx="1382550" cy="428175"/>
              </a:xfrm>
              <a:prstGeom prst="cloudCallout">
                <a:avLst>
                  <a:gd name="adj1" fmla="val 27383"/>
                  <a:gd name="adj2" fmla="val 75912"/>
                </a:avLst>
              </a:prstGeom>
              <a:grp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7" name="矩形 4"/>
              <p:cNvSpPr>
                <a:spLocks noChangeArrowheads="1"/>
              </p:cNvSpPr>
              <p:nvPr/>
            </p:nvSpPr>
            <p:spPr bwMode="auto">
              <a:xfrm>
                <a:off x="1753746" y="1030432"/>
                <a:ext cx="1451243" cy="32402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从第二层取一本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漫</a:t>
                </a:r>
                <a:endPara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3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画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书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有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种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取法。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15004" y="1733340"/>
            <a:ext cx="3711509" cy="2327912"/>
            <a:chOff x="517030" y="1613594"/>
            <a:chExt cx="3711509" cy="2327912"/>
          </a:xfrm>
        </p:grpSpPr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17030" y="3030480"/>
              <a:ext cx="909002" cy="9110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3" name="组合 4"/>
            <p:cNvGrpSpPr/>
            <p:nvPr/>
          </p:nvGrpSpPr>
          <p:grpSpPr bwMode="auto">
            <a:xfrm>
              <a:off x="686547" y="1613594"/>
              <a:ext cx="3541992" cy="1130860"/>
              <a:chOff x="1692779" y="989475"/>
              <a:chExt cx="1561131" cy="419394"/>
            </a:xfrm>
            <a:noFill/>
          </p:grpSpPr>
          <p:sp>
            <p:nvSpPr>
              <p:cNvPr id="37" name="矩形 4"/>
              <p:cNvSpPr>
                <a:spLocks noChangeArrowheads="1"/>
              </p:cNvSpPr>
              <p:nvPr/>
            </p:nvSpPr>
            <p:spPr bwMode="auto">
              <a:xfrm>
                <a:off x="1802667" y="1019105"/>
                <a:ext cx="1451243" cy="32402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从第一层取一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本科</a:t>
                </a:r>
                <a:endPara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3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技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书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有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种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取法。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6" name="云形标注 82"/>
              <p:cNvSpPr>
                <a:spLocks noChangeArrowheads="1"/>
              </p:cNvSpPr>
              <p:nvPr/>
            </p:nvSpPr>
            <p:spPr bwMode="auto">
              <a:xfrm>
                <a:off x="1692779" y="989475"/>
                <a:ext cx="1338958" cy="419394"/>
              </a:xfrm>
              <a:prstGeom prst="cloudCallout">
                <a:avLst>
                  <a:gd name="adj1" fmla="val -29405"/>
                  <a:gd name="adj2" fmla="val 95999"/>
                </a:avLst>
              </a:prstGeom>
              <a:grp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p"/>
      <p:bldP spid="7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1470538" y="2178367"/>
            <a:ext cx="6203898" cy="17927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简单的组合问题时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要全面地、有序地思考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做到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不重复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不遗漏。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寻找组合方案时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可以使用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列举法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数线段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定点连线法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28712" y="1623614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1890990" y="1264637"/>
            <a:ext cx="6784919" cy="21005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年女子足球亚洲杯在中国成都举办。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中国队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所在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组共有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支球队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中国、韩国、澳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亚和越南。每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支球队之间都要进行一场比赛。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中国队在小组赛中要进行几场比赛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整个小组共赛多少场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96" y="2253065"/>
            <a:ext cx="1380435" cy="19782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831474" y="793872"/>
            <a:ext cx="7607554" cy="8079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中国队在小组赛中要进行几场比赛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15"/>
          <p:cNvSpPr txBox="1">
            <a:spLocks noChangeArrowheads="1"/>
          </p:cNvSpPr>
          <p:nvPr/>
        </p:nvSpPr>
        <p:spPr bwMode="auto">
          <a:xfrm>
            <a:off x="1740914" y="2740616"/>
            <a:ext cx="573756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循环赛的含义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循环赛是指在体育比赛和其他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竞赛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中所采用的一种比赛程序。在循环赛制中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所有赛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员全都要相遇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相遇一次的为单循环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相遇两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次的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为双循环。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81020" y="1582453"/>
            <a:ext cx="4208456" cy="2017485"/>
            <a:chOff x="905574" y="1963463"/>
            <a:chExt cx="4208456" cy="2017485"/>
          </a:xfrm>
        </p:grpSpPr>
        <p:grpSp>
          <p:nvGrpSpPr>
            <p:cNvPr id="30" name="组合 4"/>
            <p:cNvGrpSpPr/>
            <p:nvPr/>
          </p:nvGrpSpPr>
          <p:grpSpPr bwMode="auto">
            <a:xfrm>
              <a:off x="1642398" y="1963463"/>
              <a:ext cx="3471632" cy="1184025"/>
              <a:chOff x="1620256" y="897645"/>
              <a:chExt cx="1775556" cy="665135"/>
            </a:xfrm>
            <a:noFill/>
          </p:grpSpPr>
          <p:sp>
            <p:nvSpPr>
              <p:cNvPr id="31" name="云形标注 82"/>
              <p:cNvSpPr>
                <a:spLocks noChangeArrowheads="1"/>
              </p:cNvSpPr>
              <p:nvPr/>
            </p:nvSpPr>
            <p:spPr bwMode="auto">
              <a:xfrm>
                <a:off x="1620256" y="897645"/>
                <a:ext cx="1685212" cy="665135"/>
              </a:xfrm>
              <a:prstGeom prst="cloudCallout">
                <a:avLst>
                  <a:gd name="adj1" fmla="val -55635"/>
                  <a:gd name="adj2" fmla="val 27228"/>
                </a:avLst>
              </a:prstGeom>
              <a:grp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2" name="矩形 4"/>
              <p:cNvSpPr>
                <a:spLocks noChangeArrowheads="1"/>
              </p:cNvSpPr>
              <p:nvPr/>
            </p:nvSpPr>
            <p:spPr bwMode="auto">
              <a:xfrm>
                <a:off x="1698609" y="960838"/>
                <a:ext cx="1697203" cy="4668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足球比赛小组赛的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赛</a:t>
                </a:r>
                <a:endPara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制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: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循环赛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单循环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574" y="2634348"/>
              <a:ext cx="939661" cy="1346600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5363359" y="1497559"/>
            <a:ext cx="2804101" cy="2184457"/>
            <a:chOff x="5907659" y="2107175"/>
            <a:chExt cx="2804101" cy="2184457"/>
          </a:xfrm>
        </p:grpSpPr>
        <p:pic>
          <p:nvPicPr>
            <p:cNvPr id="36" name="Picture 3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93687" y="3038958"/>
              <a:ext cx="81807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3" name="组合 4"/>
            <p:cNvGrpSpPr/>
            <p:nvPr/>
          </p:nvGrpSpPr>
          <p:grpSpPr bwMode="auto">
            <a:xfrm>
              <a:off x="5907659" y="2107175"/>
              <a:ext cx="2387613" cy="1149184"/>
              <a:chOff x="1692780" y="989475"/>
              <a:chExt cx="1153683" cy="332643"/>
            </a:xfrm>
            <a:noFill/>
          </p:grpSpPr>
          <p:sp>
            <p:nvSpPr>
              <p:cNvPr id="34" name="云形标注 82"/>
              <p:cNvSpPr>
                <a:spLocks noChangeArrowheads="1"/>
              </p:cNvSpPr>
              <p:nvPr/>
            </p:nvSpPr>
            <p:spPr bwMode="auto">
              <a:xfrm>
                <a:off x="1692780" y="989475"/>
                <a:ext cx="1153683" cy="332643"/>
              </a:xfrm>
              <a:prstGeom prst="cloudCallout">
                <a:avLst>
                  <a:gd name="adj1" fmla="val 37341"/>
                  <a:gd name="adj2" fmla="val 62858"/>
                </a:avLst>
              </a:prstGeom>
              <a:grp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5" name="矩形 4"/>
              <p:cNvSpPr>
                <a:spLocks noChangeArrowheads="1"/>
              </p:cNvSpPr>
              <p:nvPr/>
            </p:nvSpPr>
            <p:spPr bwMode="auto">
              <a:xfrm>
                <a:off x="1745310" y="1024520"/>
                <a:ext cx="1092695" cy="2405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中国队所在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B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组共有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支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球队。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15"/>
          <p:cNvSpPr txBox="1">
            <a:spLocks noChangeArrowheads="1"/>
          </p:cNvSpPr>
          <p:nvPr/>
        </p:nvSpPr>
        <p:spPr bwMode="auto">
          <a:xfrm>
            <a:off x="1491358" y="934916"/>
            <a:ext cx="5606142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先写出参赛各队的名称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直线把与中国队比赛的球队名称相连。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15"/>
          <p:cNvSpPr txBox="1">
            <a:spLocks noChangeArrowheads="1"/>
          </p:cNvSpPr>
          <p:nvPr/>
        </p:nvSpPr>
        <p:spPr bwMode="auto">
          <a:xfrm>
            <a:off x="243630" y="347546"/>
            <a:ext cx="7213052" cy="5616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中国队在小组赛中要进行几场比赛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15"/>
          <p:cNvSpPr txBox="1">
            <a:spLocks noChangeArrowheads="1"/>
          </p:cNvSpPr>
          <p:nvPr/>
        </p:nvSpPr>
        <p:spPr bwMode="auto">
          <a:xfrm>
            <a:off x="2624735" y="2855906"/>
            <a:ext cx="105906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pitchFamily="49" charset="-122"/>
              </a:rPr>
              <a:t>中国</a:t>
            </a:r>
            <a:endParaRPr lang="zh-CN" altLang="en-US" sz="2400" b="1" dirty="0">
              <a:solidFill>
                <a:srgbClr val="0070C0"/>
              </a:solidFill>
              <a:latin typeface="楷体_GB2312" panose="0201060903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15"/>
          <p:cNvSpPr txBox="1">
            <a:spLocks noChangeArrowheads="1"/>
          </p:cNvSpPr>
          <p:nvPr/>
        </p:nvSpPr>
        <p:spPr bwMode="auto">
          <a:xfrm>
            <a:off x="3824265" y="2348489"/>
            <a:ext cx="105906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pitchFamily="49" charset="-122"/>
              </a:rPr>
              <a:t>韩国</a:t>
            </a:r>
            <a:endParaRPr lang="zh-CN" altLang="en-US" sz="2400" b="1" dirty="0">
              <a:solidFill>
                <a:srgbClr val="0070C0"/>
              </a:solidFill>
              <a:latin typeface="楷体_GB2312" panose="0201060903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15"/>
          <p:cNvSpPr txBox="1">
            <a:spLocks noChangeArrowheads="1"/>
          </p:cNvSpPr>
          <p:nvPr/>
        </p:nvSpPr>
        <p:spPr bwMode="auto">
          <a:xfrm>
            <a:off x="3824266" y="2836441"/>
            <a:ext cx="158593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pitchFamily="49" charset="-122"/>
              </a:rPr>
              <a:t>澳大利亚</a:t>
            </a:r>
            <a:endParaRPr lang="zh-CN" altLang="en-US" sz="2400" b="1" dirty="0">
              <a:solidFill>
                <a:srgbClr val="0070C0"/>
              </a:solidFill>
              <a:latin typeface="楷体_GB2312" panose="0201060903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15"/>
          <p:cNvSpPr txBox="1">
            <a:spLocks noChangeArrowheads="1"/>
          </p:cNvSpPr>
          <p:nvPr/>
        </p:nvSpPr>
        <p:spPr bwMode="auto">
          <a:xfrm>
            <a:off x="3824266" y="3376143"/>
            <a:ext cx="158593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pitchFamily="49" charset="-122"/>
              </a:rPr>
              <a:t>越南</a:t>
            </a:r>
            <a:endParaRPr lang="zh-CN" altLang="en-US" sz="2400" b="1" dirty="0">
              <a:solidFill>
                <a:srgbClr val="0070C0"/>
              </a:solidFill>
              <a:latin typeface="楷体_GB2312" panose="0201060903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3239436" y="2567780"/>
            <a:ext cx="639259" cy="43350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3250322" y="3066192"/>
            <a:ext cx="63925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3239436" y="3224353"/>
            <a:ext cx="639260" cy="38196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15"/>
          <p:cNvSpPr txBox="1">
            <a:spLocks noChangeArrowheads="1"/>
          </p:cNvSpPr>
          <p:nvPr/>
        </p:nvSpPr>
        <p:spPr bwMode="auto">
          <a:xfrm>
            <a:off x="1576584" y="3849212"/>
            <a:ext cx="6315552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中国队在小组赛中要进行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场比赛。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545621" y="1844830"/>
            <a:ext cx="59554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中国队要和小组中每个队相遇一次。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66" grpId="0"/>
      <p:bldP spid="67" grpId="0"/>
      <p:bldP spid="68" grpId="0"/>
      <p:bldP spid="69" grpId="0"/>
      <p:bldP spid="7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15"/>
          <p:cNvSpPr txBox="1">
            <a:spLocks noChangeArrowheads="1"/>
          </p:cNvSpPr>
          <p:nvPr/>
        </p:nvSpPr>
        <p:spPr bwMode="auto">
          <a:xfrm>
            <a:off x="276338" y="336677"/>
            <a:ext cx="5958413" cy="561692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整个小组共赛多少场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15"/>
          <p:cNvSpPr txBox="1">
            <a:spLocks noChangeArrowheads="1"/>
          </p:cNvSpPr>
          <p:nvPr/>
        </p:nvSpPr>
        <p:spPr bwMode="auto">
          <a:xfrm>
            <a:off x="2150048" y="2153589"/>
            <a:ext cx="695676" cy="37702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1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1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9050"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latin typeface="楷体_GB2312" panose="02010609030101010101" pitchFamily="49" charset="-122"/>
                <a:ea typeface="楷体" panose="02010609060101010101" pitchFamily="49" charset="-122"/>
              </a:rPr>
              <a:t>中国</a:t>
            </a:r>
            <a:endParaRPr lang="zh-CN" altLang="en-US" sz="2000" b="1" dirty="0">
              <a:latin typeface="楷体_GB2312" panose="0201060903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3181132" y="2153589"/>
            <a:ext cx="695676" cy="37702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1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1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9050"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楷体_GB2312" panose="02010609030101010101" pitchFamily="49" charset="-122"/>
                <a:ea typeface="楷体" panose="02010609060101010101" pitchFamily="49" charset="-122"/>
              </a:rPr>
              <a:t>韩国</a:t>
            </a:r>
            <a:endParaRPr lang="zh-CN" altLang="en-US" sz="2000" b="1" dirty="0">
              <a:latin typeface="楷体_GB2312" panose="0201060903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4212216" y="2153589"/>
            <a:ext cx="1238508" cy="37702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1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1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9050"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楷体_GB2312" panose="02010609030101010101" pitchFamily="49" charset="-122"/>
                <a:ea typeface="楷体" panose="02010609060101010101" pitchFamily="49" charset="-122"/>
              </a:rPr>
              <a:t>澳大利亚</a:t>
            </a:r>
            <a:endParaRPr lang="zh-CN" altLang="en-US" sz="2000" b="1" dirty="0">
              <a:latin typeface="楷体_GB2312" panose="0201060903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5"/>
          <p:cNvSpPr txBox="1">
            <a:spLocks noChangeArrowheads="1"/>
          </p:cNvSpPr>
          <p:nvPr/>
        </p:nvSpPr>
        <p:spPr bwMode="auto">
          <a:xfrm>
            <a:off x="5786131" y="2140358"/>
            <a:ext cx="695676" cy="37702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1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1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9050"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楷体_GB2312" panose="02010609030101010101" pitchFamily="49" charset="-122"/>
                <a:ea typeface="楷体" panose="02010609060101010101" pitchFamily="49" charset="-122"/>
              </a:rPr>
              <a:t>越南</a:t>
            </a:r>
            <a:endParaRPr lang="zh-CN" altLang="en-US" sz="2000" b="1" dirty="0">
              <a:latin typeface="楷体_GB2312" panose="0201060903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4"/>
          <p:cNvGrpSpPr/>
          <p:nvPr/>
        </p:nvGrpSpPr>
        <p:grpSpPr bwMode="auto">
          <a:xfrm>
            <a:off x="6422393" y="1248528"/>
            <a:ext cx="2819341" cy="1370108"/>
            <a:chOff x="1692781" y="914852"/>
            <a:chExt cx="1097140" cy="715377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28" name="云形标注 82"/>
            <p:cNvSpPr>
              <a:spLocks noChangeArrowheads="1"/>
            </p:cNvSpPr>
            <p:nvPr/>
          </p:nvSpPr>
          <p:spPr bwMode="auto">
            <a:xfrm>
              <a:off x="1692781" y="914852"/>
              <a:ext cx="890056" cy="715377"/>
            </a:xfrm>
            <a:prstGeom prst="cloudCallout">
              <a:avLst>
                <a:gd name="adj1" fmla="val 36342"/>
                <a:gd name="adj2" fmla="val 62140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1754330" y="978811"/>
              <a:ext cx="1035591" cy="530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不对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会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出现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同</a:t>
              </a:r>
              <a:endPara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场比赛被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统计</a:t>
              </a:r>
              <a:endPara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了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两次的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情况。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3541" y="2789918"/>
            <a:ext cx="818073" cy="125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2" name="组合 4"/>
          <p:cNvGrpSpPr/>
          <p:nvPr/>
        </p:nvGrpSpPr>
        <p:grpSpPr bwMode="auto">
          <a:xfrm>
            <a:off x="6547899" y="1301413"/>
            <a:ext cx="2866968" cy="1247612"/>
            <a:chOff x="1692781" y="978811"/>
            <a:chExt cx="1115674" cy="651418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33" name="云形标注 82"/>
            <p:cNvSpPr>
              <a:spLocks noChangeArrowheads="1"/>
            </p:cNvSpPr>
            <p:nvPr/>
          </p:nvSpPr>
          <p:spPr bwMode="auto">
            <a:xfrm>
              <a:off x="1692781" y="978811"/>
              <a:ext cx="811123" cy="651418"/>
            </a:xfrm>
            <a:prstGeom prst="cloudCallout">
              <a:avLst>
                <a:gd name="adj1" fmla="val 36342"/>
                <a:gd name="adj2" fmla="val 62140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" name="矩形 4"/>
            <p:cNvSpPr>
              <a:spLocks noChangeArrowheads="1"/>
            </p:cNvSpPr>
            <p:nvPr/>
          </p:nvSpPr>
          <p:spPr bwMode="auto">
            <a:xfrm>
              <a:off x="1772864" y="1008649"/>
              <a:ext cx="1035591" cy="530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在每两支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球队</a:t>
              </a:r>
              <a:endPara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之间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画一条线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endPara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两队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相连。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2469679" y="1933355"/>
            <a:ext cx="1181100" cy="201594"/>
          </a:xfrm>
          <a:custGeom>
            <a:avLst/>
            <a:gdLst>
              <a:gd name="connsiteX0" fmla="*/ 0 w 1181100"/>
              <a:gd name="connsiteY0" fmla="*/ 201594 h 201594"/>
              <a:gd name="connsiteX1" fmla="*/ 180975 w 1181100"/>
              <a:gd name="connsiteY1" fmla="*/ 49194 h 201594"/>
              <a:gd name="connsiteX2" fmla="*/ 628650 w 1181100"/>
              <a:gd name="connsiteY2" fmla="*/ 1569 h 201594"/>
              <a:gd name="connsiteX3" fmla="*/ 1019175 w 1181100"/>
              <a:gd name="connsiteY3" fmla="*/ 30144 h 201594"/>
              <a:gd name="connsiteX4" fmla="*/ 1181100 w 1181100"/>
              <a:gd name="connsiteY4" fmla="*/ 201594 h 201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1100" h="201594">
                <a:moveTo>
                  <a:pt x="0" y="201594"/>
                </a:moveTo>
                <a:cubicBezTo>
                  <a:pt x="38100" y="142062"/>
                  <a:pt x="76200" y="82531"/>
                  <a:pt x="180975" y="49194"/>
                </a:cubicBezTo>
                <a:cubicBezTo>
                  <a:pt x="285750" y="15857"/>
                  <a:pt x="488950" y="4744"/>
                  <a:pt x="628650" y="1569"/>
                </a:cubicBezTo>
                <a:cubicBezTo>
                  <a:pt x="768350" y="-1606"/>
                  <a:pt x="927100" y="-3193"/>
                  <a:pt x="1019175" y="30144"/>
                </a:cubicBezTo>
                <a:cubicBezTo>
                  <a:pt x="1111250" y="63481"/>
                  <a:pt x="1146175" y="132537"/>
                  <a:pt x="1181100" y="201594"/>
                </a:cubicBezTo>
              </a:path>
            </a:pathLst>
          </a:cu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2" name="任意多边形 41"/>
          <p:cNvSpPr/>
          <p:nvPr/>
        </p:nvSpPr>
        <p:spPr>
          <a:xfrm flipV="1">
            <a:off x="2347870" y="2537194"/>
            <a:ext cx="2483600" cy="331180"/>
          </a:xfrm>
          <a:custGeom>
            <a:avLst/>
            <a:gdLst>
              <a:gd name="connsiteX0" fmla="*/ 0 w 1181100"/>
              <a:gd name="connsiteY0" fmla="*/ 201594 h 201594"/>
              <a:gd name="connsiteX1" fmla="*/ 180975 w 1181100"/>
              <a:gd name="connsiteY1" fmla="*/ 49194 h 201594"/>
              <a:gd name="connsiteX2" fmla="*/ 628650 w 1181100"/>
              <a:gd name="connsiteY2" fmla="*/ 1569 h 201594"/>
              <a:gd name="connsiteX3" fmla="*/ 1019175 w 1181100"/>
              <a:gd name="connsiteY3" fmla="*/ 30144 h 201594"/>
              <a:gd name="connsiteX4" fmla="*/ 1181100 w 1181100"/>
              <a:gd name="connsiteY4" fmla="*/ 201594 h 201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1100" h="201594">
                <a:moveTo>
                  <a:pt x="0" y="201594"/>
                </a:moveTo>
                <a:cubicBezTo>
                  <a:pt x="38100" y="142062"/>
                  <a:pt x="76200" y="82531"/>
                  <a:pt x="180975" y="49194"/>
                </a:cubicBezTo>
                <a:cubicBezTo>
                  <a:pt x="285750" y="15857"/>
                  <a:pt x="488950" y="4744"/>
                  <a:pt x="628650" y="1569"/>
                </a:cubicBezTo>
                <a:cubicBezTo>
                  <a:pt x="768350" y="-1606"/>
                  <a:pt x="927100" y="-3193"/>
                  <a:pt x="1019175" y="30144"/>
                </a:cubicBezTo>
                <a:cubicBezTo>
                  <a:pt x="1111250" y="63481"/>
                  <a:pt x="1146175" y="132537"/>
                  <a:pt x="1181100" y="201594"/>
                </a:cubicBezTo>
              </a:path>
            </a:pathLst>
          </a:cu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3" name="任意多边形 42"/>
          <p:cNvSpPr/>
          <p:nvPr/>
        </p:nvSpPr>
        <p:spPr>
          <a:xfrm flipV="1">
            <a:off x="2347870" y="2537194"/>
            <a:ext cx="3786509" cy="407380"/>
          </a:xfrm>
          <a:custGeom>
            <a:avLst/>
            <a:gdLst>
              <a:gd name="connsiteX0" fmla="*/ 0 w 1181100"/>
              <a:gd name="connsiteY0" fmla="*/ 201594 h 201594"/>
              <a:gd name="connsiteX1" fmla="*/ 180975 w 1181100"/>
              <a:gd name="connsiteY1" fmla="*/ 49194 h 201594"/>
              <a:gd name="connsiteX2" fmla="*/ 628650 w 1181100"/>
              <a:gd name="connsiteY2" fmla="*/ 1569 h 201594"/>
              <a:gd name="connsiteX3" fmla="*/ 1019175 w 1181100"/>
              <a:gd name="connsiteY3" fmla="*/ 30144 h 201594"/>
              <a:gd name="connsiteX4" fmla="*/ 1181100 w 1181100"/>
              <a:gd name="connsiteY4" fmla="*/ 201594 h 201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1100" h="201594">
                <a:moveTo>
                  <a:pt x="0" y="201594"/>
                </a:moveTo>
                <a:cubicBezTo>
                  <a:pt x="38100" y="142062"/>
                  <a:pt x="76200" y="82531"/>
                  <a:pt x="180975" y="49194"/>
                </a:cubicBezTo>
                <a:cubicBezTo>
                  <a:pt x="285750" y="15857"/>
                  <a:pt x="488950" y="4744"/>
                  <a:pt x="628650" y="1569"/>
                </a:cubicBezTo>
                <a:cubicBezTo>
                  <a:pt x="768350" y="-1606"/>
                  <a:pt x="927100" y="-3193"/>
                  <a:pt x="1019175" y="30144"/>
                </a:cubicBezTo>
                <a:cubicBezTo>
                  <a:pt x="1111250" y="63481"/>
                  <a:pt x="1146175" y="132537"/>
                  <a:pt x="1181100" y="201594"/>
                </a:cubicBezTo>
              </a:path>
            </a:pathLst>
          </a:cu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4" name="任意多边形 43"/>
          <p:cNvSpPr/>
          <p:nvPr/>
        </p:nvSpPr>
        <p:spPr>
          <a:xfrm>
            <a:off x="3682310" y="1949886"/>
            <a:ext cx="1181100" cy="201594"/>
          </a:xfrm>
          <a:custGeom>
            <a:avLst/>
            <a:gdLst>
              <a:gd name="connsiteX0" fmla="*/ 0 w 1181100"/>
              <a:gd name="connsiteY0" fmla="*/ 201594 h 201594"/>
              <a:gd name="connsiteX1" fmla="*/ 180975 w 1181100"/>
              <a:gd name="connsiteY1" fmla="*/ 49194 h 201594"/>
              <a:gd name="connsiteX2" fmla="*/ 628650 w 1181100"/>
              <a:gd name="connsiteY2" fmla="*/ 1569 h 201594"/>
              <a:gd name="connsiteX3" fmla="*/ 1019175 w 1181100"/>
              <a:gd name="connsiteY3" fmla="*/ 30144 h 201594"/>
              <a:gd name="connsiteX4" fmla="*/ 1181100 w 1181100"/>
              <a:gd name="connsiteY4" fmla="*/ 201594 h 201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1100" h="201594">
                <a:moveTo>
                  <a:pt x="0" y="201594"/>
                </a:moveTo>
                <a:cubicBezTo>
                  <a:pt x="38100" y="142062"/>
                  <a:pt x="76200" y="82531"/>
                  <a:pt x="180975" y="49194"/>
                </a:cubicBezTo>
                <a:cubicBezTo>
                  <a:pt x="285750" y="15857"/>
                  <a:pt x="488950" y="4744"/>
                  <a:pt x="628650" y="1569"/>
                </a:cubicBezTo>
                <a:cubicBezTo>
                  <a:pt x="768350" y="-1606"/>
                  <a:pt x="927100" y="-3193"/>
                  <a:pt x="1019175" y="30144"/>
                </a:cubicBezTo>
                <a:cubicBezTo>
                  <a:pt x="1111250" y="63481"/>
                  <a:pt x="1146175" y="132537"/>
                  <a:pt x="1181100" y="201594"/>
                </a:cubicBezTo>
              </a:path>
            </a:pathLst>
          </a:cu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5" name="任意多边形 44"/>
          <p:cNvSpPr/>
          <p:nvPr/>
        </p:nvSpPr>
        <p:spPr>
          <a:xfrm>
            <a:off x="3672785" y="1911437"/>
            <a:ext cx="2461184" cy="223512"/>
          </a:xfrm>
          <a:custGeom>
            <a:avLst/>
            <a:gdLst>
              <a:gd name="connsiteX0" fmla="*/ 0 w 1181100"/>
              <a:gd name="connsiteY0" fmla="*/ 201594 h 201594"/>
              <a:gd name="connsiteX1" fmla="*/ 180975 w 1181100"/>
              <a:gd name="connsiteY1" fmla="*/ 49194 h 201594"/>
              <a:gd name="connsiteX2" fmla="*/ 628650 w 1181100"/>
              <a:gd name="connsiteY2" fmla="*/ 1569 h 201594"/>
              <a:gd name="connsiteX3" fmla="*/ 1019175 w 1181100"/>
              <a:gd name="connsiteY3" fmla="*/ 30144 h 201594"/>
              <a:gd name="connsiteX4" fmla="*/ 1181100 w 1181100"/>
              <a:gd name="connsiteY4" fmla="*/ 201594 h 201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1100" h="201594">
                <a:moveTo>
                  <a:pt x="0" y="201594"/>
                </a:moveTo>
                <a:cubicBezTo>
                  <a:pt x="38100" y="142062"/>
                  <a:pt x="76200" y="82531"/>
                  <a:pt x="180975" y="49194"/>
                </a:cubicBezTo>
                <a:cubicBezTo>
                  <a:pt x="285750" y="15857"/>
                  <a:pt x="488950" y="4744"/>
                  <a:pt x="628650" y="1569"/>
                </a:cubicBezTo>
                <a:cubicBezTo>
                  <a:pt x="768350" y="-1606"/>
                  <a:pt x="927100" y="-3193"/>
                  <a:pt x="1019175" y="30144"/>
                </a:cubicBezTo>
                <a:cubicBezTo>
                  <a:pt x="1111250" y="63481"/>
                  <a:pt x="1146175" y="132537"/>
                  <a:pt x="1181100" y="201594"/>
                </a:cubicBezTo>
              </a:path>
            </a:pathLst>
          </a:cu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 flipV="1">
            <a:off x="4970702" y="2526146"/>
            <a:ext cx="1163267" cy="214738"/>
          </a:xfrm>
          <a:custGeom>
            <a:avLst/>
            <a:gdLst>
              <a:gd name="connsiteX0" fmla="*/ 0 w 1181100"/>
              <a:gd name="connsiteY0" fmla="*/ 201594 h 201594"/>
              <a:gd name="connsiteX1" fmla="*/ 180975 w 1181100"/>
              <a:gd name="connsiteY1" fmla="*/ 49194 h 201594"/>
              <a:gd name="connsiteX2" fmla="*/ 628650 w 1181100"/>
              <a:gd name="connsiteY2" fmla="*/ 1569 h 201594"/>
              <a:gd name="connsiteX3" fmla="*/ 1019175 w 1181100"/>
              <a:gd name="connsiteY3" fmla="*/ 30144 h 201594"/>
              <a:gd name="connsiteX4" fmla="*/ 1181100 w 1181100"/>
              <a:gd name="connsiteY4" fmla="*/ 201594 h 201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1100" h="201594">
                <a:moveTo>
                  <a:pt x="0" y="201594"/>
                </a:moveTo>
                <a:cubicBezTo>
                  <a:pt x="38100" y="142062"/>
                  <a:pt x="76200" y="82531"/>
                  <a:pt x="180975" y="49194"/>
                </a:cubicBezTo>
                <a:cubicBezTo>
                  <a:pt x="285750" y="15857"/>
                  <a:pt x="488950" y="4744"/>
                  <a:pt x="628650" y="1569"/>
                </a:cubicBezTo>
                <a:cubicBezTo>
                  <a:pt x="768350" y="-1606"/>
                  <a:pt x="927100" y="-3193"/>
                  <a:pt x="1019175" y="30144"/>
                </a:cubicBezTo>
                <a:cubicBezTo>
                  <a:pt x="1111250" y="63481"/>
                  <a:pt x="1146175" y="132537"/>
                  <a:pt x="1181100" y="201594"/>
                </a:cubicBezTo>
              </a:path>
            </a:pathLst>
          </a:cu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3" name="组合 2"/>
          <p:cNvGrpSpPr/>
          <p:nvPr/>
        </p:nvGrpSpPr>
        <p:grpSpPr>
          <a:xfrm>
            <a:off x="3163614" y="3336631"/>
            <a:ext cx="2227468" cy="440349"/>
            <a:chOff x="3098298" y="3369289"/>
            <a:chExt cx="2227468" cy="440349"/>
          </a:xfrm>
        </p:grpSpPr>
        <p:sp>
          <p:nvSpPr>
            <p:cNvPr id="72" name="TextBox 15"/>
            <p:cNvSpPr txBox="1">
              <a:spLocks noChangeArrowheads="1"/>
            </p:cNvSpPr>
            <p:nvPr/>
          </p:nvSpPr>
          <p:spPr bwMode="auto">
            <a:xfrm>
              <a:off x="3098298" y="3369289"/>
              <a:ext cx="340962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TextBox 15"/>
            <p:cNvSpPr txBox="1">
              <a:spLocks noChangeArrowheads="1"/>
            </p:cNvSpPr>
            <p:nvPr/>
          </p:nvSpPr>
          <p:spPr bwMode="auto">
            <a:xfrm>
              <a:off x="3249729" y="3371056"/>
              <a:ext cx="2076037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  + =6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场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TextBox 15"/>
            <p:cNvSpPr txBox="1">
              <a:spLocks noChangeArrowheads="1"/>
            </p:cNvSpPr>
            <p:nvPr/>
          </p:nvSpPr>
          <p:spPr bwMode="auto">
            <a:xfrm>
              <a:off x="3461032" y="3369289"/>
              <a:ext cx="340962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TextBox 15"/>
            <p:cNvSpPr txBox="1">
              <a:spLocks noChangeArrowheads="1"/>
            </p:cNvSpPr>
            <p:nvPr/>
          </p:nvSpPr>
          <p:spPr bwMode="auto">
            <a:xfrm>
              <a:off x="3845538" y="3369289"/>
              <a:ext cx="340962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72228" y="1065549"/>
            <a:ext cx="2499572" cy="2540202"/>
            <a:chOff x="472228" y="1065549"/>
            <a:chExt cx="2499572" cy="2540202"/>
          </a:xfrm>
        </p:grpSpPr>
        <p:sp>
          <p:nvSpPr>
            <p:cNvPr id="2" name="矩形 1"/>
            <p:cNvSpPr/>
            <p:nvPr/>
          </p:nvSpPr>
          <p:spPr>
            <a:xfrm>
              <a:off x="579123" y="1232524"/>
              <a:ext cx="2040943" cy="9048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用连线的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比赛场次。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云形标注 82"/>
            <p:cNvSpPr>
              <a:spLocks noChangeArrowheads="1"/>
            </p:cNvSpPr>
            <p:nvPr/>
          </p:nvSpPr>
          <p:spPr bwMode="auto">
            <a:xfrm>
              <a:off x="472228" y="1065549"/>
              <a:ext cx="2499572" cy="1149405"/>
            </a:xfrm>
            <a:prstGeom prst="cloudCallout">
              <a:avLst>
                <a:gd name="adj1" fmla="val -20766"/>
                <a:gd name="adj2" fmla="val 92407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081" y="2229506"/>
              <a:ext cx="960347" cy="137624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24" grpId="0" animBg="1"/>
      <p:bldP spid="25" grpId="0" animBg="1"/>
      <p:bldP spid="26" grpId="0" animBg="1"/>
      <p:bldP spid="9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195624" y="761214"/>
            <a:ext cx="3473474" cy="3041886"/>
            <a:chOff x="5195624" y="761214"/>
            <a:chExt cx="3473474" cy="3041886"/>
          </a:xfrm>
        </p:grpSpPr>
        <p:pic>
          <p:nvPicPr>
            <p:cNvPr id="31" name="Picture 3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66583" y="2550426"/>
              <a:ext cx="81807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2" name="组合 4"/>
            <p:cNvGrpSpPr/>
            <p:nvPr/>
          </p:nvGrpSpPr>
          <p:grpSpPr bwMode="auto">
            <a:xfrm>
              <a:off x="5195624" y="761214"/>
              <a:ext cx="3473474" cy="1568701"/>
              <a:chOff x="1610876" y="811160"/>
              <a:chExt cx="1074923" cy="819069"/>
            </a:xfrm>
            <a:solidFill>
              <a:schemeClr val="accent5">
                <a:lumMod val="20000"/>
                <a:lumOff val="80000"/>
              </a:schemeClr>
            </a:solidFill>
          </p:grpSpPr>
          <p:sp>
            <p:nvSpPr>
              <p:cNvPr id="33" name="云形标注 82"/>
              <p:cNvSpPr>
                <a:spLocks noChangeArrowheads="1"/>
              </p:cNvSpPr>
              <p:nvPr/>
            </p:nvSpPr>
            <p:spPr bwMode="auto">
              <a:xfrm>
                <a:off x="1610876" y="811160"/>
                <a:ext cx="1074923" cy="819069"/>
              </a:xfrm>
              <a:prstGeom prst="cloudCallout">
                <a:avLst>
                  <a:gd name="adj1" fmla="val 12204"/>
                  <a:gd name="adj2" fmla="val 79141"/>
                </a:avLst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4" name="矩形 4"/>
              <p:cNvSpPr>
                <a:spLocks noChangeArrowheads="1"/>
              </p:cNvSpPr>
              <p:nvPr/>
            </p:nvSpPr>
            <p:spPr bwMode="auto">
              <a:xfrm>
                <a:off x="1751037" y="887101"/>
                <a:ext cx="884408" cy="6267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还可以用这个图表示</a:t>
                </a: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再数出每两支球队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之间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有几条线。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47" name="TextBox 15"/>
          <p:cNvSpPr txBox="1">
            <a:spLocks noChangeArrowheads="1"/>
          </p:cNvSpPr>
          <p:nvPr/>
        </p:nvSpPr>
        <p:spPr bwMode="auto">
          <a:xfrm>
            <a:off x="5186104" y="2874910"/>
            <a:ext cx="2085553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条线。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092013" y="1390229"/>
            <a:ext cx="728804" cy="657225"/>
            <a:chOff x="1739959" y="3131370"/>
            <a:chExt cx="728804" cy="657225"/>
          </a:xfrm>
        </p:grpSpPr>
        <p:grpSp>
          <p:nvGrpSpPr>
            <p:cNvPr id="3" name="组合 2"/>
            <p:cNvGrpSpPr/>
            <p:nvPr/>
          </p:nvGrpSpPr>
          <p:grpSpPr>
            <a:xfrm>
              <a:off x="1739959" y="3131370"/>
              <a:ext cx="667546" cy="657225"/>
              <a:chOff x="1739959" y="3131370"/>
              <a:chExt cx="667546" cy="657225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1749484" y="3131370"/>
                <a:ext cx="658021" cy="657225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1875436" y="3152213"/>
                <a:ext cx="264195" cy="240506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2130106" y="3219476"/>
                <a:ext cx="264195" cy="240506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2128517" y="3459982"/>
                <a:ext cx="264195" cy="240506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739959" y="3372204"/>
                <a:ext cx="264195" cy="240506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1900406" y="3536222"/>
                <a:ext cx="264195" cy="240506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TextBox 15"/>
            <p:cNvSpPr txBox="1">
              <a:spLocks noChangeArrowheads="1"/>
            </p:cNvSpPr>
            <p:nvPr/>
          </p:nvSpPr>
          <p:spPr bwMode="auto">
            <a:xfrm>
              <a:off x="1773087" y="3276626"/>
              <a:ext cx="695676" cy="346249"/>
            </a:xfrm>
            <a:prstGeom prst="rect">
              <a:avLst/>
            </a:prstGeom>
            <a:noFill/>
            <a:ln w="19050">
              <a:noFill/>
              <a:prstDash val="sysDot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 smtClean="0">
                  <a:latin typeface="楷体_GB2312" panose="02010609030101010101" pitchFamily="49" charset="-122"/>
                  <a:ea typeface="楷体" panose="02010609060101010101" pitchFamily="49" charset="-122"/>
                </a:rPr>
                <a:t>中国</a:t>
              </a:r>
              <a:endParaRPr lang="zh-CN" altLang="en-US" b="1" dirty="0">
                <a:latin typeface="楷体_GB2312" panose="0201060903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272582" y="2135231"/>
            <a:ext cx="757379" cy="657225"/>
            <a:chOff x="5300975" y="3592097"/>
            <a:chExt cx="757379" cy="657225"/>
          </a:xfrm>
        </p:grpSpPr>
        <p:grpSp>
          <p:nvGrpSpPr>
            <p:cNvPr id="76" name="组合 75"/>
            <p:cNvGrpSpPr/>
            <p:nvPr/>
          </p:nvGrpSpPr>
          <p:grpSpPr>
            <a:xfrm>
              <a:off x="5300975" y="3592097"/>
              <a:ext cx="667546" cy="657225"/>
              <a:chOff x="1739959" y="3131370"/>
              <a:chExt cx="667546" cy="657225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1749484" y="3131370"/>
                <a:ext cx="658021" cy="6572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19050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1875436" y="3152213"/>
                <a:ext cx="264195" cy="240506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2130106" y="3219476"/>
                <a:ext cx="264195" cy="240506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2128517" y="3459982"/>
                <a:ext cx="264195" cy="240506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1739959" y="3372204"/>
                <a:ext cx="264195" cy="240506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1900406" y="3536222"/>
                <a:ext cx="264195" cy="240506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3" name="TextBox 15"/>
            <p:cNvSpPr txBox="1">
              <a:spLocks noChangeArrowheads="1"/>
            </p:cNvSpPr>
            <p:nvPr/>
          </p:nvSpPr>
          <p:spPr bwMode="auto">
            <a:xfrm>
              <a:off x="5362678" y="3746878"/>
              <a:ext cx="695676" cy="346249"/>
            </a:xfrm>
            <a:prstGeom prst="rect">
              <a:avLst/>
            </a:prstGeom>
            <a:noFill/>
            <a:ln w="19050">
              <a:noFill/>
              <a:prstDash val="sysDot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 smtClean="0">
                  <a:latin typeface="楷体_GB2312" panose="02010609030101010101" pitchFamily="49" charset="-122"/>
                  <a:ea typeface="楷体" panose="02010609060101010101" pitchFamily="49" charset="-122"/>
                </a:rPr>
                <a:t>韩国</a:t>
              </a:r>
              <a:endParaRPr lang="zh-CN" altLang="en-US" b="1" dirty="0">
                <a:latin typeface="楷体_GB2312" panose="0201060903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47096" y="2780589"/>
            <a:ext cx="766904" cy="657225"/>
            <a:chOff x="6812080" y="3562130"/>
            <a:chExt cx="766904" cy="657225"/>
          </a:xfrm>
        </p:grpSpPr>
        <p:grpSp>
          <p:nvGrpSpPr>
            <p:cNvPr id="84" name="组合 83"/>
            <p:cNvGrpSpPr/>
            <p:nvPr/>
          </p:nvGrpSpPr>
          <p:grpSpPr>
            <a:xfrm>
              <a:off x="6812080" y="3562130"/>
              <a:ext cx="667546" cy="657225"/>
              <a:chOff x="1739959" y="3131370"/>
              <a:chExt cx="667546" cy="657225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1749484" y="3131370"/>
                <a:ext cx="658021" cy="65722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19050">
                <a:solidFill>
                  <a:schemeClr val="accent4">
                    <a:lumMod val="60000"/>
                    <a:lumOff val="4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1875436" y="3152213"/>
                <a:ext cx="264195" cy="240506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2130106" y="3219476"/>
                <a:ext cx="264195" cy="240506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2128517" y="3459982"/>
                <a:ext cx="264195" cy="240506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1739959" y="3372204"/>
                <a:ext cx="264195" cy="240506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1900406" y="3536222"/>
                <a:ext cx="264195" cy="240506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1" name="TextBox 15"/>
            <p:cNvSpPr txBox="1">
              <a:spLocks noChangeArrowheads="1"/>
            </p:cNvSpPr>
            <p:nvPr/>
          </p:nvSpPr>
          <p:spPr bwMode="auto">
            <a:xfrm>
              <a:off x="6883308" y="3574036"/>
              <a:ext cx="695676" cy="623248"/>
            </a:xfrm>
            <a:prstGeom prst="rect">
              <a:avLst/>
            </a:prstGeom>
            <a:noFill/>
            <a:ln w="19050">
              <a:noFill/>
              <a:prstDash val="sysDot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 smtClean="0">
                  <a:latin typeface="楷体_GB2312" panose="02010609030101010101" pitchFamily="49" charset="-122"/>
                  <a:ea typeface="楷体" panose="02010609060101010101" pitchFamily="49" charset="-122"/>
                </a:rPr>
                <a:t>澳大利亚</a:t>
              </a:r>
              <a:endParaRPr lang="zh-CN" altLang="en-US" b="1" dirty="0">
                <a:latin typeface="楷体_GB2312" panose="0201060903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42314" y="2156074"/>
            <a:ext cx="738329" cy="657225"/>
            <a:chOff x="6058354" y="4062349"/>
            <a:chExt cx="738329" cy="657225"/>
          </a:xfrm>
        </p:grpSpPr>
        <p:grpSp>
          <p:nvGrpSpPr>
            <p:cNvPr id="92" name="组合 91"/>
            <p:cNvGrpSpPr/>
            <p:nvPr/>
          </p:nvGrpSpPr>
          <p:grpSpPr>
            <a:xfrm>
              <a:off x="6058354" y="4062349"/>
              <a:ext cx="667546" cy="657225"/>
              <a:chOff x="1739959" y="3131370"/>
              <a:chExt cx="667546" cy="657225"/>
            </a:xfrm>
          </p:grpSpPr>
          <p:sp>
            <p:nvSpPr>
              <p:cNvPr id="93" name="椭圆 92"/>
              <p:cNvSpPr/>
              <p:nvPr/>
            </p:nvSpPr>
            <p:spPr>
              <a:xfrm>
                <a:off x="1749484" y="3131370"/>
                <a:ext cx="658021" cy="657225"/>
              </a:xfrm>
              <a:prstGeom prst="ellipse">
                <a:avLst/>
              </a:prstGeom>
              <a:solidFill>
                <a:srgbClr val="00B050"/>
              </a:solidFill>
              <a:ln w="19050">
                <a:solidFill>
                  <a:schemeClr val="accent4">
                    <a:lumMod val="60000"/>
                    <a:lumOff val="4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1875436" y="3152213"/>
                <a:ext cx="264195" cy="240506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2130106" y="3219476"/>
                <a:ext cx="264195" cy="240506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2128517" y="3459982"/>
                <a:ext cx="264195" cy="240506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1739959" y="3372204"/>
                <a:ext cx="264195" cy="240506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1900406" y="3536222"/>
                <a:ext cx="264195" cy="240506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9" name="TextBox 15"/>
            <p:cNvSpPr txBox="1">
              <a:spLocks noChangeArrowheads="1"/>
            </p:cNvSpPr>
            <p:nvPr/>
          </p:nvSpPr>
          <p:spPr bwMode="auto">
            <a:xfrm>
              <a:off x="6101007" y="4198080"/>
              <a:ext cx="695676" cy="346249"/>
            </a:xfrm>
            <a:prstGeom prst="rect">
              <a:avLst/>
            </a:prstGeom>
            <a:noFill/>
            <a:ln w="19050">
              <a:noFill/>
              <a:prstDash val="sysDot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 smtClean="0">
                  <a:latin typeface="楷体_GB2312" panose="02010609030101010101" pitchFamily="49" charset="-122"/>
                  <a:ea typeface="楷体" panose="02010609060101010101" pitchFamily="49" charset="-122"/>
                </a:rPr>
                <a:t>越南</a:t>
              </a:r>
              <a:endParaRPr lang="zh-CN" altLang="en-US" b="1" dirty="0">
                <a:latin typeface="楷体_GB2312" panose="0201060903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弧形 7"/>
          <p:cNvSpPr/>
          <p:nvPr/>
        </p:nvSpPr>
        <p:spPr>
          <a:xfrm>
            <a:off x="4252460" y="1531325"/>
            <a:ext cx="1028389" cy="1337370"/>
          </a:xfrm>
          <a:prstGeom prst="arc">
            <a:avLst>
              <a:gd name="adj1" fmla="val 16011653"/>
              <a:gd name="adj2" fmla="val 21283535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弧形 99"/>
          <p:cNvSpPr/>
          <p:nvPr/>
        </p:nvSpPr>
        <p:spPr>
          <a:xfrm rot="5702991">
            <a:off x="4085945" y="2063758"/>
            <a:ext cx="987948" cy="1477315"/>
          </a:xfrm>
          <a:prstGeom prst="arc">
            <a:avLst>
              <a:gd name="adj1" fmla="val 16011653"/>
              <a:gd name="adj2" fmla="val 205177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弧形 100"/>
          <p:cNvSpPr/>
          <p:nvPr/>
        </p:nvSpPr>
        <p:spPr>
          <a:xfrm rot="10621956">
            <a:off x="3313461" y="1898792"/>
            <a:ext cx="1422361" cy="1399421"/>
          </a:xfrm>
          <a:prstGeom prst="arc">
            <a:avLst>
              <a:gd name="adj1" fmla="val 16011653"/>
              <a:gd name="adj2" fmla="val 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弧形 101"/>
          <p:cNvSpPr/>
          <p:nvPr/>
        </p:nvSpPr>
        <p:spPr>
          <a:xfrm rot="16646531">
            <a:off x="3281344" y="1524380"/>
            <a:ext cx="1553677" cy="1528228"/>
          </a:xfrm>
          <a:prstGeom prst="arc">
            <a:avLst>
              <a:gd name="adj1" fmla="val 15648040"/>
              <a:gd name="adj2" fmla="val 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3912663" y="2484686"/>
            <a:ext cx="1044000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 flipV="1">
            <a:off x="4414207" y="2032901"/>
            <a:ext cx="0" cy="747688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5"/>
          <p:cNvSpPr txBox="1">
            <a:spLocks noChangeArrowheads="1"/>
          </p:cNvSpPr>
          <p:nvPr/>
        </p:nvSpPr>
        <p:spPr bwMode="auto">
          <a:xfrm>
            <a:off x="2445073" y="3673600"/>
            <a:ext cx="4085722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_GB2312" panose="0201060903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zh-CN" sz="2800" b="1" dirty="0" smtClean="0">
                <a:ea typeface="楷体" panose="02010609060101010101" pitchFamily="49" charset="-122"/>
              </a:rPr>
              <a:t>整个</a:t>
            </a:r>
            <a:r>
              <a:rPr lang="zh-CN" altLang="zh-CN" sz="2800" b="1" dirty="0">
                <a:ea typeface="楷体" panose="02010609060101010101" pitchFamily="49" charset="-122"/>
              </a:rPr>
              <a:t>小组共赛</a:t>
            </a:r>
            <a:r>
              <a:rPr lang="en-US" altLang="zh-CN" sz="2800" b="1" dirty="0">
                <a:ea typeface="楷体" panose="02010609060101010101" pitchFamily="49" charset="-122"/>
              </a:rPr>
              <a:t>6</a:t>
            </a:r>
            <a:r>
              <a:rPr lang="zh-CN" altLang="zh-CN" sz="2800" b="1" dirty="0">
                <a:ea typeface="楷体" panose="02010609060101010101" pitchFamily="49" charset="-122"/>
              </a:rPr>
              <a:t>场</a:t>
            </a:r>
            <a:r>
              <a:rPr lang="zh-CN" altLang="zh-CN" sz="2800" b="1" dirty="0" smtClean="0">
                <a:ea typeface="楷体" panose="02010609060101010101" pitchFamily="49" charset="-122"/>
              </a:rPr>
              <a:t>。</a:t>
            </a:r>
            <a:endParaRPr lang="zh-CN" altLang="zh-CN" sz="2800" b="1" dirty="0">
              <a:ea typeface="楷体" panose="02010609060101010101" pitchFamily="49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4" name="图片 6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6" name="TextBox 15"/>
          <p:cNvSpPr txBox="1">
            <a:spLocks noChangeArrowheads="1"/>
          </p:cNvSpPr>
          <p:nvPr/>
        </p:nvSpPr>
        <p:spPr bwMode="auto">
          <a:xfrm>
            <a:off x="276338" y="336677"/>
            <a:ext cx="5958413" cy="561692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整个小组共赛多少场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37544" y="1065549"/>
            <a:ext cx="2499572" cy="2540202"/>
            <a:chOff x="472228" y="1228839"/>
            <a:chExt cx="2499572" cy="2540202"/>
          </a:xfrm>
        </p:grpSpPr>
        <p:sp>
          <p:nvSpPr>
            <p:cNvPr id="9" name="矩形 8"/>
            <p:cNvSpPr/>
            <p:nvPr/>
          </p:nvSpPr>
          <p:spPr>
            <a:xfrm>
              <a:off x="681280" y="1348798"/>
              <a:ext cx="2040943" cy="9048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用连线的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比赛场次。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云形标注 82"/>
            <p:cNvSpPr>
              <a:spLocks noChangeArrowheads="1"/>
            </p:cNvSpPr>
            <p:nvPr/>
          </p:nvSpPr>
          <p:spPr bwMode="auto">
            <a:xfrm>
              <a:off x="472228" y="1228839"/>
              <a:ext cx="2499572" cy="1149405"/>
            </a:xfrm>
            <a:prstGeom prst="cloudCallout">
              <a:avLst>
                <a:gd name="adj1" fmla="val -20766"/>
                <a:gd name="adj2" fmla="val 92407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081" y="2392796"/>
              <a:ext cx="960347" cy="137624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8" grpId="0" animBg="1"/>
      <p:bldP spid="100" grpId="0" animBg="1"/>
      <p:bldP spid="101" grpId="0" animBg="1"/>
      <p:bldP spid="102" grpId="0" animBg="1"/>
      <p:bldP spid="10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621964" y="2580982"/>
          <a:ext cx="5807363" cy="18542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111135"/>
                <a:gridCol w="1174057"/>
                <a:gridCol w="1174057"/>
                <a:gridCol w="1174057"/>
                <a:gridCol w="1174057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ea typeface="楷体" panose="02010609060101010101" pitchFamily="49" charset="-122"/>
                        </a:rPr>
                        <a:t>中国</a:t>
                      </a:r>
                      <a:endParaRPr lang="zh-CN" altLang="en-US" sz="1800" b="1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ea typeface="楷体" panose="02010609060101010101" pitchFamily="49" charset="-122"/>
                        </a:rPr>
                        <a:t>韩国</a:t>
                      </a:r>
                      <a:endParaRPr lang="zh-CN" altLang="en-US" sz="1800" b="1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ea typeface="楷体" panose="02010609060101010101" pitchFamily="49" charset="-122"/>
                        </a:rPr>
                        <a:t>澳大利亚</a:t>
                      </a:r>
                      <a:endParaRPr lang="zh-CN" altLang="en-US" sz="1800" b="1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ea typeface="楷体" panose="02010609060101010101" pitchFamily="49" charset="-122"/>
                        </a:rPr>
                        <a:t>越南</a:t>
                      </a:r>
                      <a:endParaRPr lang="zh-CN" altLang="en-US" sz="1800" b="1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ea typeface="楷体" panose="02010609060101010101" pitchFamily="49" charset="-122"/>
                        </a:rPr>
                        <a:t>中国</a:t>
                      </a:r>
                      <a:endParaRPr lang="zh-CN" altLang="en-US" sz="1800" b="1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ea typeface="楷体" panose="02010609060101010101" pitchFamily="49" charset="-122"/>
                        </a:rPr>
                        <a:t>韩国</a:t>
                      </a:r>
                      <a:endParaRPr lang="zh-CN" altLang="en-US" sz="1800" b="1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ea typeface="楷体" panose="02010609060101010101" pitchFamily="49" charset="-122"/>
                        </a:rPr>
                        <a:t>澳大利亚</a:t>
                      </a:r>
                      <a:endParaRPr lang="zh-CN" altLang="en-US" sz="1800" b="1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ea typeface="楷体" panose="02010609060101010101" pitchFamily="49" charset="-122"/>
                        </a:rPr>
                        <a:t>越南</a:t>
                      </a:r>
                      <a:endParaRPr lang="zh-CN" altLang="en-US" sz="1800" b="1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7" name="TextBox 15"/>
          <p:cNvSpPr txBox="1">
            <a:spLocks noChangeArrowheads="1"/>
          </p:cNvSpPr>
          <p:nvPr/>
        </p:nvSpPr>
        <p:spPr bwMode="auto">
          <a:xfrm>
            <a:off x="2971426" y="3318119"/>
            <a:ext cx="1024863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pitchFamily="49" charset="-122"/>
              </a:rPr>
              <a:t>中、韩</a:t>
            </a:r>
            <a:endParaRPr lang="zh-CN" altLang="en-US" sz="2000" b="1" dirty="0">
              <a:solidFill>
                <a:srgbClr val="0070C0"/>
              </a:solidFill>
              <a:latin typeface="楷体_GB2312" panose="0201060903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15"/>
          <p:cNvSpPr txBox="1">
            <a:spLocks noChangeArrowheads="1"/>
          </p:cNvSpPr>
          <p:nvPr/>
        </p:nvSpPr>
        <p:spPr bwMode="auto">
          <a:xfrm>
            <a:off x="2971427" y="3691903"/>
            <a:ext cx="1024862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pitchFamily="49" charset="-122"/>
              </a:rPr>
              <a:t>中、澳 </a:t>
            </a:r>
            <a:endParaRPr lang="zh-CN" altLang="en-US" sz="2000" b="1" dirty="0">
              <a:solidFill>
                <a:srgbClr val="0070C0"/>
              </a:solidFill>
              <a:latin typeface="楷体_GB2312" panose="0201060903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15"/>
          <p:cNvSpPr txBox="1">
            <a:spLocks noChangeArrowheads="1"/>
          </p:cNvSpPr>
          <p:nvPr/>
        </p:nvSpPr>
        <p:spPr bwMode="auto">
          <a:xfrm>
            <a:off x="2971426" y="4068929"/>
            <a:ext cx="1024862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pitchFamily="49" charset="-122"/>
              </a:rPr>
              <a:t>中、越 </a:t>
            </a:r>
            <a:endParaRPr lang="zh-CN" altLang="en-US" sz="2000" b="1" dirty="0">
              <a:solidFill>
                <a:srgbClr val="0070C0"/>
              </a:solidFill>
              <a:latin typeface="楷体_GB2312" panose="0201060903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15"/>
          <p:cNvSpPr txBox="1">
            <a:spLocks noChangeArrowheads="1"/>
          </p:cNvSpPr>
          <p:nvPr/>
        </p:nvSpPr>
        <p:spPr bwMode="auto">
          <a:xfrm>
            <a:off x="4079412" y="3664768"/>
            <a:ext cx="1024862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pitchFamily="49" charset="-122"/>
              </a:rPr>
              <a:t>韩、澳 </a:t>
            </a:r>
            <a:endParaRPr lang="zh-CN" altLang="en-US" sz="2000" b="1" dirty="0">
              <a:solidFill>
                <a:srgbClr val="0070C0"/>
              </a:solidFill>
              <a:latin typeface="楷体_GB2312" panose="0201060903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15"/>
          <p:cNvSpPr txBox="1">
            <a:spLocks noChangeArrowheads="1"/>
          </p:cNvSpPr>
          <p:nvPr/>
        </p:nvSpPr>
        <p:spPr bwMode="auto">
          <a:xfrm>
            <a:off x="4079412" y="4049402"/>
            <a:ext cx="1024862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pitchFamily="49" charset="-122"/>
              </a:rPr>
              <a:t>韩、越 </a:t>
            </a:r>
            <a:endParaRPr lang="zh-CN" altLang="en-US" sz="2000" b="1" dirty="0">
              <a:solidFill>
                <a:srgbClr val="0070C0"/>
              </a:solidFill>
              <a:latin typeface="楷体_GB2312" panose="0201060903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15"/>
          <p:cNvSpPr txBox="1">
            <a:spLocks noChangeArrowheads="1"/>
          </p:cNvSpPr>
          <p:nvPr/>
        </p:nvSpPr>
        <p:spPr bwMode="auto">
          <a:xfrm>
            <a:off x="5186265" y="4049402"/>
            <a:ext cx="1024862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pitchFamily="49" charset="-122"/>
              </a:rPr>
              <a:t>澳、越 </a:t>
            </a:r>
            <a:endParaRPr lang="zh-CN" altLang="en-US" sz="2000" b="1" dirty="0">
              <a:solidFill>
                <a:srgbClr val="0070C0"/>
              </a:solidFill>
              <a:latin typeface="楷体_GB2312" panose="0201060903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276338" y="336677"/>
            <a:ext cx="5958413" cy="561692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整个小组共赛多少场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0456" y="921975"/>
            <a:ext cx="3468401" cy="1736694"/>
            <a:chOff x="537544" y="2315383"/>
            <a:chExt cx="3468401" cy="1736694"/>
          </a:xfrm>
        </p:grpSpPr>
        <p:sp>
          <p:nvSpPr>
            <p:cNvPr id="4" name="矩形 3"/>
            <p:cNvSpPr/>
            <p:nvPr/>
          </p:nvSpPr>
          <p:spPr>
            <a:xfrm>
              <a:off x="736036" y="2315383"/>
              <a:ext cx="326990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用列表的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方法求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比赛场次。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云形标注 82"/>
            <p:cNvSpPr>
              <a:spLocks noChangeArrowheads="1"/>
            </p:cNvSpPr>
            <p:nvPr/>
          </p:nvSpPr>
          <p:spPr bwMode="auto">
            <a:xfrm>
              <a:off x="537544" y="2362208"/>
              <a:ext cx="3327323" cy="421686"/>
            </a:xfrm>
            <a:prstGeom prst="cloudCallout">
              <a:avLst>
                <a:gd name="adj1" fmla="val -29272"/>
                <a:gd name="adj2" fmla="val 97570"/>
              </a:avLst>
            </a:prstGeom>
            <a:noFill/>
            <a:ln w="19050" algn="ctr">
              <a:solidFill>
                <a:srgbClr val="00B0F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625" y="2716170"/>
              <a:ext cx="932199" cy="1335907"/>
            </a:xfrm>
            <a:prstGeom prst="rect">
              <a:avLst/>
            </a:prstGeom>
          </p:spPr>
        </p:pic>
      </p:grpSp>
      <p:sp>
        <p:nvSpPr>
          <p:cNvPr id="104" name="TextBox 15"/>
          <p:cNvSpPr txBox="1">
            <a:spLocks noChangeArrowheads="1"/>
          </p:cNvSpPr>
          <p:nvPr/>
        </p:nvSpPr>
        <p:spPr bwMode="auto">
          <a:xfrm>
            <a:off x="2050990" y="1553777"/>
            <a:ext cx="5095874" cy="931024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因为参赛小组有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队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所以可采用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(4+1)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(4+1)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列的表格。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005934" y="750328"/>
            <a:ext cx="4690364" cy="1332784"/>
            <a:chOff x="4005934" y="1740954"/>
            <a:chExt cx="4690364" cy="1332784"/>
          </a:xfrm>
        </p:grpSpPr>
        <p:pic>
          <p:nvPicPr>
            <p:cNvPr id="31" name="Picture 3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EFFFE"/>
                </a:clrFrom>
                <a:clrTo>
                  <a:srgbClr val="FE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8225" y="1821064"/>
              <a:ext cx="81807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2" name="组合 4"/>
            <p:cNvGrpSpPr/>
            <p:nvPr/>
          </p:nvGrpSpPr>
          <p:grpSpPr bwMode="auto">
            <a:xfrm>
              <a:off x="4005934" y="1740954"/>
              <a:ext cx="4003098" cy="836107"/>
              <a:chOff x="1637727" y="947576"/>
              <a:chExt cx="897774" cy="436557"/>
            </a:xfrm>
            <a:solidFill>
              <a:schemeClr val="accent5">
                <a:lumMod val="20000"/>
                <a:lumOff val="80000"/>
              </a:schemeClr>
            </a:solidFill>
          </p:grpSpPr>
          <p:sp>
            <p:nvSpPr>
              <p:cNvPr id="33" name="云形标注 82"/>
              <p:cNvSpPr>
                <a:spLocks noChangeArrowheads="1"/>
              </p:cNvSpPr>
              <p:nvPr/>
            </p:nvSpPr>
            <p:spPr bwMode="auto">
              <a:xfrm>
                <a:off x="1637727" y="947576"/>
                <a:ext cx="853803" cy="436557"/>
              </a:xfrm>
              <a:prstGeom prst="cloudCallout">
                <a:avLst>
                  <a:gd name="adj1" fmla="val 52807"/>
                  <a:gd name="adj2" fmla="val 28365"/>
                </a:avLst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4" name="矩形 4"/>
              <p:cNvSpPr>
                <a:spLocks noChangeArrowheads="1"/>
              </p:cNvSpPr>
              <p:nvPr/>
            </p:nvSpPr>
            <p:spPr bwMode="auto">
              <a:xfrm>
                <a:off x="1695034" y="983729"/>
                <a:ext cx="840467" cy="3696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先根据参赛队的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多少确定</a:t>
                </a:r>
                <a:r>
                  <a:rPr lang="zh-CN" altLang="en-US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需要制定的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表格的</a:t>
                </a:r>
                <a:r>
                  <a:rPr lang="zh-CN" altLang="en-US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行数、列数。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63" grpId="0"/>
      <p:bldP spid="64" grpId="0"/>
      <p:bldP spid="65" grpId="0"/>
      <p:bldP spid="67" grpId="0"/>
      <p:bldP spid="68" grpId="0"/>
      <p:bldP spid="104" grpId="0" animBg="1"/>
      <p:bldP spid="10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818916" y="510188"/>
            <a:ext cx="7741706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列往返于石家庄与北京的“城际”快速列车沿途只停保定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。这列快速列车需要准备多少种火车票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15"/>
          <p:cNvSpPr txBox="1">
            <a:spLocks noChangeArrowheads="1"/>
          </p:cNvSpPr>
          <p:nvPr/>
        </p:nvSpPr>
        <p:spPr bwMode="auto">
          <a:xfrm>
            <a:off x="631365" y="2813152"/>
            <a:ext cx="2068284" cy="807913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北京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出发向石家庄方向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15"/>
          <p:cNvSpPr txBox="1">
            <a:spLocks noChangeArrowheads="1"/>
          </p:cNvSpPr>
          <p:nvPr/>
        </p:nvSpPr>
        <p:spPr bwMode="auto">
          <a:xfrm>
            <a:off x="631363" y="1883456"/>
            <a:ext cx="2068285" cy="88178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从石家庄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出发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北京方向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3060948" y="1914231"/>
          <a:ext cx="5567791" cy="1558352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335238"/>
                <a:gridCol w="1410851"/>
                <a:gridCol w="1410851"/>
                <a:gridCol w="1410851"/>
              </a:tblGrid>
              <a:tr h="445832"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ea typeface="楷体" panose="02010609060101010101" pitchFamily="49" charset="-122"/>
                        </a:rPr>
                        <a:t>石家庄</a:t>
                      </a:r>
                      <a:endParaRPr lang="zh-CN" altLang="en-US" sz="1800" b="1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ea typeface="楷体" panose="02010609060101010101" pitchFamily="49" charset="-122"/>
                        </a:rPr>
                        <a:t>保定</a:t>
                      </a:r>
                      <a:endParaRPr lang="zh-CN" altLang="en-US" sz="1800" b="1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ea typeface="楷体" panose="02010609060101010101" pitchFamily="49" charset="-122"/>
                        </a:rPr>
                        <a:t>北京</a:t>
                      </a:r>
                      <a:endParaRPr lang="zh-CN" altLang="en-US" sz="1800" b="1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ea typeface="楷体" panose="02010609060101010101" pitchFamily="49" charset="-122"/>
                        </a:rPr>
                        <a:t>石家庄</a:t>
                      </a:r>
                      <a:endParaRPr lang="zh-CN" altLang="en-US" sz="1800" b="1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ea typeface="楷体" panose="02010609060101010101" pitchFamily="49" charset="-122"/>
                        </a:rPr>
                        <a:t>保定</a:t>
                      </a:r>
                      <a:endParaRPr lang="zh-CN" altLang="en-US" sz="1800" b="1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ea typeface="楷体" panose="02010609060101010101" pitchFamily="49" charset="-122"/>
                        </a:rPr>
                        <a:t>北京</a:t>
                      </a:r>
                      <a:endParaRPr lang="zh-CN" altLang="en-US" sz="1800" b="1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3060949" y="1914230"/>
            <a:ext cx="5567790" cy="15583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15"/>
          <p:cNvSpPr txBox="1">
            <a:spLocks noChangeArrowheads="1"/>
          </p:cNvSpPr>
          <p:nvPr/>
        </p:nvSpPr>
        <p:spPr bwMode="auto">
          <a:xfrm>
            <a:off x="3683146" y="1840530"/>
            <a:ext cx="759546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latin typeface="楷体_GB2312" panose="02010609030101010101" pitchFamily="49" charset="-122"/>
                <a:ea typeface="楷体" panose="02010609060101010101" pitchFamily="49" charset="-122"/>
              </a:rPr>
              <a:t>发站</a:t>
            </a:r>
            <a:endParaRPr lang="zh-CN" altLang="en-US" sz="2000" b="1" dirty="0">
              <a:latin typeface="楷体_GB2312" panose="0201060903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15"/>
          <p:cNvSpPr txBox="1">
            <a:spLocks noChangeArrowheads="1"/>
          </p:cNvSpPr>
          <p:nvPr/>
        </p:nvSpPr>
        <p:spPr bwMode="auto">
          <a:xfrm>
            <a:off x="3065711" y="2029026"/>
            <a:ext cx="759546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smtClean="0">
                <a:latin typeface="楷体_GB2312" panose="02010609030101010101" pitchFamily="49" charset="-122"/>
                <a:ea typeface="楷体" panose="02010609060101010101" pitchFamily="49" charset="-122"/>
              </a:rPr>
              <a:t>到站</a:t>
            </a:r>
            <a:endParaRPr lang="zh-CN" altLang="en-US" sz="2000" b="1" dirty="0">
              <a:latin typeface="楷体_GB2312" panose="0201060903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333832" y="2739586"/>
            <a:ext cx="1850011" cy="346249"/>
            <a:chOff x="4328850" y="3987735"/>
            <a:chExt cx="1850011" cy="346249"/>
          </a:xfrm>
        </p:grpSpPr>
        <p:sp>
          <p:nvSpPr>
            <p:cNvPr id="42" name="TextBox 15"/>
            <p:cNvSpPr txBox="1">
              <a:spLocks noChangeArrowheads="1"/>
            </p:cNvSpPr>
            <p:nvPr/>
          </p:nvSpPr>
          <p:spPr bwMode="auto">
            <a:xfrm>
              <a:off x="4328850" y="3987735"/>
              <a:ext cx="1850011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石家庄</a:t>
              </a: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保定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" name="直接箭头连接符 8"/>
            <p:cNvCxnSpPr/>
            <p:nvPr/>
          </p:nvCxnSpPr>
          <p:spPr>
            <a:xfrm>
              <a:off x="5075375" y="4169410"/>
              <a:ext cx="261608" cy="0"/>
            </a:xfrm>
            <a:prstGeom prst="straightConnector1">
              <a:avLst/>
            </a:prstGeom>
            <a:ln w="19050">
              <a:solidFill>
                <a:srgbClr val="DF004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4322059" y="3126334"/>
            <a:ext cx="1850011" cy="346249"/>
            <a:chOff x="4328850" y="3987735"/>
            <a:chExt cx="1850011" cy="346249"/>
          </a:xfrm>
        </p:grpSpPr>
        <p:sp>
          <p:nvSpPr>
            <p:cNvPr id="45" name="TextBox 15"/>
            <p:cNvSpPr txBox="1">
              <a:spLocks noChangeArrowheads="1"/>
            </p:cNvSpPr>
            <p:nvPr/>
          </p:nvSpPr>
          <p:spPr bwMode="auto">
            <a:xfrm>
              <a:off x="4328850" y="3987735"/>
              <a:ext cx="1850011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石家庄</a:t>
              </a:r>
              <a:r>
                <a:rPr lang="en-US" altLang="zh-CN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zh-CN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北京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6" name="直接箭头连接符 45"/>
            <p:cNvCxnSpPr/>
            <p:nvPr/>
          </p:nvCxnSpPr>
          <p:spPr>
            <a:xfrm>
              <a:off x="5075375" y="4169410"/>
              <a:ext cx="261608" cy="0"/>
            </a:xfrm>
            <a:prstGeom prst="straightConnector1">
              <a:avLst/>
            </a:prstGeom>
            <a:ln w="19050">
              <a:solidFill>
                <a:srgbClr val="DF004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5780191" y="2368951"/>
            <a:ext cx="1850011" cy="346249"/>
            <a:chOff x="4328850" y="3987735"/>
            <a:chExt cx="1850011" cy="346249"/>
          </a:xfrm>
        </p:grpSpPr>
        <p:sp>
          <p:nvSpPr>
            <p:cNvPr id="48" name="TextBox 15"/>
            <p:cNvSpPr txBox="1">
              <a:spLocks noChangeArrowheads="1"/>
            </p:cNvSpPr>
            <p:nvPr/>
          </p:nvSpPr>
          <p:spPr bwMode="auto">
            <a:xfrm>
              <a:off x="4328850" y="3987735"/>
              <a:ext cx="1850011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保定</a:t>
              </a: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石家庄</a:t>
              </a: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9" name="直接箭头连接符 48"/>
            <p:cNvCxnSpPr/>
            <p:nvPr/>
          </p:nvCxnSpPr>
          <p:spPr>
            <a:xfrm>
              <a:off x="4816766" y="4169410"/>
              <a:ext cx="261608" cy="0"/>
            </a:xfrm>
            <a:prstGeom prst="straightConnector1">
              <a:avLst/>
            </a:prstGeom>
            <a:ln w="19050">
              <a:solidFill>
                <a:srgbClr val="DF004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5798662" y="3091213"/>
            <a:ext cx="1850011" cy="346249"/>
            <a:chOff x="4328850" y="3987735"/>
            <a:chExt cx="1850011" cy="346249"/>
          </a:xfrm>
        </p:grpSpPr>
        <p:sp>
          <p:nvSpPr>
            <p:cNvPr id="51" name="TextBox 15"/>
            <p:cNvSpPr txBox="1">
              <a:spLocks noChangeArrowheads="1"/>
            </p:cNvSpPr>
            <p:nvPr/>
          </p:nvSpPr>
          <p:spPr bwMode="auto">
            <a:xfrm>
              <a:off x="4328850" y="3987735"/>
              <a:ext cx="1850011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保定</a:t>
              </a: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北京</a:t>
              </a: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2" name="直接箭头连接符 51"/>
            <p:cNvCxnSpPr/>
            <p:nvPr/>
          </p:nvCxnSpPr>
          <p:spPr>
            <a:xfrm>
              <a:off x="4816766" y="4169410"/>
              <a:ext cx="261608" cy="0"/>
            </a:xfrm>
            <a:prstGeom prst="straightConnector1">
              <a:avLst/>
            </a:prstGeom>
            <a:ln w="19050">
              <a:solidFill>
                <a:srgbClr val="DF004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7194365" y="2363895"/>
            <a:ext cx="1850011" cy="346249"/>
            <a:chOff x="4328850" y="3987735"/>
            <a:chExt cx="1850011" cy="346249"/>
          </a:xfrm>
        </p:grpSpPr>
        <p:sp>
          <p:nvSpPr>
            <p:cNvPr id="55" name="TextBox 15"/>
            <p:cNvSpPr txBox="1">
              <a:spLocks noChangeArrowheads="1"/>
            </p:cNvSpPr>
            <p:nvPr/>
          </p:nvSpPr>
          <p:spPr bwMode="auto">
            <a:xfrm>
              <a:off x="4328850" y="3987735"/>
              <a:ext cx="1850011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北京</a:t>
              </a:r>
              <a:r>
                <a:rPr lang="en-US" altLang="zh-CN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zh-CN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石家庄</a:t>
              </a:r>
              <a:r>
                <a:rPr lang="en-US" altLang="zh-CN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6" name="直接箭头连接符 55"/>
            <p:cNvCxnSpPr/>
            <p:nvPr/>
          </p:nvCxnSpPr>
          <p:spPr>
            <a:xfrm>
              <a:off x="4816766" y="4169410"/>
              <a:ext cx="261608" cy="0"/>
            </a:xfrm>
            <a:prstGeom prst="straightConnector1">
              <a:avLst/>
            </a:prstGeom>
            <a:ln w="19050">
              <a:solidFill>
                <a:srgbClr val="DF004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7191617" y="2730111"/>
            <a:ext cx="1850011" cy="346249"/>
            <a:chOff x="4328850" y="3987735"/>
            <a:chExt cx="1850011" cy="346249"/>
          </a:xfrm>
        </p:grpSpPr>
        <p:sp>
          <p:nvSpPr>
            <p:cNvPr id="58" name="TextBox 15"/>
            <p:cNvSpPr txBox="1">
              <a:spLocks noChangeArrowheads="1"/>
            </p:cNvSpPr>
            <p:nvPr/>
          </p:nvSpPr>
          <p:spPr bwMode="auto">
            <a:xfrm>
              <a:off x="4328850" y="3987735"/>
              <a:ext cx="1850011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北京</a:t>
              </a:r>
              <a:r>
                <a:rPr lang="en-US" altLang="zh-CN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保定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9" name="直接箭头连接符 58"/>
            <p:cNvCxnSpPr/>
            <p:nvPr/>
          </p:nvCxnSpPr>
          <p:spPr>
            <a:xfrm>
              <a:off x="4816766" y="4169410"/>
              <a:ext cx="261608" cy="0"/>
            </a:xfrm>
            <a:prstGeom prst="straightConnector1">
              <a:avLst/>
            </a:prstGeom>
            <a:ln w="19050">
              <a:solidFill>
                <a:srgbClr val="DF004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TextBox 15"/>
          <p:cNvSpPr txBox="1">
            <a:spLocks noChangeArrowheads="1"/>
          </p:cNvSpPr>
          <p:nvPr/>
        </p:nvSpPr>
        <p:spPr bwMode="auto">
          <a:xfrm>
            <a:off x="602486" y="3714169"/>
            <a:ext cx="8001680" cy="807913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这列快速列车需要准备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种火车票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即石家庄 保定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石家庄 北京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保定 石家庄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保定 北京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北京 石家庄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北京 保定。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40" grpId="0"/>
      <p:bldP spid="41" grpId="0"/>
      <p:bldP spid="6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359227" y="357784"/>
            <a:ext cx="8219933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枝花的价钱分别是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个花瓶的价钱分别是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元。如果一枝花配一个花瓶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可以配成多少种不同价钱的插花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15"/>
          <p:cNvSpPr txBox="1">
            <a:spLocks noChangeArrowheads="1"/>
          </p:cNvSpPr>
          <p:nvPr/>
        </p:nvSpPr>
        <p:spPr bwMode="auto">
          <a:xfrm>
            <a:off x="2970331" y="1974277"/>
            <a:ext cx="1080000" cy="453586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8+9=17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4"/>
          <p:cNvGrpSpPr/>
          <p:nvPr/>
        </p:nvGrpSpPr>
        <p:grpSpPr bwMode="auto">
          <a:xfrm>
            <a:off x="38855" y="1638382"/>
            <a:ext cx="3263777" cy="1432948"/>
            <a:chOff x="1692779" y="989475"/>
            <a:chExt cx="1561131" cy="531427"/>
          </a:xfrm>
          <a:noFill/>
        </p:grpSpPr>
        <p:sp>
          <p:nvSpPr>
            <p:cNvPr id="36" name="云形标注 82"/>
            <p:cNvSpPr>
              <a:spLocks noChangeArrowheads="1"/>
            </p:cNvSpPr>
            <p:nvPr/>
          </p:nvSpPr>
          <p:spPr bwMode="auto">
            <a:xfrm>
              <a:off x="1692779" y="989475"/>
              <a:ext cx="1437715" cy="531427"/>
            </a:xfrm>
            <a:prstGeom prst="cloudCallout">
              <a:avLst>
                <a:gd name="adj1" fmla="val -8296"/>
                <a:gd name="adj2" fmla="val 72439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" name="矩形 4"/>
            <p:cNvSpPr>
              <a:spLocks noChangeArrowheads="1"/>
            </p:cNvSpPr>
            <p:nvPr/>
          </p:nvSpPr>
          <p:spPr bwMode="auto">
            <a:xfrm>
              <a:off x="1802667" y="1019105"/>
              <a:ext cx="1451243" cy="44515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先把各种不同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价钱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花都配上一个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钱的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花瓶。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8" name="TextBox 15"/>
          <p:cNvSpPr txBox="1">
            <a:spLocks noChangeArrowheads="1"/>
          </p:cNvSpPr>
          <p:nvPr/>
        </p:nvSpPr>
        <p:spPr bwMode="auto">
          <a:xfrm>
            <a:off x="4092163" y="1974277"/>
            <a:ext cx="1080000" cy="453586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6+9=15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15"/>
          <p:cNvSpPr txBox="1">
            <a:spLocks noChangeArrowheads="1"/>
          </p:cNvSpPr>
          <p:nvPr/>
        </p:nvSpPr>
        <p:spPr bwMode="auto">
          <a:xfrm>
            <a:off x="5235767" y="1974277"/>
            <a:ext cx="1080000" cy="453586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4+9=13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15"/>
          <p:cNvSpPr txBox="1">
            <a:spLocks noChangeArrowheads="1"/>
          </p:cNvSpPr>
          <p:nvPr/>
        </p:nvSpPr>
        <p:spPr bwMode="auto">
          <a:xfrm>
            <a:off x="2970331" y="2514386"/>
            <a:ext cx="1080000" cy="453586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6+9=15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15"/>
          <p:cNvSpPr txBox="1">
            <a:spLocks noChangeArrowheads="1"/>
          </p:cNvSpPr>
          <p:nvPr/>
        </p:nvSpPr>
        <p:spPr bwMode="auto">
          <a:xfrm>
            <a:off x="4092163" y="2503500"/>
            <a:ext cx="1080000" cy="453586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6+7=13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15"/>
          <p:cNvSpPr txBox="1">
            <a:spLocks noChangeArrowheads="1"/>
          </p:cNvSpPr>
          <p:nvPr/>
        </p:nvSpPr>
        <p:spPr bwMode="auto">
          <a:xfrm>
            <a:off x="5246653" y="2514386"/>
            <a:ext cx="1080000" cy="453586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6+5=11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15"/>
          <p:cNvSpPr txBox="1">
            <a:spLocks noChangeArrowheads="1"/>
          </p:cNvSpPr>
          <p:nvPr/>
        </p:nvSpPr>
        <p:spPr bwMode="auto">
          <a:xfrm>
            <a:off x="2970331" y="3067018"/>
            <a:ext cx="1080000" cy="453586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4+9=13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15"/>
          <p:cNvSpPr txBox="1">
            <a:spLocks noChangeArrowheads="1"/>
          </p:cNvSpPr>
          <p:nvPr/>
        </p:nvSpPr>
        <p:spPr bwMode="auto">
          <a:xfrm>
            <a:off x="4092163" y="3067018"/>
            <a:ext cx="1080000" cy="453586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4+7=11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15"/>
          <p:cNvSpPr txBox="1">
            <a:spLocks noChangeArrowheads="1"/>
          </p:cNvSpPr>
          <p:nvPr/>
        </p:nvSpPr>
        <p:spPr bwMode="auto">
          <a:xfrm>
            <a:off x="5224881" y="3088790"/>
            <a:ext cx="1080000" cy="453586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4+5=9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3008711" y="3069813"/>
            <a:ext cx="947131" cy="4894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4242693" y="2489962"/>
            <a:ext cx="947131" cy="4894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2999700" y="2511125"/>
            <a:ext cx="947131" cy="4894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4312552" y="3077904"/>
            <a:ext cx="947131" cy="4894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15"/>
          <p:cNvSpPr txBox="1">
            <a:spLocks noChangeArrowheads="1"/>
          </p:cNvSpPr>
          <p:nvPr/>
        </p:nvSpPr>
        <p:spPr bwMode="auto">
          <a:xfrm>
            <a:off x="2717422" y="3823517"/>
            <a:ext cx="3937690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答：共有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种不同的价钱。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9688" y="3279593"/>
            <a:ext cx="1214395" cy="121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002" y="3021484"/>
            <a:ext cx="917179" cy="109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5" name="组合 4"/>
          <p:cNvGrpSpPr/>
          <p:nvPr/>
        </p:nvGrpSpPr>
        <p:grpSpPr bwMode="auto">
          <a:xfrm>
            <a:off x="6213905" y="1219957"/>
            <a:ext cx="2930095" cy="1438017"/>
            <a:chOff x="1698488" y="989475"/>
            <a:chExt cx="1543655" cy="533307"/>
          </a:xfrm>
          <a:noFill/>
        </p:grpSpPr>
        <p:sp>
          <p:nvSpPr>
            <p:cNvPr id="66" name="云形标注 82"/>
            <p:cNvSpPr>
              <a:spLocks noChangeArrowheads="1"/>
            </p:cNvSpPr>
            <p:nvPr/>
          </p:nvSpPr>
          <p:spPr bwMode="auto">
            <a:xfrm>
              <a:off x="1698488" y="989475"/>
              <a:ext cx="1382550" cy="533307"/>
            </a:xfrm>
            <a:prstGeom prst="cloudCallout">
              <a:avLst>
                <a:gd name="adj1" fmla="val 11265"/>
                <a:gd name="adj2" fmla="val 82559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7" name="矩形 4"/>
            <p:cNvSpPr>
              <a:spLocks noChangeArrowheads="1"/>
            </p:cNvSpPr>
            <p:nvPr/>
          </p:nvSpPr>
          <p:spPr bwMode="auto">
            <a:xfrm>
              <a:off x="1790900" y="1019105"/>
              <a:ext cx="1451243" cy="44515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去掉重复的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价钱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就得到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不同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价钱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的组合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了。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38" grpId="0" animBg="1"/>
      <p:bldP spid="39" grpId="0" animBg="1"/>
      <p:bldP spid="43" grpId="0" animBg="1"/>
      <p:bldP spid="53" grpId="0" animBg="1"/>
      <p:bldP spid="61" grpId="0" animBg="1"/>
      <p:bldP spid="62" grpId="0" animBg="1"/>
      <p:bldP spid="63" grpId="0" animBg="1"/>
      <p:bldP spid="64" grpId="0" animBg="1"/>
      <p:bldP spid="72" grpId="0" build="p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1278</Words>
  <Application>WPS 演示</Application>
  <PresentationFormat>全屏显示(16:9)</PresentationFormat>
  <Paragraphs>259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等线</vt:lpstr>
      <vt:lpstr>黑体</vt:lpstr>
      <vt:lpstr>Calibri</vt:lpstr>
      <vt:lpstr>等线</vt:lpstr>
      <vt:lpstr>楷体</vt:lpstr>
      <vt:lpstr>幼圆</vt:lpstr>
      <vt:lpstr>楷体_GB2312</vt:lpstr>
      <vt:lpstr>微软雅黑</vt:lpstr>
      <vt:lpstr>Arial Unicode MS</vt:lpstr>
      <vt:lpstr>1_Office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lcj</dc:creator>
  <cp:lastModifiedBy>Administrator</cp:lastModifiedBy>
  <cp:revision>1056</cp:revision>
  <dcterms:created xsi:type="dcterms:W3CDTF">2016-06-05T01:28:00Z</dcterms:created>
  <dcterms:modified xsi:type="dcterms:W3CDTF">2021-11-23T06:23:07Z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EED6615E79C241ACAE7301183B3AA574</vt:lpwstr>
  </property>
</Properties>
</file>