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14"/>
  </p:notesMasterIdLst>
  <p:sldIdLst>
    <p:sldId id="376" r:id="rId4"/>
    <p:sldId id="312" r:id="rId5"/>
    <p:sldId id="321" r:id="rId6"/>
    <p:sldId id="361" r:id="rId7"/>
    <p:sldId id="362" r:id="rId8"/>
    <p:sldId id="375" r:id="rId9"/>
    <p:sldId id="373" r:id="rId10"/>
    <p:sldId id="357" r:id="rId11"/>
    <p:sldId id="374" r:id="rId12"/>
    <p:sldId id="377" r:id="rId1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4A9"/>
    <a:srgbClr val="F89A99"/>
    <a:srgbClr val="0000FF"/>
    <a:srgbClr val="DF0048"/>
    <a:srgbClr val="FF5E55"/>
    <a:srgbClr val="00B762"/>
    <a:srgbClr val="D8D8D8"/>
    <a:srgbClr val="FAEF9B"/>
    <a:srgbClr val="8BB408"/>
    <a:srgbClr val="AFAD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3" autoAdjust="0"/>
    <p:restoredTop sz="94660"/>
  </p:normalViewPr>
  <p:slideViewPr>
    <p:cSldViewPr snapToGrid="0">
      <p:cViewPr>
        <p:scale>
          <a:sx n="70" d="100"/>
          <a:sy n="70" d="100"/>
        </p:scale>
        <p:origin x="-677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1" y="92978"/>
            <a:ext cx="1855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探索乐园 解决重叠问题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解决重叠问题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探索乐园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152512" y="1608374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4"/>
          <p:cNvGrpSpPr/>
          <p:nvPr/>
        </p:nvGrpSpPr>
        <p:grpSpPr bwMode="auto">
          <a:xfrm>
            <a:off x="1450751" y="1025383"/>
            <a:ext cx="6482080" cy="1151180"/>
            <a:chOff x="2086061" y="572447"/>
            <a:chExt cx="2965708" cy="805744"/>
          </a:xfrm>
          <a:noFill/>
        </p:grpSpPr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086061" y="572447"/>
              <a:ext cx="2965708" cy="805744"/>
            </a:xfrm>
            <a:prstGeom prst="cloudCallout">
              <a:avLst>
                <a:gd name="adj1" fmla="val -50019"/>
                <a:gd name="adj2" fmla="val 89920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矩形 4"/>
            <p:cNvSpPr>
              <a:spLocks noChangeArrowheads="1"/>
            </p:cNvSpPr>
            <p:nvPr/>
          </p:nvSpPr>
          <p:spPr bwMode="auto">
            <a:xfrm>
              <a:off x="2362994" y="657127"/>
              <a:ext cx="2545647" cy="5816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班有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名学生，其中有男生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名，如何用图表示这两部分的关系？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2643479" y="2469654"/>
            <a:ext cx="5506636" cy="17927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表示部分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与整体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全班学生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的关系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可以用一个图包含另一个图的形式来表示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这种表示方法叫做集合图表示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88" y="215929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521596" y="583908"/>
            <a:ext cx="3485784" cy="660181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集合图表示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909780" y="1992082"/>
            <a:ext cx="3523678" cy="15769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3705224" y="3562541"/>
            <a:ext cx="249436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全班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名同学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49912" y="2441564"/>
            <a:ext cx="2494363" cy="11053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988985" y="2796163"/>
            <a:ext cx="180194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男生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25860" y="1921826"/>
            <a:ext cx="2974432" cy="2359858"/>
            <a:chOff x="5725860" y="1921826"/>
            <a:chExt cx="2974432" cy="2359858"/>
          </a:xfrm>
        </p:grpSpPr>
        <p:grpSp>
          <p:nvGrpSpPr>
            <p:cNvPr id="33" name="组合 4"/>
            <p:cNvGrpSpPr/>
            <p:nvPr/>
          </p:nvGrpSpPr>
          <p:grpSpPr bwMode="auto">
            <a:xfrm>
              <a:off x="5725860" y="1921826"/>
              <a:ext cx="2974432" cy="896946"/>
              <a:chOff x="1711621" y="993403"/>
              <a:chExt cx="1575588" cy="332643"/>
            </a:xfrm>
            <a:noFill/>
          </p:grpSpPr>
          <p:sp>
            <p:nvSpPr>
              <p:cNvPr id="34" name="云形标注 82"/>
              <p:cNvSpPr>
                <a:spLocks noChangeArrowheads="1"/>
              </p:cNvSpPr>
              <p:nvPr/>
            </p:nvSpPr>
            <p:spPr bwMode="auto">
              <a:xfrm>
                <a:off x="1711621" y="993403"/>
                <a:ext cx="1559825" cy="332643"/>
              </a:xfrm>
              <a:prstGeom prst="cloudCallout">
                <a:avLst>
                  <a:gd name="adj1" fmla="val 12380"/>
                  <a:gd name="adj2" fmla="val 116979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矩形 4"/>
              <p:cNvSpPr>
                <a:spLocks noChangeArrowheads="1"/>
              </p:cNvSpPr>
              <p:nvPr/>
            </p:nvSpPr>
            <p:spPr bwMode="auto">
              <a:xfrm>
                <a:off x="1824882" y="1045070"/>
                <a:ext cx="1462327" cy="21230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小圆表示部分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量。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7654" y="3029010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2916" y="1186524"/>
            <a:ext cx="5397260" cy="2119492"/>
            <a:chOff x="742284" y="1545762"/>
            <a:chExt cx="5397260" cy="2119492"/>
          </a:xfrm>
        </p:grpSpPr>
        <p:grpSp>
          <p:nvGrpSpPr>
            <p:cNvPr id="30" name="组合 4"/>
            <p:cNvGrpSpPr/>
            <p:nvPr/>
          </p:nvGrpSpPr>
          <p:grpSpPr bwMode="auto">
            <a:xfrm>
              <a:off x="1787068" y="1545762"/>
              <a:ext cx="4352476" cy="733266"/>
              <a:chOff x="1649960" y="918461"/>
              <a:chExt cx="2445769" cy="456377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31" name="云形标注 82"/>
              <p:cNvSpPr>
                <a:spLocks noChangeArrowheads="1"/>
              </p:cNvSpPr>
              <p:nvPr/>
            </p:nvSpPr>
            <p:spPr bwMode="auto">
              <a:xfrm>
                <a:off x="1649960" y="918461"/>
                <a:ext cx="2316321" cy="456377"/>
              </a:xfrm>
              <a:prstGeom prst="cloudCallout">
                <a:avLst>
                  <a:gd name="adj1" fmla="val -50019"/>
                  <a:gd name="adj2" fmla="val 89920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1776557" y="966954"/>
                <a:ext cx="2319172" cy="32564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大圆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整体的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数量。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284" y="2083088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  <p:bldP spid="27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99179" y="361739"/>
            <a:ext cx="8618833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名学生参加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数学兴趣小组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名学生参加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合唱小组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这些学生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每人只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参加了一个小组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。既不参加数学兴趣小组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不参加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合唱小组的学生有多少名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09671" y="1723650"/>
            <a:ext cx="3486461" cy="14237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5"/>
          <p:cNvSpPr txBox="1">
            <a:spLocks noChangeArrowheads="1"/>
          </p:cNvSpPr>
          <p:nvPr/>
        </p:nvSpPr>
        <p:spPr bwMode="auto">
          <a:xfrm>
            <a:off x="3463894" y="3092942"/>
            <a:ext cx="1707599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全班学生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661677" y="1936321"/>
            <a:ext cx="1608826" cy="9867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2796899" y="2010711"/>
            <a:ext cx="155746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数学兴趣小组学生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19683" y="1919292"/>
            <a:ext cx="1622019" cy="986798"/>
          </a:xfrm>
          <a:prstGeom prst="ellipse">
            <a:avLst/>
          </a:prstGeom>
          <a:solidFill>
            <a:srgbClr val="FFFF0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4765894" y="1952477"/>
            <a:ext cx="1312010" cy="82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合唱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组学生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356564" y="839903"/>
            <a:ext cx="3719150" cy="431291"/>
          </a:xfrm>
          <a:prstGeom prst="ellipse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AutoShape 27"/>
          <p:cNvSpPr>
            <a:spLocks noChangeArrowheads="1"/>
          </p:cNvSpPr>
          <p:nvPr/>
        </p:nvSpPr>
        <p:spPr bwMode="auto">
          <a:xfrm>
            <a:off x="5815539" y="3135152"/>
            <a:ext cx="3091587" cy="902662"/>
          </a:xfrm>
          <a:prstGeom prst="wedgeRoundRectCallout">
            <a:avLst>
              <a:gd name="adj1" fmla="val -87613"/>
              <a:gd name="adj2" fmla="val -6586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所以数学小组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和合唱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小组没有重叠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357032" y="4105525"/>
            <a:ext cx="857186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_GB2312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latin typeface="楷体_GB2312" pitchFamily="49" charset="-122"/>
                <a:ea typeface="楷体" panose="02010609060101010101" pitchFamily="49" charset="-122"/>
              </a:rPr>
              <a:t>既没有参加数学小组</a:t>
            </a:r>
            <a:r>
              <a:rPr lang="en-US" altLang="zh-CN" sz="2400" b="1" dirty="0">
                <a:latin typeface="楷体_GB2312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_GB2312" pitchFamily="49" charset="-122"/>
                <a:ea typeface="楷体" panose="02010609060101010101" pitchFamily="49" charset="-122"/>
              </a:rPr>
              <a:t>也没有参加合唱</a:t>
            </a:r>
            <a:r>
              <a:rPr lang="zh-CN" altLang="zh-CN" sz="2400" b="1" dirty="0" smtClean="0">
                <a:latin typeface="楷体_GB2312" pitchFamily="49" charset="-122"/>
                <a:ea typeface="楷体" panose="02010609060101010101" pitchFamily="49" charset="-122"/>
              </a:rPr>
              <a:t>小组</a:t>
            </a:r>
            <a:r>
              <a:rPr lang="zh-CN" altLang="zh-CN" sz="2400" b="1" dirty="0">
                <a:latin typeface="楷体_GB2312" pitchFamily="49" charset="-122"/>
                <a:ea typeface="楷体" panose="02010609060101010101" pitchFamily="49" charset="-122"/>
              </a:rPr>
              <a:t>的学生有</a:t>
            </a:r>
            <a:r>
              <a:rPr lang="en-US" altLang="zh-CN" sz="2400" b="1" dirty="0">
                <a:latin typeface="楷体_GB2312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b="1" dirty="0">
                <a:latin typeface="楷体_GB2312" pitchFamily="49" charset="-122"/>
                <a:ea typeface="楷体" panose="02010609060101010101" pitchFamily="49" charset="-122"/>
              </a:rPr>
              <a:t>名。</a:t>
            </a:r>
            <a:endParaRPr lang="zh-CN" altLang="en-US" sz="2400" b="1" dirty="0">
              <a:latin typeface="楷体_GB2312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5864870" y="2341507"/>
            <a:ext cx="555362" cy="130973"/>
          </a:xfrm>
          <a:prstGeom prst="straightConnector1">
            <a:avLst/>
          </a:prstGeom>
          <a:ln w="19050"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602658" y="3575948"/>
            <a:ext cx="4344064" cy="491641"/>
            <a:chOff x="590260" y="3630378"/>
            <a:chExt cx="4344064" cy="491641"/>
          </a:xfrm>
        </p:grpSpPr>
        <p:sp>
          <p:nvSpPr>
            <p:cNvPr id="43" name="TextBox 15"/>
            <p:cNvSpPr txBox="1">
              <a:spLocks noChangeArrowheads="1"/>
            </p:cNvSpPr>
            <p:nvPr/>
          </p:nvSpPr>
          <p:spPr bwMode="auto">
            <a:xfrm>
              <a:off x="1800774" y="3649868"/>
              <a:ext cx="835026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15"/>
            <p:cNvSpPr txBox="1">
              <a:spLocks noChangeArrowheads="1"/>
            </p:cNvSpPr>
            <p:nvPr/>
          </p:nvSpPr>
          <p:spPr bwMode="auto">
            <a:xfrm>
              <a:off x="2225631" y="3649868"/>
              <a:ext cx="835026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15"/>
            <p:cNvSpPr txBox="1">
              <a:spLocks noChangeArrowheads="1"/>
            </p:cNvSpPr>
            <p:nvPr/>
          </p:nvSpPr>
          <p:spPr bwMode="auto">
            <a:xfrm>
              <a:off x="2650488" y="3649868"/>
              <a:ext cx="835026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2100751" y="3630378"/>
              <a:ext cx="835026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15"/>
            <p:cNvSpPr txBox="1">
              <a:spLocks noChangeArrowheads="1"/>
            </p:cNvSpPr>
            <p:nvPr/>
          </p:nvSpPr>
          <p:spPr bwMode="auto">
            <a:xfrm>
              <a:off x="2555373" y="3653612"/>
              <a:ext cx="835026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15"/>
            <p:cNvSpPr txBox="1">
              <a:spLocks noChangeArrowheads="1"/>
            </p:cNvSpPr>
            <p:nvPr/>
          </p:nvSpPr>
          <p:spPr bwMode="auto">
            <a:xfrm>
              <a:off x="881743" y="3632616"/>
              <a:ext cx="1171345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解答：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3049969" y="3668433"/>
              <a:ext cx="1884355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（名）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90260" y="3639034"/>
              <a:ext cx="3851042" cy="432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Box 15"/>
          <p:cNvSpPr txBox="1">
            <a:spLocks noChangeArrowheads="1"/>
          </p:cNvSpPr>
          <p:nvPr/>
        </p:nvSpPr>
        <p:spPr bwMode="auto">
          <a:xfrm>
            <a:off x="6368283" y="2111330"/>
            <a:ext cx="1816171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1" grpId="0" animBg="1"/>
      <p:bldP spid="42" grpId="0"/>
      <p:bldP spid="45" grpId="0" animBg="1"/>
      <p:bldP spid="46" grpId="0"/>
      <p:bldP spid="48" grpId="0" animBg="1"/>
      <p:bldP spid="50" grpId="0" animBg="1"/>
      <p:bldP spid="57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2483696" y="1782774"/>
            <a:ext cx="2083948" cy="83605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15"/>
          <p:cNvSpPr txBox="1">
            <a:spLocks noChangeArrowheads="1"/>
          </p:cNvSpPr>
          <p:nvPr/>
        </p:nvSpPr>
        <p:spPr bwMode="auto">
          <a:xfrm>
            <a:off x="2637372" y="1792888"/>
            <a:ext cx="175129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参加田径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比赛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的学生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219409" y="1782774"/>
            <a:ext cx="1742668" cy="82807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15"/>
          <p:cNvSpPr txBox="1">
            <a:spLocks noChangeArrowheads="1"/>
          </p:cNvSpPr>
          <p:nvPr/>
        </p:nvSpPr>
        <p:spPr bwMode="auto">
          <a:xfrm>
            <a:off x="4500477" y="1864735"/>
            <a:ext cx="146344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参加篮球比赛的学生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箭头连接符 57"/>
          <p:cNvCxnSpPr/>
          <p:nvPr/>
        </p:nvCxnSpPr>
        <p:spPr>
          <a:xfrm>
            <a:off x="4387826" y="2123169"/>
            <a:ext cx="0" cy="720000"/>
          </a:xfrm>
          <a:prstGeom prst="straightConnector1">
            <a:avLst/>
          </a:prstGeom>
          <a:ln w="19050"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5"/>
          <p:cNvSpPr txBox="1">
            <a:spLocks noChangeArrowheads="1"/>
          </p:cNvSpPr>
          <p:nvPr/>
        </p:nvSpPr>
        <p:spPr bwMode="auto">
          <a:xfrm>
            <a:off x="3280036" y="2783505"/>
            <a:ext cx="242407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同时参加田径和篮球比赛的学生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15"/>
          <p:cNvSpPr txBox="1">
            <a:spLocks noChangeArrowheads="1"/>
          </p:cNvSpPr>
          <p:nvPr/>
        </p:nvSpPr>
        <p:spPr bwMode="auto">
          <a:xfrm>
            <a:off x="1079411" y="4050334"/>
            <a:ext cx="637730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_GB2312" pitchFamily="49" charset="-122"/>
                <a:ea typeface="楷体" panose="02010609060101010101" pitchFamily="49" charset="-122"/>
              </a:rPr>
              <a:t>答：五</a:t>
            </a:r>
            <a:r>
              <a:rPr lang="en-US" altLang="zh-CN" sz="2400" b="1" dirty="0" smtClean="0">
                <a:latin typeface="楷体_GB2312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楷体_GB2312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b="1" dirty="0" smtClean="0">
                <a:latin typeface="楷体_GB2312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400" b="1" dirty="0" smtClean="0">
                <a:latin typeface="楷体_GB2312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latin typeface="楷体_GB2312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2400" b="1" dirty="0">
                <a:latin typeface="楷体_GB2312" pitchFamily="49" charset="-122"/>
                <a:ea typeface="楷体" panose="02010609060101010101" pitchFamily="49" charset="-122"/>
              </a:rPr>
              <a:t>学生参加学校春季</a:t>
            </a:r>
            <a:r>
              <a:rPr lang="zh-CN" altLang="en-US" sz="2400" b="1" dirty="0" smtClean="0">
                <a:latin typeface="楷体_GB2312" pitchFamily="49" charset="-122"/>
                <a:ea typeface="楷体" panose="02010609060101010101" pitchFamily="49" charset="-122"/>
              </a:rPr>
              <a:t>运动会。</a:t>
            </a:r>
            <a:endParaRPr lang="zh-CN" altLang="en-US" sz="2400" b="1" dirty="0">
              <a:latin typeface="楷体_GB2312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11542" y="3527104"/>
            <a:ext cx="4044531" cy="545002"/>
            <a:chOff x="849089" y="3512319"/>
            <a:chExt cx="4044531" cy="545002"/>
          </a:xfrm>
        </p:grpSpPr>
        <p:sp>
          <p:nvSpPr>
            <p:cNvPr id="66" name="TextBox 15"/>
            <p:cNvSpPr txBox="1">
              <a:spLocks noChangeArrowheads="1"/>
            </p:cNvSpPr>
            <p:nvPr/>
          </p:nvSpPr>
          <p:spPr bwMode="auto">
            <a:xfrm>
              <a:off x="3009265" y="3544873"/>
              <a:ext cx="1884355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=20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（名）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49089" y="3512319"/>
              <a:ext cx="3352800" cy="475254"/>
              <a:chOff x="1114891" y="3544977"/>
              <a:chExt cx="2999909" cy="475254"/>
            </a:xfrm>
          </p:grpSpPr>
          <p:sp>
            <p:nvSpPr>
              <p:cNvPr id="52" name="TextBox 15"/>
              <p:cNvSpPr txBox="1">
                <a:spLocks noChangeArrowheads="1"/>
              </p:cNvSpPr>
              <p:nvPr/>
            </p:nvSpPr>
            <p:spPr bwMode="auto">
              <a:xfrm>
                <a:off x="1787391" y="3566478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TextBox 15"/>
              <p:cNvSpPr txBox="1">
                <a:spLocks noChangeArrowheads="1"/>
              </p:cNvSpPr>
              <p:nvPr/>
            </p:nvSpPr>
            <p:spPr bwMode="auto">
              <a:xfrm>
                <a:off x="2151856" y="3549226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TextBox 15"/>
              <p:cNvSpPr txBox="1">
                <a:spLocks noChangeArrowheads="1"/>
              </p:cNvSpPr>
              <p:nvPr/>
            </p:nvSpPr>
            <p:spPr bwMode="auto">
              <a:xfrm>
                <a:off x="2325229" y="3566478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TextBox 15"/>
              <p:cNvSpPr txBox="1">
                <a:spLocks noChangeArrowheads="1"/>
              </p:cNvSpPr>
              <p:nvPr/>
            </p:nvSpPr>
            <p:spPr bwMode="auto">
              <a:xfrm>
                <a:off x="2863067" y="3566478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Box 15"/>
              <p:cNvSpPr txBox="1">
                <a:spLocks noChangeArrowheads="1"/>
              </p:cNvSpPr>
              <p:nvPr/>
            </p:nvSpPr>
            <p:spPr bwMode="auto">
              <a:xfrm>
                <a:off x="2627991" y="3544977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TextBox 15"/>
              <p:cNvSpPr txBox="1">
                <a:spLocks noChangeArrowheads="1"/>
              </p:cNvSpPr>
              <p:nvPr/>
            </p:nvSpPr>
            <p:spPr bwMode="auto">
              <a:xfrm>
                <a:off x="1114891" y="3566645"/>
                <a:ext cx="707912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解答：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787391" y="3549722"/>
                <a:ext cx="2327409" cy="4321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99179" y="361739"/>
            <a:ext cx="8618833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名学生参加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数学兴趣小组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名学生参加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合唱小组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这些学生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每人只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参加了一个小组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。既不参加数学兴趣小组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不参加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合唱小组的学生有多少名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56564" y="839903"/>
            <a:ext cx="3719150" cy="431291"/>
          </a:xfrm>
          <a:prstGeom prst="ellipse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150423" y="1992085"/>
            <a:ext cx="2330530" cy="2158096"/>
            <a:chOff x="6150423" y="1992085"/>
            <a:chExt cx="2330530" cy="2158096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2880" y="2897507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6150423" y="1992085"/>
              <a:ext cx="2117677" cy="916192"/>
              <a:chOff x="6379029" y="2079173"/>
              <a:chExt cx="2117677" cy="916192"/>
            </a:xfrm>
          </p:grpSpPr>
          <p:sp>
            <p:nvSpPr>
              <p:cNvPr id="3" name="圆角矩形标注 2"/>
              <p:cNvSpPr/>
              <p:nvPr/>
            </p:nvSpPr>
            <p:spPr>
              <a:xfrm>
                <a:off x="6379029" y="2079173"/>
                <a:ext cx="2101924" cy="840198"/>
              </a:xfrm>
              <a:prstGeom prst="wedgeRoundRectCallout">
                <a:avLst>
                  <a:gd name="adj1" fmla="val 28884"/>
                  <a:gd name="adj2" fmla="val 85821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6455763" y="2090502"/>
                <a:ext cx="2040943" cy="904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ts val="0"/>
                  </a:spcBef>
                  <a:defRPr/>
                </a:pPr>
                <a:r>
                  <a:rPr lang="zh-CN" altLang="zh-CN" sz="2400" b="1" dirty="0">
                    <a:ea typeface="楷体" panose="02010609060101010101" pitchFamily="49" charset="-122"/>
                  </a:rPr>
                  <a:t>因此两个圆</a:t>
                </a:r>
                <a:r>
                  <a:rPr lang="zh-CN" altLang="zh-CN" sz="2400" b="1" dirty="0" smtClean="0">
                    <a:ea typeface="楷体" panose="02010609060101010101" pitchFamily="49" charset="-122"/>
                  </a:rPr>
                  <a:t>有</a:t>
                </a:r>
                <a:endParaRPr lang="en-US" altLang="zh-CN" sz="2400" b="1" dirty="0" smtClean="0">
                  <a:ea typeface="楷体" panose="02010609060101010101" pitchFamily="49" charset="-122"/>
                </a:endParaRPr>
              </a:p>
              <a:p>
                <a:pPr>
                  <a:spcBef>
                    <a:spcPct val="20000"/>
                  </a:spcBef>
                  <a:defRPr/>
                </a:pPr>
                <a:r>
                  <a:rPr lang="zh-CN" altLang="zh-CN" sz="2400" b="1" dirty="0" smtClean="0">
                    <a:ea typeface="楷体" panose="02010609060101010101" pitchFamily="49" charset="-122"/>
                  </a:rPr>
                  <a:t>重叠</a:t>
                </a:r>
                <a:r>
                  <a:rPr lang="zh-CN" altLang="zh-CN" sz="2400" b="1" dirty="0">
                    <a:ea typeface="楷体" panose="02010609060101010101" pitchFamily="49" charset="-122"/>
                  </a:rPr>
                  <a:t>的部分</a:t>
                </a:r>
                <a:r>
                  <a:rPr lang="zh-CN" altLang="en-US" sz="2400" b="1" dirty="0"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  <p:bldP spid="50" grpId="0" animBg="1"/>
      <p:bldP spid="51" grpId="0"/>
      <p:bldP spid="59" grpId="0"/>
      <p:bldP spid="67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97147" y="921426"/>
            <a:ext cx="790143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中用大小不同的两个圆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表示五年级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全体同学和参加“六一”表演的同学。其中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表示的是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),B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表示的是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079" y="3241740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631961" y="2276518"/>
            <a:ext cx="1973646" cy="2003149"/>
            <a:chOff x="1476619" y="2128358"/>
            <a:chExt cx="2520000" cy="2520000"/>
          </a:xfrm>
        </p:grpSpPr>
        <p:sp>
          <p:nvSpPr>
            <p:cNvPr id="26" name="椭圆 25"/>
            <p:cNvSpPr/>
            <p:nvPr/>
          </p:nvSpPr>
          <p:spPr>
            <a:xfrm>
              <a:off x="1476619" y="2128358"/>
              <a:ext cx="2520000" cy="252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010265" y="2686596"/>
              <a:ext cx="1440000" cy="1440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15"/>
            <p:cNvSpPr txBox="1">
              <a:spLocks noChangeArrowheads="1"/>
            </p:cNvSpPr>
            <p:nvPr/>
          </p:nvSpPr>
          <p:spPr bwMode="auto">
            <a:xfrm>
              <a:off x="2628275" y="3090713"/>
              <a:ext cx="419725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15"/>
            <p:cNvSpPr txBox="1">
              <a:spLocks noChangeArrowheads="1"/>
            </p:cNvSpPr>
            <p:nvPr/>
          </p:nvSpPr>
          <p:spPr bwMode="auto">
            <a:xfrm>
              <a:off x="1800402" y="3683102"/>
              <a:ext cx="419725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861307" y="1732586"/>
            <a:ext cx="3385802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五年级全体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6322779" y="1762875"/>
            <a:ext cx="16568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全校学生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0895" y="2372096"/>
            <a:ext cx="3492433" cy="2059205"/>
            <a:chOff x="3996988" y="2246137"/>
            <a:chExt cx="3492433" cy="2059205"/>
          </a:xfrm>
        </p:grpSpPr>
        <p:grpSp>
          <p:nvGrpSpPr>
            <p:cNvPr id="37" name="组合 4"/>
            <p:cNvGrpSpPr/>
            <p:nvPr/>
          </p:nvGrpSpPr>
          <p:grpSpPr bwMode="auto">
            <a:xfrm>
              <a:off x="4790379" y="2246137"/>
              <a:ext cx="2699042" cy="1149405"/>
              <a:chOff x="2007803" y="772577"/>
              <a:chExt cx="1259712" cy="715377"/>
            </a:xfrm>
            <a:noFill/>
          </p:grpSpPr>
          <p:sp>
            <p:nvSpPr>
              <p:cNvPr id="38" name="云形标注 82"/>
              <p:cNvSpPr>
                <a:spLocks noChangeArrowheads="1"/>
              </p:cNvSpPr>
              <p:nvPr/>
            </p:nvSpPr>
            <p:spPr bwMode="auto">
              <a:xfrm>
                <a:off x="2007803" y="772577"/>
                <a:ext cx="1259712" cy="715377"/>
              </a:xfrm>
              <a:prstGeom prst="cloudCallout">
                <a:avLst>
                  <a:gd name="adj1" fmla="val -58887"/>
                  <a:gd name="adj2" fmla="val 37476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矩形 4"/>
              <p:cNvSpPr>
                <a:spLocks noChangeArrowheads="1"/>
              </p:cNvSpPr>
              <p:nvPr/>
            </p:nvSpPr>
            <p:spPr bwMode="auto">
              <a:xfrm>
                <a:off x="2165891" y="843307"/>
                <a:ext cx="1035591" cy="5172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小圆表示五年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级全体学生。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6988" y="2935311"/>
              <a:ext cx="956011" cy="1370031"/>
            </a:xfrm>
            <a:prstGeom prst="rect">
              <a:avLst/>
            </a:prstGeom>
          </p:spPr>
        </p:pic>
      </p:grpSp>
      <p:grpSp>
        <p:nvGrpSpPr>
          <p:cNvPr id="20" name="组合 4"/>
          <p:cNvGrpSpPr/>
          <p:nvPr/>
        </p:nvGrpSpPr>
        <p:grpSpPr bwMode="auto">
          <a:xfrm>
            <a:off x="5259275" y="2339300"/>
            <a:ext cx="3367480" cy="896146"/>
            <a:chOff x="1692779" y="1085979"/>
            <a:chExt cx="1811369" cy="322231"/>
          </a:xfrm>
          <a:noFill/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>
              <a:off x="1692779" y="1085979"/>
              <a:ext cx="1636873" cy="308935"/>
            </a:xfrm>
            <a:prstGeom prst="cloudCallout">
              <a:avLst>
                <a:gd name="adj1" fmla="val 39070"/>
                <a:gd name="adj2" fmla="val 11868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766494" y="1151814"/>
              <a:ext cx="1737654" cy="2563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大圆表示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全校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学生。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07976" y="361895"/>
            <a:ext cx="827118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学校组织看文艺演出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冬冬的座位从左数起是第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从右数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个。这一行座位有多少个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9711" y="3368781"/>
            <a:ext cx="3111809" cy="542597"/>
            <a:chOff x="2969711" y="3368781"/>
            <a:chExt cx="3111809" cy="542597"/>
          </a:xfrm>
        </p:grpSpPr>
        <p:grpSp>
          <p:nvGrpSpPr>
            <p:cNvPr id="9" name="组合 8"/>
            <p:cNvGrpSpPr/>
            <p:nvPr/>
          </p:nvGrpSpPr>
          <p:grpSpPr>
            <a:xfrm>
              <a:off x="2969711" y="3389370"/>
              <a:ext cx="1494931" cy="464472"/>
              <a:chOff x="3076543" y="4151238"/>
              <a:chExt cx="887448" cy="464472"/>
            </a:xfrm>
          </p:grpSpPr>
          <p:sp>
            <p:nvSpPr>
              <p:cNvPr id="10" name="TextBox 15"/>
              <p:cNvSpPr txBox="1">
                <a:spLocks noChangeArrowheads="1"/>
              </p:cNvSpPr>
              <p:nvPr/>
            </p:nvSpPr>
            <p:spPr bwMode="auto">
              <a:xfrm>
                <a:off x="3076543" y="4162124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5"/>
              <p:cNvSpPr txBox="1">
                <a:spLocks noChangeArrowheads="1"/>
              </p:cNvSpPr>
              <p:nvPr/>
            </p:nvSpPr>
            <p:spPr bwMode="auto">
              <a:xfrm>
                <a:off x="3298829" y="4155758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TextBox 15"/>
              <p:cNvSpPr txBox="1">
                <a:spLocks noChangeArrowheads="1"/>
              </p:cNvSpPr>
              <p:nvPr/>
            </p:nvSpPr>
            <p:spPr bwMode="auto">
              <a:xfrm>
                <a:off x="3459336" y="4151238"/>
                <a:ext cx="504655" cy="453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21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TextBox 15"/>
            <p:cNvSpPr txBox="1">
              <a:spLocks noChangeArrowheads="1"/>
            </p:cNvSpPr>
            <p:nvPr/>
          </p:nvSpPr>
          <p:spPr bwMode="auto">
            <a:xfrm>
              <a:off x="4309755" y="3394458"/>
              <a:ext cx="735517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4032966" y="3398930"/>
              <a:ext cx="850102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5"/>
            <p:cNvSpPr txBox="1">
              <a:spLocks noChangeArrowheads="1"/>
            </p:cNvSpPr>
            <p:nvPr/>
          </p:nvSpPr>
          <p:spPr bwMode="auto">
            <a:xfrm>
              <a:off x="4554686" y="3368781"/>
              <a:ext cx="1526834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=32(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2558155" y="3891606"/>
            <a:ext cx="473899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答：这一行座位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07348" y="1878732"/>
            <a:ext cx="2720985" cy="2191128"/>
            <a:chOff x="5552162" y="1563038"/>
            <a:chExt cx="2720985" cy="219112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8045" y="2501492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组合 4"/>
            <p:cNvGrpSpPr/>
            <p:nvPr/>
          </p:nvGrpSpPr>
          <p:grpSpPr bwMode="auto">
            <a:xfrm>
              <a:off x="5552162" y="1563038"/>
              <a:ext cx="2720985" cy="941797"/>
              <a:chOff x="1692779" y="987447"/>
              <a:chExt cx="1634904" cy="423962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21" name="云形标注 82"/>
              <p:cNvSpPr>
                <a:spLocks noChangeArrowheads="1"/>
              </p:cNvSpPr>
              <p:nvPr/>
            </p:nvSpPr>
            <p:spPr bwMode="auto">
              <a:xfrm>
                <a:off x="1692779" y="989475"/>
                <a:ext cx="1437715" cy="398721"/>
              </a:xfrm>
              <a:prstGeom prst="cloudCallout">
                <a:avLst>
                  <a:gd name="adj1" fmla="val 19108"/>
                  <a:gd name="adj2" fmla="val 86251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1876440" y="987447"/>
                <a:ext cx="1451243" cy="4239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减掉重复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人数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椭圆 25"/>
          <p:cNvSpPr/>
          <p:nvPr/>
        </p:nvSpPr>
        <p:spPr>
          <a:xfrm>
            <a:off x="2419116" y="1701638"/>
            <a:ext cx="2262973" cy="10799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384907" y="1682194"/>
            <a:ext cx="1556343" cy="106961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2364048" y="1991182"/>
            <a:ext cx="198145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从左数第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4693857" y="1826547"/>
            <a:ext cx="143848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从右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4502271" y="2154590"/>
            <a:ext cx="0" cy="930013"/>
          </a:xfrm>
          <a:prstGeom prst="straightConnector1">
            <a:avLst/>
          </a:prstGeom>
          <a:ln w="19050"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4132926" y="2962767"/>
            <a:ext cx="2276312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冬冬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 animBg="1"/>
      <p:bldP spid="31" grpId="0" animBg="1"/>
      <p:bldP spid="32" grpId="0"/>
      <p:bldP spid="33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74618" y="327216"/>
            <a:ext cx="8610735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班进行大扫除，清扫教室的有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人，擦玻璃的有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人，整理课桌的有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人，其中，有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人既清扫了教室又整理了课桌，五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班参加大扫除的一共有多少人？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74190" y="1743002"/>
            <a:ext cx="5046453" cy="11947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043681" y="1966298"/>
            <a:ext cx="2083948" cy="83605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779394" y="1966298"/>
            <a:ext cx="1433220" cy="82807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2046511" y="2148252"/>
            <a:ext cx="18396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清扫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4043215" y="2028793"/>
            <a:ext cx="153004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整理课桌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289017" y="1993891"/>
            <a:ext cx="1433220" cy="82807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5553656" y="2052538"/>
            <a:ext cx="153004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擦玻璃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3947811" y="2385397"/>
            <a:ext cx="0" cy="720000"/>
          </a:xfrm>
          <a:prstGeom prst="straightConnector1">
            <a:avLst/>
          </a:prstGeom>
          <a:ln w="19050"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2223729" y="3060260"/>
            <a:ext cx="415015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既清扫了教室又整理了课桌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95533" y="3535256"/>
            <a:ext cx="3310094" cy="984967"/>
            <a:chOff x="3076543" y="4144872"/>
            <a:chExt cx="2518484" cy="984967"/>
          </a:xfrm>
        </p:grpSpPr>
        <p:grpSp>
          <p:nvGrpSpPr>
            <p:cNvPr id="3" name="组合 2"/>
            <p:cNvGrpSpPr/>
            <p:nvPr/>
          </p:nvGrpSpPr>
          <p:grpSpPr>
            <a:xfrm>
              <a:off x="3076543" y="4144872"/>
              <a:ext cx="1042493" cy="586314"/>
              <a:chOff x="3076543" y="4144872"/>
              <a:chExt cx="1042493" cy="586314"/>
            </a:xfrm>
          </p:grpSpPr>
          <p:sp>
            <p:nvSpPr>
              <p:cNvPr id="31" name="TextBox 15"/>
              <p:cNvSpPr txBox="1">
                <a:spLocks noChangeArrowheads="1"/>
              </p:cNvSpPr>
              <p:nvPr/>
            </p:nvSpPr>
            <p:spPr bwMode="auto">
              <a:xfrm>
                <a:off x="3076543" y="4162124"/>
                <a:ext cx="504655" cy="51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Box 15"/>
              <p:cNvSpPr txBox="1">
                <a:spLocks noChangeArrowheads="1"/>
              </p:cNvSpPr>
              <p:nvPr/>
            </p:nvSpPr>
            <p:spPr bwMode="auto">
              <a:xfrm>
                <a:off x="3441008" y="4144872"/>
                <a:ext cx="504655" cy="586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15"/>
              <p:cNvSpPr txBox="1">
                <a:spLocks noChangeArrowheads="1"/>
              </p:cNvSpPr>
              <p:nvPr/>
            </p:nvSpPr>
            <p:spPr bwMode="auto">
              <a:xfrm>
                <a:off x="3614381" y="4162124"/>
                <a:ext cx="504655" cy="51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TextBox 15"/>
            <p:cNvSpPr txBox="1">
              <a:spLocks noChangeArrowheads="1"/>
            </p:cNvSpPr>
            <p:nvPr/>
          </p:nvSpPr>
          <p:spPr bwMode="auto">
            <a:xfrm>
              <a:off x="4117715" y="4170750"/>
              <a:ext cx="332899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15"/>
            <p:cNvSpPr txBox="1">
              <a:spLocks noChangeArrowheads="1"/>
            </p:cNvSpPr>
            <p:nvPr/>
          </p:nvSpPr>
          <p:spPr bwMode="auto">
            <a:xfrm>
              <a:off x="3894526" y="4149064"/>
              <a:ext cx="504655" cy="586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5"/>
            <p:cNvSpPr txBox="1">
              <a:spLocks noChangeArrowheads="1"/>
            </p:cNvSpPr>
            <p:nvPr/>
          </p:nvSpPr>
          <p:spPr bwMode="auto">
            <a:xfrm>
              <a:off x="4258286" y="4161375"/>
              <a:ext cx="906391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+12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4688636" y="4174193"/>
              <a:ext cx="906391" cy="955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=37(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1717920" y="4073238"/>
            <a:ext cx="6299166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班参加大扫除的一共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2" grpId="0"/>
      <p:bldP spid="23" grpId="0"/>
      <p:bldP spid="24" grpId="0" animBg="1"/>
      <p:bldP spid="27" grpId="0"/>
      <p:bldP spid="30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383449" y="2015077"/>
            <a:ext cx="6345413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解答重叠问题的应用题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必须从条件入手进行认真的分析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有时还要画出图示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借助图形进行思考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找出哪些是重复的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重复了几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求的是哪一部分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从而找出解答方法。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WPS 演示</Application>
  <PresentationFormat>全屏显示(16:9)</PresentationFormat>
  <Paragraphs>192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楷体_GB2312</vt:lpstr>
      <vt:lpstr>新宋体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992</cp:revision>
  <dcterms:created xsi:type="dcterms:W3CDTF">2016-06-05T01:28:00Z</dcterms:created>
  <dcterms:modified xsi:type="dcterms:W3CDTF">2021-02-25T01:52:01Z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