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7"/>
  </p:notesMasterIdLst>
  <p:sldIdLst>
    <p:sldId id="533" r:id="rId4"/>
    <p:sldId id="522" r:id="rId5"/>
    <p:sldId id="472" r:id="rId6"/>
    <p:sldId id="527" r:id="rId8"/>
    <p:sldId id="528" r:id="rId9"/>
    <p:sldId id="529" r:id="rId10"/>
    <p:sldId id="518" r:id="rId11"/>
    <p:sldId id="524" r:id="rId12"/>
    <p:sldId id="525" r:id="rId13"/>
    <p:sldId id="530" r:id="rId14"/>
    <p:sldId id="531" r:id="rId15"/>
    <p:sldId id="532" r:id="rId16"/>
    <p:sldId id="507" r:id="rId17"/>
    <p:sldId id="534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幼圆" panose="02010509060101010101" pitchFamily="49" charset="-12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0099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70" d="100"/>
          <a:sy n="70" d="100"/>
        </p:scale>
        <p:origin x="-667" y="-77"/>
      </p:cViewPr>
      <p:guideLst>
        <p:guide orient="horz" pos="2159"/>
        <p:guide orient="horz" pos="1619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06794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折线统计图 特殊单式折线统计图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slide" Target="slide7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3.jpe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3.jpe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3.jpe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4.xml"/><Relationship Id="rId2" Type="http://schemas.openxmlformats.org/officeDocument/2006/relationships/image" Target="../media/image15.png"/><Relationship Id="rId1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4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slide" Target="slide4.xml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4.xml"/><Relationship Id="rId2" Type="http://schemas.openxmlformats.org/officeDocument/2006/relationships/image" Target="../media/image9.pn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4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4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4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4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4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4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4344" y="1435155"/>
            <a:ext cx="7784824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特殊单式折线统计图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折线统计图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059832" y="103733"/>
            <a:ext cx="144016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25"/>
          <p:cNvSpPr txBox="1">
            <a:spLocks noChangeArrowheads="1"/>
          </p:cNvSpPr>
          <p:nvPr/>
        </p:nvSpPr>
        <p:spPr bwMode="auto">
          <a:xfrm>
            <a:off x="1817762" y="3910285"/>
            <a:ext cx="5778574" cy="461665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下半年比上半年多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销售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瓶。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5"/>
          <p:cNvSpPr txBox="1">
            <a:spLocks noChangeArrowheads="1"/>
          </p:cNvSpPr>
          <p:nvPr/>
        </p:nvSpPr>
        <p:spPr bwMode="auto">
          <a:xfrm>
            <a:off x="5553544" y="3867894"/>
            <a:ext cx="17547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251520" y="339502"/>
            <a:ext cx="76328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某商场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年各季度饮料销售情况如下图。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2467988" y="771550"/>
            <a:ext cx="42358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某商场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年各季度饮料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销售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A203.EPS" descr="id:214751197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195736" y="1203598"/>
            <a:ext cx="4494511" cy="258751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95536" y="3219822"/>
            <a:ext cx="3048486" cy="1024437"/>
            <a:chOff x="299378" y="3203497"/>
            <a:chExt cx="3048486" cy="1024437"/>
          </a:xfrm>
        </p:grpSpPr>
        <p:sp>
          <p:nvSpPr>
            <p:cNvPr id="26" name="TextBox 25"/>
            <p:cNvSpPr txBox="1">
              <a:spLocks noChangeArrowheads="1"/>
            </p:cNvSpPr>
            <p:nvPr/>
          </p:nvSpPr>
          <p:spPr bwMode="auto">
            <a:xfrm>
              <a:off x="312397" y="3545247"/>
              <a:ext cx="175476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=1500-1200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Box 25"/>
            <p:cNvSpPr txBox="1">
              <a:spLocks noChangeArrowheads="1"/>
            </p:cNvSpPr>
            <p:nvPr/>
          </p:nvSpPr>
          <p:spPr bwMode="auto">
            <a:xfrm>
              <a:off x="299378" y="3827824"/>
              <a:ext cx="175476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=1300(</a:t>
              </a: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瓶</a:t>
              </a: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TextBox 25"/>
            <p:cNvSpPr txBox="1">
              <a:spLocks noChangeArrowheads="1"/>
            </p:cNvSpPr>
            <p:nvPr/>
          </p:nvSpPr>
          <p:spPr bwMode="auto">
            <a:xfrm>
              <a:off x="466342" y="3203497"/>
              <a:ext cx="288152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1000+500-(400+800)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圆角矩形标注 1"/>
            <p:cNvSpPr/>
            <p:nvPr/>
          </p:nvSpPr>
          <p:spPr>
            <a:xfrm>
              <a:off x="323840" y="3255934"/>
              <a:ext cx="2556000" cy="936000"/>
            </a:xfrm>
            <a:prstGeom prst="wedgeRoundRectCallout">
              <a:avLst>
                <a:gd name="adj1" fmla="val 159318"/>
                <a:gd name="adj2" fmla="val 32262"/>
                <a:gd name="adj3" fmla="val 16667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25"/>
          <p:cNvSpPr txBox="1">
            <a:spLocks noChangeArrowheads="1"/>
          </p:cNvSpPr>
          <p:nvPr/>
        </p:nvSpPr>
        <p:spPr bwMode="auto">
          <a:xfrm>
            <a:off x="2059263" y="3795886"/>
            <a:ext cx="5537073" cy="646331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全年平均每季度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销售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瓶。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5"/>
          <p:cNvSpPr txBox="1">
            <a:spLocks noChangeArrowheads="1"/>
          </p:cNvSpPr>
          <p:nvPr/>
        </p:nvSpPr>
        <p:spPr bwMode="auto">
          <a:xfrm>
            <a:off x="5553544" y="3867894"/>
            <a:ext cx="17547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675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2467988" y="771550"/>
            <a:ext cx="42358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某商场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年各季度饮料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销售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A203.EPS" descr="id:214751197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195736" y="1203598"/>
            <a:ext cx="4494511" cy="2587516"/>
          </a:xfrm>
          <a:prstGeom prst="rect">
            <a:avLst/>
          </a:prstGeom>
        </p:spPr>
      </p:pic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251520" y="339502"/>
            <a:ext cx="76328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某商场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年各季度饮料销售情况如下图。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5"/>
          <p:cNvSpPr txBox="1">
            <a:spLocks noChangeArrowheads="1"/>
          </p:cNvSpPr>
          <p:nvPr/>
        </p:nvSpPr>
        <p:spPr bwMode="auto">
          <a:xfrm>
            <a:off x="322326" y="3219822"/>
            <a:ext cx="30975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(400+800+1000+500)÷4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146668" y="3556658"/>
            <a:ext cx="18863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=2700÷4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25"/>
          <p:cNvSpPr txBox="1">
            <a:spLocks noChangeArrowheads="1"/>
          </p:cNvSpPr>
          <p:nvPr/>
        </p:nvSpPr>
        <p:spPr bwMode="auto">
          <a:xfrm>
            <a:off x="124145" y="3902509"/>
            <a:ext cx="18863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=675(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瓶</a:t>
            </a: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标注 19"/>
          <p:cNvSpPr/>
          <p:nvPr/>
        </p:nvSpPr>
        <p:spPr>
          <a:xfrm>
            <a:off x="179512" y="3255934"/>
            <a:ext cx="2988000" cy="1008000"/>
          </a:xfrm>
          <a:prstGeom prst="wedgeRoundRectCallout">
            <a:avLst>
              <a:gd name="adj1" fmla="val 49659"/>
              <a:gd name="adj2" fmla="val -13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2" grpId="0"/>
      <p:bldP spid="2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25"/>
          <p:cNvSpPr txBox="1">
            <a:spLocks noChangeArrowheads="1"/>
          </p:cNvSpPr>
          <p:nvPr/>
        </p:nvSpPr>
        <p:spPr bwMode="auto">
          <a:xfrm>
            <a:off x="766420" y="3939902"/>
            <a:ext cx="7694012" cy="461665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根据这个统计图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对饮料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销售情况作出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简要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分析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25"/>
          <p:cNvSpPr txBox="1">
            <a:spLocks noChangeArrowheads="1"/>
          </p:cNvSpPr>
          <p:nvPr/>
        </p:nvSpPr>
        <p:spPr bwMode="auto">
          <a:xfrm>
            <a:off x="6823817" y="1241341"/>
            <a:ext cx="1996655" cy="255454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答：从第一季度到第三季度，气温逐渐上升，所以饮料销售呈上升趋势，从第三道第四季度气温下降，所以饮料销售呈下降趋势。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467988" y="771550"/>
            <a:ext cx="42358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某商场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年各季度饮料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销售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A203.EPS" descr="id:214751197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195736" y="1203598"/>
            <a:ext cx="4494511" cy="2587516"/>
          </a:xfrm>
          <a:prstGeom prst="rect">
            <a:avLst/>
          </a:prstGeom>
        </p:spPr>
      </p:pic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251520" y="339502"/>
            <a:ext cx="76328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某商场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年各季度饮料销售情况如下图。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403648" y="2361967"/>
            <a:ext cx="6048672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根据统计数据作出合理的分析和决策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这是每个人应该具备的基本素质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也是每个人能更好地生存和发展的需要。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203848" y="1673245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27584" y="897563"/>
            <a:ext cx="74888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是汛期某一条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河流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日至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日每天下午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汛情公告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和水位变化统计图。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8024" y="2067694"/>
            <a:ext cx="3923040" cy="2088232"/>
          </a:xfrm>
          <a:prstGeom prst="rect">
            <a:avLst/>
          </a:prstGeom>
        </p:spPr>
      </p:pic>
      <p:pic>
        <p:nvPicPr>
          <p:cNvPr id="19" name="8章4.eps" descr="id:214751194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83568" y="2243132"/>
            <a:ext cx="4017808" cy="2200826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51520" y="1995686"/>
            <a:ext cx="4750018" cy="2789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algn="ctr">
              <a:lnSpc>
                <a:spcPts val="1350"/>
              </a:lnSpc>
              <a:spcAft>
                <a:spcPts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水位变化统计图</a:t>
            </a:r>
            <a:endParaRPr lang="zh-CN" altLang="zh-CN" sz="2400" b="1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611560" y="771550"/>
            <a:ext cx="61293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图中的两条横虚线分别代表什么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98046" y="1716763"/>
            <a:ext cx="4750018" cy="2789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algn="ctr">
              <a:lnSpc>
                <a:spcPts val="1350"/>
              </a:lnSpc>
              <a:spcAft>
                <a:spcPts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水位变化统计图</a:t>
            </a:r>
            <a:endParaRPr lang="zh-CN" altLang="zh-CN" sz="2400" b="1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1" name="8章4.eps" descr="id:2147511943;FounderCES"/>
          <p:cNvPicPr/>
          <p:nvPr/>
        </p:nvPicPr>
        <p:blipFill>
          <a:blip r:embed="rId1"/>
          <a:stretch>
            <a:fillRect/>
          </a:stretch>
        </p:blipFill>
        <p:spPr>
          <a:xfrm>
            <a:off x="827584" y="1997783"/>
            <a:ext cx="4032448" cy="2302159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187624" y="2787774"/>
            <a:ext cx="3400660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4"/>
          <p:cNvGrpSpPr/>
          <p:nvPr/>
        </p:nvGrpSpPr>
        <p:grpSpPr bwMode="auto">
          <a:xfrm>
            <a:off x="5148064" y="1419621"/>
            <a:ext cx="3525476" cy="1512167"/>
            <a:chOff x="2246610" y="1394190"/>
            <a:chExt cx="3532884" cy="54990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2" name="云形标注 82"/>
            <p:cNvSpPr>
              <a:spLocks noChangeArrowheads="1"/>
            </p:cNvSpPr>
            <p:nvPr/>
          </p:nvSpPr>
          <p:spPr bwMode="auto">
            <a:xfrm>
              <a:off x="2246610" y="1394190"/>
              <a:ext cx="3532884" cy="518071"/>
            </a:xfrm>
            <a:prstGeom prst="cloudCallout">
              <a:avLst>
                <a:gd name="adj1" fmla="val -65445"/>
                <a:gd name="adj2" fmla="val 41412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矩形 4"/>
            <p:cNvSpPr>
              <a:spLocks noChangeArrowheads="1"/>
            </p:cNvSpPr>
            <p:nvPr/>
          </p:nvSpPr>
          <p:spPr bwMode="auto">
            <a:xfrm>
              <a:off x="2607407" y="1429571"/>
              <a:ext cx="2971065" cy="51452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是历史最高水位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标志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线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告诉我们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历史最高水位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32.6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米。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组合 4"/>
          <p:cNvGrpSpPr/>
          <p:nvPr/>
        </p:nvGrpSpPr>
        <p:grpSpPr bwMode="auto">
          <a:xfrm>
            <a:off x="5148064" y="3003799"/>
            <a:ext cx="3528392" cy="1362032"/>
            <a:chOff x="1456861" y="1273896"/>
            <a:chExt cx="3535807" cy="518071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1" name="云形标注 82"/>
            <p:cNvSpPr>
              <a:spLocks noChangeArrowheads="1"/>
            </p:cNvSpPr>
            <p:nvPr/>
          </p:nvSpPr>
          <p:spPr bwMode="auto">
            <a:xfrm>
              <a:off x="1456861" y="1273896"/>
              <a:ext cx="3460725" cy="518071"/>
            </a:xfrm>
            <a:prstGeom prst="cloudCallout">
              <a:avLst>
                <a:gd name="adj1" fmla="val -87315"/>
                <a:gd name="adj2" fmla="val -34192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矩形 4"/>
            <p:cNvSpPr>
              <a:spLocks noChangeArrowheads="1"/>
            </p:cNvSpPr>
            <p:nvPr/>
          </p:nvSpPr>
          <p:spPr bwMode="auto">
            <a:xfrm>
              <a:off x="1877285" y="1310340"/>
              <a:ext cx="3115383" cy="4565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是警戒水位标志线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endPara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告诉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我们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警戒水位</a:t>
              </a:r>
              <a:endPara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32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米。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43" name="直接连接符 42"/>
          <p:cNvCxnSpPr/>
          <p:nvPr/>
        </p:nvCxnSpPr>
        <p:spPr>
          <a:xfrm>
            <a:off x="1187624" y="3147814"/>
            <a:ext cx="3400660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8章4.eps" descr="id:2147511943;FounderCES"/>
          <p:cNvPicPr/>
          <p:nvPr/>
        </p:nvPicPr>
        <p:blipFill>
          <a:blip r:embed="rId1"/>
          <a:stretch>
            <a:fillRect/>
          </a:stretch>
        </p:blipFill>
        <p:spPr>
          <a:xfrm>
            <a:off x="827584" y="1700642"/>
            <a:ext cx="4032448" cy="2302159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251520" y="339502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哪天的水位超过了历史最高水位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水位从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哪天开始回落到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警戒水位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以下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1" name="组合 4"/>
          <p:cNvGrpSpPr/>
          <p:nvPr/>
        </p:nvGrpSpPr>
        <p:grpSpPr bwMode="auto">
          <a:xfrm>
            <a:off x="5004048" y="1863863"/>
            <a:ext cx="3337900" cy="605767"/>
            <a:chOff x="3000234" y="1237307"/>
            <a:chExt cx="2743135" cy="25966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2" name="云形标注 82"/>
            <p:cNvSpPr>
              <a:spLocks noChangeArrowheads="1"/>
            </p:cNvSpPr>
            <p:nvPr/>
          </p:nvSpPr>
          <p:spPr bwMode="auto">
            <a:xfrm>
              <a:off x="3000234" y="1237307"/>
              <a:ext cx="2743135" cy="259662"/>
            </a:xfrm>
            <a:prstGeom prst="cloudCallout">
              <a:avLst>
                <a:gd name="adj1" fmla="val -124765"/>
                <a:gd name="adj2" fmla="val -15879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矩形 4"/>
            <p:cNvSpPr>
              <a:spLocks noChangeArrowheads="1"/>
            </p:cNvSpPr>
            <p:nvPr/>
          </p:nvSpPr>
          <p:spPr bwMode="auto">
            <a:xfrm>
              <a:off x="3156334" y="1250251"/>
              <a:ext cx="2587035" cy="19789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超过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了历史最高水位。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4"/>
          <p:cNvGrpSpPr/>
          <p:nvPr/>
        </p:nvGrpSpPr>
        <p:grpSpPr bwMode="auto">
          <a:xfrm>
            <a:off x="5004048" y="3075806"/>
            <a:ext cx="3528392" cy="605766"/>
            <a:chOff x="2345175" y="1398018"/>
            <a:chExt cx="2743135" cy="25966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8" name="云形标注 82"/>
            <p:cNvSpPr>
              <a:spLocks noChangeArrowheads="1"/>
            </p:cNvSpPr>
            <p:nvPr/>
          </p:nvSpPr>
          <p:spPr bwMode="auto">
            <a:xfrm>
              <a:off x="2345175" y="1398018"/>
              <a:ext cx="2743135" cy="259662"/>
            </a:xfrm>
            <a:prstGeom prst="cloudCallout">
              <a:avLst>
                <a:gd name="adj1" fmla="val -76563"/>
                <a:gd name="adj2" fmla="val -98992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4"/>
            <p:cNvSpPr>
              <a:spLocks noChangeArrowheads="1"/>
            </p:cNvSpPr>
            <p:nvPr/>
          </p:nvSpPr>
          <p:spPr bwMode="auto">
            <a:xfrm>
              <a:off x="2513122" y="1410750"/>
              <a:ext cx="2371956" cy="19789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月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日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低于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警戒水位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4"/>
          <p:cNvGrpSpPr/>
          <p:nvPr/>
        </p:nvGrpSpPr>
        <p:grpSpPr bwMode="auto">
          <a:xfrm>
            <a:off x="867919" y="4011910"/>
            <a:ext cx="5504281" cy="777160"/>
            <a:chOff x="2246610" y="1394190"/>
            <a:chExt cx="2743135" cy="508051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3" name="云形标注 82"/>
            <p:cNvSpPr>
              <a:spLocks noChangeArrowheads="1"/>
            </p:cNvSpPr>
            <p:nvPr/>
          </p:nvSpPr>
          <p:spPr bwMode="auto">
            <a:xfrm>
              <a:off x="2246610" y="1394190"/>
              <a:ext cx="2743135" cy="373825"/>
            </a:xfrm>
            <a:prstGeom prst="cloudCallout">
              <a:avLst>
                <a:gd name="adj1" fmla="val 1394"/>
                <a:gd name="adj2" fmla="val -266055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矩形 4"/>
            <p:cNvSpPr>
              <a:spLocks noChangeArrowheads="1"/>
            </p:cNvSpPr>
            <p:nvPr/>
          </p:nvSpPr>
          <p:spPr bwMode="auto">
            <a:xfrm>
              <a:off x="2529408" y="1439476"/>
              <a:ext cx="2371956" cy="4627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水位从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月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日开始回落到警戒水位以下。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398046" y="1419622"/>
            <a:ext cx="4750018" cy="2789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algn="ctr">
              <a:lnSpc>
                <a:spcPts val="1350"/>
              </a:lnSpc>
              <a:spcAft>
                <a:spcPts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水位变化统计图</a:t>
            </a:r>
            <a:endParaRPr lang="zh-CN" altLang="zh-CN" sz="2400" b="1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283968" y="2953971"/>
            <a:ext cx="50405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907704" y="1995686"/>
            <a:ext cx="50405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3275856" y="2484115"/>
            <a:ext cx="981075" cy="447675"/>
          </a:xfrm>
          <a:custGeom>
            <a:avLst/>
            <a:gdLst>
              <a:gd name="connsiteX0" fmla="*/ 0 w 981075"/>
              <a:gd name="connsiteY0" fmla="*/ 0 h 447675"/>
              <a:gd name="connsiteX1" fmla="*/ 981075 w 981075"/>
              <a:gd name="connsiteY1" fmla="*/ 447675 h 447675"/>
              <a:gd name="connsiteX2" fmla="*/ 981075 w 981075"/>
              <a:gd name="connsiteY2" fmla="*/ 447675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81075" h="447675">
                <a:moveTo>
                  <a:pt x="0" y="0"/>
                </a:moveTo>
                <a:lnTo>
                  <a:pt x="981075" y="447675"/>
                </a:lnTo>
                <a:lnTo>
                  <a:pt x="981075" y="447675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251520" y="339502"/>
            <a:ext cx="84969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用自己的语言描述该地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日汛情的变化情况。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31640" y="1478867"/>
            <a:ext cx="4750018" cy="2789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algn="ctr">
              <a:lnSpc>
                <a:spcPts val="1350"/>
              </a:lnSpc>
              <a:spcAft>
                <a:spcPts val="0"/>
              </a:spcAft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日至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水位变化统计图</a:t>
            </a:r>
            <a:endParaRPr lang="zh-CN" altLang="zh-CN" sz="2400" b="1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8" name="8章4.eps" descr="id:2147511943;FounderCES"/>
          <p:cNvPicPr/>
          <p:nvPr/>
        </p:nvPicPr>
        <p:blipFill>
          <a:blip r:embed="rId1"/>
          <a:stretch>
            <a:fillRect/>
          </a:stretch>
        </p:blipFill>
        <p:spPr>
          <a:xfrm>
            <a:off x="1893120" y="1838907"/>
            <a:ext cx="3756490" cy="2028987"/>
          </a:xfrm>
          <a:prstGeom prst="rect">
            <a:avLst/>
          </a:prstGeom>
        </p:spPr>
      </p:pic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5864076" y="1731599"/>
            <a:ext cx="2752707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这条河流的水位从</a:t>
            </a:r>
            <a:r>
              <a:rPr lang="en-US" altLang="zh-CN" sz="20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日的</a:t>
            </a:r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米迅速</a:t>
            </a:r>
            <a:r>
              <a:rPr lang="zh-CN" altLang="en-US" sz="20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上升</a:t>
            </a: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 flipV="1">
            <a:off x="2668403" y="2292875"/>
            <a:ext cx="504055" cy="549370"/>
          </a:xfrm>
          <a:custGeom>
            <a:avLst/>
            <a:gdLst>
              <a:gd name="connsiteX0" fmla="*/ 0 w 981075"/>
              <a:gd name="connsiteY0" fmla="*/ 0 h 447675"/>
              <a:gd name="connsiteX1" fmla="*/ 981075 w 981075"/>
              <a:gd name="connsiteY1" fmla="*/ 447675 h 447675"/>
              <a:gd name="connsiteX2" fmla="*/ 981075 w 981075"/>
              <a:gd name="connsiteY2" fmla="*/ 447675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81075" h="447675">
                <a:moveTo>
                  <a:pt x="0" y="0"/>
                </a:moveTo>
                <a:lnTo>
                  <a:pt x="981075" y="447675"/>
                </a:lnTo>
                <a:lnTo>
                  <a:pt x="981075" y="447675"/>
                </a:lnTo>
              </a:path>
            </a:pathLst>
          </a:cu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H="1" flipV="1">
            <a:off x="3147330" y="2292874"/>
            <a:ext cx="525388" cy="310105"/>
          </a:xfrm>
          <a:custGeom>
            <a:avLst/>
            <a:gdLst>
              <a:gd name="connsiteX0" fmla="*/ 0 w 981075"/>
              <a:gd name="connsiteY0" fmla="*/ 0 h 447675"/>
              <a:gd name="connsiteX1" fmla="*/ 981075 w 981075"/>
              <a:gd name="connsiteY1" fmla="*/ 447675 h 447675"/>
              <a:gd name="connsiteX2" fmla="*/ 981075 w 981075"/>
              <a:gd name="connsiteY2" fmla="*/ 447675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81075" h="447675">
                <a:moveTo>
                  <a:pt x="0" y="0"/>
                </a:moveTo>
                <a:lnTo>
                  <a:pt x="981075" y="447675"/>
                </a:lnTo>
                <a:lnTo>
                  <a:pt x="981075" y="447675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H="1">
            <a:off x="3672718" y="2499742"/>
            <a:ext cx="478927" cy="103237"/>
          </a:xfrm>
          <a:custGeom>
            <a:avLst/>
            <a:gdLst>
              <a:gd name="connsiteX0" fmla="*/ 0 w 981075"/>
              <a:gd name="connsiteY0" fmla="*/ 0 h 447675"/>
              <a:gd name="connsiteX1" fmla="*/ 981075 w 981075"/>
              <a:gd name="connsiteY1" fmla="*/ 447675 h 447675"/>
              <a:gd name="connsiteX2" fmla="*/ 981075 w 981075"/>
              <a:gd name="connsiteY2" fmla="*/ 447675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81075" h="447675">
                <a:moveTo>
                  <a:pt x="0" y="0"/>
                </a:moveTo>
                <a:lnTo>
                  <a:pt x="981075" y="447675"/>
                </a:lnTo>
                <a:lnTo>
                  <a:pt x="981075" y="447675"/>
                </a:lnTo>
              </a:path>
            </a:pathLst>
          </a:cu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flipH="1" flipV="1">
            <a:off x="4151644" y="2492103"/>
            <a:ext cx="500260" cy="223663"/>
          </a:xfrm>
          <a:custGeom>
            <a:avLst/>
            <a:gdLst>
              <a:gd name="connsiteX0" fmla="*/ 0 w 981075"/>
              <a:gd name="connsiteY0" fmla="*/ 0 h 447675"/>
              <a:gd name="connsiteX1" fmla="*/ 981075 w 981075"/>
              <a:gd name="connsiteY1" fmla="*/ 447675 h 447675"/>
              <a:gd name="connsiteX2" fmla="*/ 981075 w 981075"/>
              <a:gd name="connsiteY2" fmla="*/ 447675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81075" h="447675">
                <a:moveTo>
                  <a:pt x="0" y="0"/>
                </a:moveTo>
                <a:lnTo>
                  <a:pt x="981075" y="447675"/>
                </a:lnTo>
                <a:lnTo>
                  <a:pt x="981075" y="447675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flipH="1" flipV="1">
            <a:off x="4656353" y="2715766"/>
            <a:ext cx="500260" cy="223663"/>
          </a:xfrm>
          <a:custGeom>
            <a:avLst/>
            <a:gdLst>
              <a:gd name="connsiteX0" fmla="*/ 0 w 981075"/>
              <a:gd name="connsiteY0" fmla="*/ 0 h 447675"/>
              <a:gd name="connsiteX1" fmla="*/ 981075 w 981075"/>
              <a:gd name="connsiteY1" fmla="*/ 447675 h 447675"/>
              <a:gd name="connsiteX2" fmla="*/ 981075 w 981075"/>
              <a:gd name="connsiteY2" fmla="*/ 447675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81075" h="447675">
                <a:moveTo>
                  <a:pt x="0" y="0"/>
                </a:moveTo>
                <a:lnTo>
                  <a:pt x="981075" y="447675"/>
                </a:lnTo>
                <a:lnTo>
                  <a:pt x="981075" y="447675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5864076" y="2515760"/>
            <a:ext cx="2752707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日升至</a:t>
            </a:r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32.9</a:t>
            </a:r>
            <a:r>
              <a:rPr lang="zh-CN" altLang="en-US" sz="20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5854501" y="2984048"/>
            <a:ext cx="3037979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日水位回落至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32.4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5876553" y="3520048"/>
            <a:ext cx="2871911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日水位又有所上升</a:t>
            </a:r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升至</a:t>
            </a:r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32.6</a:t>
            </a:r>
            <a:r>
              <a:rPr lang="zh-CN" altLang="en-US" sz="20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4"/>
          <p:cNvSpPr>
            <a:spLocks noChangeArrowheads="1"/>
          </p:cNvSpPr>
          <p:nvPr/>
        </p:nvSpPr>
        <p:spPr bwMode="auto">
          <a:xfrm>
            <a:off x="163678" y="2184415"/>
            <a:ext cx="1744998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日、</a:t>
            </a:r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zh-CN" altLang="en-US" sz="20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水位连续</a:t>
            </a: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下降</a:t>
            </a:r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</a:t>
            </a:r>
            <a:r>
              <a:rPr lang="zh-CN" altLang="en-US" sz="20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降至</a:t>
            </a:r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32.2</a:t>
            </a: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米和</a:t>
            </a:r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31.8</a:t>
            </a: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4" grpId="0" animBg="1"/>
      <p:bldP spid="15" grpId="0" animBg="1"/>
      <p:bldP spid="16" grpId="0" animBg="1"/>
      <p:bldP spid="24" grpId="0" animBg="1"/>
      <p:bldP spid="26" grpId="0" animBg="1"/>
      <p:bldP spid="28" grpId="0" animBg="1"/>
      <p:bldP spid="30" grpId="0" animBg="1"/>
      <p:bldP spid="32" grpId="0" animBg="1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251519" y="339502"/>
            <a:ext cx="83276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(4)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气象台预报该地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三日将有大雨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你认为水位会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怎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变化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39552" y="1491630"/>
            <a:ext cx="4750018" cy="2789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algn="ctr">
              <a:lnSpc>
                <a:spcPts val="1350"/>
              </a:lnSpc>
              <a:spcAft>
                <a:spcPts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水位变化统计图</a:t>
            </a:r>
            <a:endParaRPr lang="zh-CN" altLang="zh-CN" sz="2400" b="1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8" name="8章4.eps" descr="id:2147511943;FounderCES"/>
          <p:cNvPicPr/>
          <p:nvPr/>
        </p:nvPicPr>
        <p:blipFill>
          <a:blip r:embed="rId1"/>
          <a:stretch>
            <a:fillRect/>
          </a:stretch>
        </p:blipFill>
        <p:spPr>
          <a:xfrm>
            <a:off x="1144378" y="1779662"/>
            <a:ext cx="3756490" cy="2028987"/>
          </a:xfrm>
          <a:prstGeom prst="rect">
            <a:avLst/>
          </a:prstGeom>
        </p:spPr>
      </p:pic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5461383" y="1203598"/>
            <a:ext cx="3071057" cy="34163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该地区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三日将有大雨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大雨期间水位会迅速上升。如果大雨持续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每天的雨量增加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水位每天都会上升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号可能达到历史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最高水位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也可能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超过历史最高水位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827584" y="411510"/>
            <a:ext cx="784887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下面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是我国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年至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2011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年部分年份水果产量统计数据。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1403648" y="1275606"/>
            <a:ext cx="76328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我国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年部分年份水果产量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统计图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1597" y="1650005"/>
            <a:ext cx="4866667" cy="2361905"/>
          </a:xfrm>
          <a:prstGeom prst="rect">
            <a:avLst/>
          </a:prstGeom>
        </p:spPr>
      </p:pic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899592" y="4011910"/>
            <a:ext cx="674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读上面的统计图，自己提出问题并解答。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971599" y="3307434"/>
            <a:ext cx="760756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)(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水果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产量最高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,(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年水果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产量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最低。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2)2011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年比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年多产水果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万吨。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)( 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年至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年水果产量上升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最快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"/>
          <p:cNvSpPr>
            <a:spLocks noChangeArrowheads="1"/>
          </p:cNvSpPr>
          <p:nvPr/>
        </p:nvSpPr>
        <p:spPr bwMode="auto">
          <a:xfrm>
            <a:off x="1403648" y="411510"/>
            <a:ext cx="76328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我国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年部分年份水果产量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统计图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9589" y="857917"/>
            <a:ext cx="4866667" cy="2361905"/>
          </a:xfrm>
          <a:prstGeom prst="rect">
            <a:avLst/>
          </a:prstGeom>
        </p:spPr>
      </p:pic>
      <p:sp>
        <p:nvSpPr>
          <p:cNvPr id="65" name="矩形 64"/>
          <p:cNvSpPr/>
          <p:nvPr/>
        </p:nvSpPr>
        <p:spPr>
          <a:xfrm>
            <a:off x="5922404" y="1403644"/>
            <a:ext cx="50405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TextBox 25"/>
          <p:cNvSpPr txBox="1">
            <a:spLocks noChangeArrowheads="1"/>
          </p:cNvSpPr>
          <p:nvPr/>
        </p:nvSpPr>
        <p:spPr bwMode="auto">
          <a:xfrm>
            <a:off x="1653208" y="3291830"/>
            <a:ext cx="8305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2011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2485817" y="2498627"/>
            <a:ext cx="50405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4"/>
          <p:cNvGrpSpPr/>
          <p:nvPr/>
        </p:nvGrpSpPr>
        <p:grpSpPr bwMode="auto">
          <a:xfrm>
            <a:off x="6876257" y="1059582"/>
            <a:ext cx="2232247" cy="1147457"/>
            <a:chOff x="2253304" y="1399871"/>
            <a:chExt cx="2236938" cy="491858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9" name="云形标注 82"/>
            <p:cNvSpPr>
              <a:spLocks noChangeArrowheads="1"/>
            </p:cNvSpPr>
            <p:nvPr/>
          </p:nvSpPr>
          <p:spPr bwMode="auto">
            <a:xfrm>
              <a:off x="2253304" y="1399871"/>
              <a:ext cx="2076395" cy="491858"/>
            </a:xfrm>
            <a:prstGeom prst="cloudCallout">
              <a:avLst>
                <a:gd name="adj1" fmla="val -83833"/>
                <a:gd name="adj2" fmla="val 17695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0" name="矩形 4"/>
            <p:cNvSpPr>
              <a:spLocks noChangeArrowheads="1"/>
            </p:cNvSpPr>
            <p:nvPr/>
          </p:nvSpPr>
          <p:spPr bwMode="auto">
            <a:xfrm>
              <a:off x="2447972" y="1439532"/>
              <a:ext cx="2042270" cy="3957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哪个年份对应</a:t>
              </a:r>
              <a:endParaRPr lang="en-US" altLang="zh-CN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的点最高</a:t>
              </a:r>
              <a:r>
                <a:rPr lang="en-US" altLang="zh-CN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这年的</a:t>
              </a:r>
              <a:endParaRPr lang="en-US" altLang="zh-CN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水果产量最高。 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1" name="TextBox 25"/>
          <p:cNvSpPr txBox="1">
            <a:spLocks noChangeArrowheads="1"/>
          </p:cNvSpPr>
          <p:nvPr/>
        </p:nvSpPr>
        <p:spPr bwMode="auto">
          <a:xfrm>
            <a:off x="5037584" y="3309854"/>
            <a:ext cx="8305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矩形 4"/>
          <p:cNvSpPr>
            <a:spLocks noChangeArrowheads="1"/>
          </p:cNvSpPr>
          <p:nvPr/>
        </p:nvSpPr>
        <p:spPr bwMode="auto">
          <a:xfrm>
            <a:off x="4819323" y="2355726"/>
            <a:ext cx="3785125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21401.4-6225.1=15176.3(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万吨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25"/>
          <p:cNvSpPr txBox="1">
            <a:spLocks noChangeArrowheads="1"/>
          </p:cNvSpPr>
          <p:nvPr/>
        </p:nvSpPr>
        <p:spPr bwMode="auto">
          <a:xfrm>
            <a:off x="5206426" y="3651870"/>
            <a:ext cx="15978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15176.3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383818" y="1910384"/>
            <a:ext cx="619125" cy="561975"/>
          </a:xfrm>
          <a:custGeom>
            <a:avLst/>
            <a:gdLst>
              <a:gd name="connsiteX0" fmla="*/ 0 w 619125"/>
              <a:gd name="connsiteY0" fmla="*/ 561975 h 561975"/>
              <a:gd name="connsiteX1" fmla="*/ 619125 w 619125"/>
              <a:gd name="connsiteY1" fmla="*/ 0 h 561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19125" h="561975">
                <a:moveTo>
                  <a:pt x="0" y="561975"/>
                </a:moveTo>
                <a:lnTo>
                  <a:pt x="619125" y="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TextBox 25"/>
          <p:cNvSpPr txBox="1">
            <a:spLocks noChangeArrowheads="1"/>
          </p:cNvSpPr>
          <p:nvPr/>
        </p:nvSpPr>
        <p:spPr bwMode="auto">
          <a:xfrm>
            <a:off x="1653208" y="4011910"/>
            <a:ext cx="8305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25"/>
          <p:cNvSpPr txBox="1">
            <a:spLocks noChangeArrowheads="1"/>
          </p:cNvSpPr>
          <p:nvPr/>
        </p:nvSpPr>
        <p:spPr bwMode="auto">
          <a:xfrm>
            <a:off x="3347864" y="4054301"/>
            <a:ext cx="8305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/>
      <p:bldP spid="67" grpId="0" animBg="1"/>
      <p:bldP spid="71" grpId="0"/>
      <p:bldP spid="72" grpId="0" animBg="1"/>
      <p:bldP spid="73" grpId="0"/>
      <p:bldP spid="7" grpId="0" animBg="1"/>
      <p:bldP spid="75" grpId="0"/>
      <p:bldP spid="7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251520" y="339502"/>
            <a:ext cx="76328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某商场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年各季度饮料销售情况如下图。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2467988" y="771550"/>
            <a:ext cx="42358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某商场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年各季度饮料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销售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A203.EPS" descr="id:2147511978;FounderCES"/>
          <p:cNvPicPr/>
          <p:nvPr/>
        </p:nvPicPr>
        <p:blipFill>
          <a:blip r:embed="rId1"/>
          <a:stretch>
            <a:fillRect/>
          </a:stretch>
        </p:blipFill>
        <p:spPr>
          <a:xfrm>
            <a:off x="2195736" y="1203598"/>
            <a:ext cx="4494511" cy="2587516"/>
          </a:xfrm>
          <a:prstGeom prst="rect">
            <a:avLst/>
          </a:prstGeom>
        </p:spPr>
      </p:pic>
      <p:sp>
        <p:nvSpPr>
          <p:cNvPr id="18" name="TextBox 25"/>
          <p:cNvSpPr txBox="1">
            <a:spLocks noChangeArrowheads="1"/>
          </p:cNvSpPr>
          <p:nvPr/>
        </p:nvSpPr>
        <p:spPr bwMode="auto">
          <a:xfrm>
            <a:off x="539552" y="3797627"/>
            <a:ext cx="7967601" cy="646331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季度的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销量最大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季度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的销量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最小。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788024" y="1275606"/>
            <a:ext cx="663852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5"/>
          <p:cNvSpPr txBox="1">
            <a:spLocks noChangeArrowheads="1"/>
          </p:cNvSpPr>
          <p:nvPr/>
        </p:nvSpPr>
        <p:spPr bwMode="auto">
          <a:xfrm>
            <a:off x="1547664" y="3912026"/>
            <a:ext cx="8305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987824" y="2283718"/>
            <a:ext cx="720080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220072" y="3889959"/>
            <a:ext cx="8305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/>
      <p:bldP spid="25" grpId="0" animBg="1"/>
      <p:bldP spid="2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1320</Words>
  <Application>WPS 演示</Application>
  <PresentationFormat>全屏显示(16:9)</PresentationFormat>
  <Paragraphs>179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黑体</vt:lpstr>
      <vt:lpstr>楷体</vt:lpstr>
      <vt:lpstr>幼圆</vt:lpstr>
      <vt:lpstr>Times New Roman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</cp:revision>
  <dcterms:created xsi:type="dcterms:W3CDTF">2017-03-17T02:28:00Z</dcterms:created>
  <dcterms:modified xsi:type="dcterms:W3CDTF">2021-02-25T01:21:53Z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