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81" r:id="rId3"/>
  </p:sldMasterIdLst>
  <p:notesMasterIdLst>
    <p:notesMasterId r:id="rId23"/>
  </p:notesMasterIdLst>
  <p:sldIdLst>
    <p:sldId id="553" r:id="rId4"/>
    <p:sldId id="510" r:id="rId5"/>
    <p:sldId id="545" r:id="rId6"/>
    <p:sldId id="540" r:id="rId7"/>
    <p:sldId id="547" r:id="rId8"/>
    <p:sldId id="548" r:id="rId9"/>
    <p:sldId id="549" r:id="rId10"/>
    <p:sldId id="523" r:id="rId11"/>
    <p:sldId id="542" r:id="rId12"/>
    <p:sldId id="518" r:id="rId13"/>
    <p:sldId id="519" r:id="rId14"/>
    <p:sldId id="526" r:id="rId15"/>
    <p:sldId id="544" r:id="rId16"/>
    <p:sldId id="551" r:id="rId17"/>
    <p:sldId id="507" r:id="rId18"/>
    <p:sldId id="537" r:id="rId19"/>
    <p:sldId id="556" r:id="rId20"/>
    <p:sldId id="552" r:id="rId21"/>
    <p:sldId id="554" r:id="rId2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33CC33"/>
    <a:srgbClr val="FF6600"/>
    <a:srgbClr val="FECAAC"/>
    <a:srgbClr val="FF0000"/>
    <a:srgbClr val="CC9900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704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分数除法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练习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slide" Target="slide15.xml"/><Relationship Id="rId3" Type="http://schemas.openxmlformats.org/officeDocument/2006/relationships/slide" Target="slide19.xml"/><Relationship Id="rId2" Type="http://schemas.openxmlformats.org/officeDocument/2006/relationships/slide" Target="slide8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3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2" Type="http://schemas.openxmlformats.org/officeDocument/2006/relationships/slideLayout" Target="../slideLayouts/slideLayout12.xml"/><Relationship Id="rId11" Type="http://schemas.openxmlformats.org/officeDocument/2006/relationships/slide" Target="slide1.xml"/><Relationship Id="rId10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3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" Target="slide1.xml"/><Relationship Id="rId7" Type="http://schemas.openxmlformats.org/officeDocument/2006/relationships/image" Target="../media/image6.png"/><Relationship Id="rId6" Type="http://schemas.openxmlformats.org/officeDocument/2006/relationships/slide" Target="slide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3.xml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1" Type="http://schemas.openxmlformats.org/officeDocument/2006/relationships/slideLayout" Target="../slideLayouts/slideLayout13.xml"/><Relationship Id="rId10" Type="http://schemas.openxmlformats.org/officeDocument/2006/relationships/slide" Target="slide1.xml"/><Relationship Id="rId1" Type="http://schemas.openxmlformats.org/officeDocument/2006/relationships/image" Target="../media/image38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image" Target="../media/image38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8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image" Target="../media/image38.emf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3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单圆角矩形 9"/>
          <p:cNvSpPr/>
          <p:nvPr/>
        </p:nvSpPr>
        <p:spPr>
          <a:xfrm>
            <a:off x="4669837" y="3886050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278581" y="3886050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467470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29799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1512" y="1435155"/>
            <a:ext cx="269048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  习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/>
          <p:cNvSpPr/>
          <p:nvPr/>
        </p:nvSpPr>
        <p:spPr>
          <a:xfrm>
            <a:off x="232031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473526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4721962" y="3815526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2259750" y="3782760"/>
            <a:ext cx="1674585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19872" y="116391"/>
            <a:ext cx="252028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99592" y="1592830"/>
            <a:ext cx="7107533" cy="1943115"/>
            <a:chOff x="1115616" y="1851670"/>
            <a:chExt cx="7107533" cy="19431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矩形 5"/>
                <p:cNvSpPr/>
                <p:nvPr/>
              </p:nvSpPr>
              <p:spPr>
                <a:xfrm>
                  <a:off x="1115616" y="2067694"/>
                  <a:ext cx="1606530" cy="39183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ts val="1575"/>
                    </a:lnSpc>
                    <a:spcAft>
                      <a:spcPts val="0"/>
                    </a:spcAft>
                  </a:pPr>
                  <a:r>
                    <a:rPr lang="zh-CN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32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𝟕</m:t>
                          </m:r>
                        </m:den>
                      </m:f>
                    </m:oMath>
                  </a14:m>
                  <a:r>
                    <a:rPr lang="en-US" altLang="zh-CN" sz="24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÷ 6 =</a:t>
                  </a:r>
                  <a:endPara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6" name="矩形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5616" y="2067694"/>
                  <a:ext cx="1606530" cy="391839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矩形 6"/>
                <p:cNvSpPr/>
                <p:nvPr/>
              </p:nvSpPr>
              <p:spPr>
                <a:xfrm>
                  <a:off x="3923928" y="1851670"/>
                  <a:ext cx="1433406" cy="71468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en-US" altLang="zh-CN" sz="20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÷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𝟏𝟎</m:t>
                          </m:r>
                        </m:den>
                      </m:f>
                    </m:oMath>
                  </a14:m>
                  <a:r>
                    <a:rPr lang="en-US" altLang="zh-CN" sz="20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=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7" name="矩形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23928" y="1851670"/>
                  <a:ext cx="1433406" cy="714683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" name="矩形 8"/>
                <p:cNvSpPr/>
                <p:nvPr/>
              </p:nvSpPr>
              <p:spPr>
                <a:xfrm>
                  <a:off x="6732240" y="1851670"/>
                  <a:ext cx="1276311" cy="71897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𝟖</m:t>
                          </m:r>
                        </m:den>
                      </m:f>
                    </m:oMath>
                  </a14:m>
                  <a:r>
                    <a:rPr lang="en-US" altLang="zh-CN" sz="20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÷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a14:m>
                  <a:r>
                    <a:rPr lang="en-US" altLang="zh-CN" sz="20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=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9" name="矩形 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32240" y="1851670"/>
                  <a:ext cx="1276311" cy="718979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" name="矩形 9"/>
                <p:cNvSpPr/>
                <p:nvPr/>
              </p:nvSpPr>
              <p:spPr>
                <a:xfrm>
                  <a:off x="1331640" y="3075806"/>
                  <a:ext cx="1276311" cy="71897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en-US" altLang="zh-CN" sz="20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÷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den>
                      </m:f>
                    </m:oMath>
                  </a14:m>
                  <a:r>
                    <a:rPr lang="en-US" altLang="zh-CN" sz="20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=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0" name="矩形 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31640" y="3075806"/>
                  <a:ext cx="1276311" cy="718979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矩形 10"/>
                <p:cNvSpPr/>
                <p:nvPr/>
              </p:nvSpPr>
              <p:spPr>
                <a:xfrm>
                  <a:off x="3923928" y="3075806"/>
                  <a:ext cx="1433406" cy="71468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</m:oMath>
                  </a14:m>
                  <a:r>
                    <a:rPr lang="en-US" altLang="zh-CN" sz="20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×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𝟐𝟎</m:t>
                          </m:r>
                        </m:den>
                      </m:f>
                    </m:oMath>
                  </a14:m>
                  <a:r>
                    <a:rPr lang="en-US" altLang="zh-CN" sz="20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=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1" name="矩形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23928" y="3075806"/>
                  <a:ext cx="1433406" cy="714683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矩形 11"/>
                <p:cNvSpPr/>
                <p:nvPr/>
              </p:nvSpPr>
              <p:spPr>
                <a:xfrm>
                  <a:off x="5940152" y="3075806"/>
                  <a:ext cx="2282997" cy="71897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0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	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𝟏𝟒</m:t>
                          </m:r>
                        </m:den>
                      </m:f>
                    </m:oMath>
                  </a14:m>
                  <a:r>
                    <a:rPr lang="en-US" altLang="zh-CN" sz="20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÷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𝟏𝟒</m:t>
                          </m:r>
                        </m:den>
                      </m:f>
                    </m:oMath>
                  </a14:m>
                  <a:r>
                    <a:rPr lang="en-US" altLang="zh-CN" sz="20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=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" name="矩形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0152" y="3075806"/>
                  <a:ext cx="2282997" cy="718979"/>
                </a:xfrm>
                <a:prstGeom prst="rect">
                  <a:avLst/>
                </a:prstGeom>
                <a:blipFill rotWithShape="1">
                  <a:blip r:embed="rId6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" name="矩形 18"/>
          <p:cNvSpPr/>
          <p:nvPr/>
        </p:nvSpPr>
        <p:spPr>
          <a:xfrm>
            <a:off x="3131840" y="411510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直接写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1164" y="1365129"/>
            <a:ext cx="718668" cy="99059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2040" y="1407946"/>
            <a:ext cx="792088" cy="1091796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697463" y="1520822"/>
            <a:ext cx="546945" cy="811252"/>
            <a:chOff x="1043608" y="957957"/>
            <a:chExt cx="546945" cy="811252"/>
          </a:xfrm>
        </p:grpSpPr>
        <p:sp>
          <p:nvSpPr>
            <p:cNvPr id="33" name="矩形 32"/>
            <p:cNvSpPr/>
            <p:nvPr/>
          </p:nvSpPr>
          <p:spPr>
            <a:xfrm>
              <a:off x="1043608" y="1245989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1137102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296863" y="2715766"/>
            <a:ext cx="546945" cy="882835"/>
            <a:chOff x="1043608" y="886374"/>
            <a:chExt cx="546945" cy="882835"/>
          </a:xfrm>
        </p:grpSpPr>
        <p:sp>
          <p:nvSpPr>
            <p:cNvPr id="37" name="矩形 36"/>
            <p:cNvSpPr/>
            <p:nvPr/>
          </p:nvSpPr>
          <p:spPr>
            <a:xfrm>
              <a:off x="1043608" y="1245989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endPara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1137102" y="886374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05175" y="2715766"/>
            <a:ext cx="546945" cy="882835"/>
            <a:chOff x="1043608" y="886374"/>
            <a:chExt cx="546945" cy="882835"/>
          </a:xfrm>
        </p:grpSpPr>
        <p:sp>
          <p:nvSpPr>
            <p:cNvPr id="41" name="矩形 40"/>
            <p:cNvSpPr/>
            <p:nvPr/>
          </p:nvSpPr>
          <p:spPr>
            <a:xfrm>
              <a:off x="1043608" y="1245989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42"/>
            <p:cNvSpPr/>
            <p:nvPr/>
          </p:nvSpPr>
          <p:spPr>
            <a:xfrm>
              <a:off x="1152739" y="886374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84368" y="291262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1043608" y="1203598"/>
                <a:ext cx="1497526" cy="803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NEU-BZ-S92"/>
                    <a:ea typeface="方正书宋_GBK"/>
                    <a:cs typeface="Times New Roman" panose="02020603050405020304" pitchFamily="18" charset="0"/>
                  </a:rPr>
                  <a:t>×3÷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1203598"/>
                <a:ext cx="1497526" cy="803682"/>
              </a:xfrm>
              <a:prstGeom prst="rect">
                <a:avLst/>
              </a:prstGeom>
              <a:blipFill rotWithShape="1">
                <a:blip r:embed="rId1"/>
                <a:stretch>
                  <a:fillRect l="-20" t="-34" r="33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3563888" y="1131590"/>
                <a:ext cx="1521570" cy="8109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NEU-BZ-S92"/>
                    <a:ea typeface="方正书宋_GBK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NEU-BZ-S92"/>
                    <a:ea typeface="方正书宋_GBK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1131590"/>
                <a:ext cx="1521570" cy="810991"/>
              </a:xfrm>
              <a:prstGeom prst="rect">
                <a:avLst/>
              </a:prstGeom>
              <a:blipFill rotWithShape="1">
                <a:blip r:embed="rId2"/>
                <a:stretch>
                  <a:fillRect l="-18" t="-2" r="25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6012160" y="1131590"/>
                <a:ext cx="2954655" cy="829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200" b="1" i="1">
                                <a:effectLst/>
                                <a:latin typeface="Cambria Math" panose="02040503050406030204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𝟗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200" b="1" i="1">
                                <a:effectLst/>
                                <a:latin typeface="Cambria Math" panose="02040503050406030204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400" b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zh-CN" altLang="zh-CN" sz="3200" b="1" i="1">
                                <a:effectLst/>
                                <a:latin typeface="Cambria Math" panose="02040503050406030204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NEU-BZ-S92"/>
                    <a:ea typeface="方正书宋_GBK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NEU-BZ-S92"/>
                    <a:ea typeface="方正书宋_GBK"/>
                    <a:cs typeface="Times New Roman" panose="02020603050405020304" pitchFamily="18" charset="0"/>
                  </a:rPr>
                  <a:t>	</a:t>
                </a:r>
                <a:endParaRPr lang="zh-CN" altLang="en-US" sz="3200" b="1" dirty="0"/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1131590"/>
                <a:ext cx="2954655" cy="829330"/>
              </a:xfrm>
              <a:prstGeom prst="rect">
                <a:avLst/>
              </a:prstGeom>
              <a:blipFill rotWithShape="1">
                <a:blip r:embed="rId3"/>
                <a:stretch>
                  <a:fillRect l="-21" t="-2" r="21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/>
          <p:nvPr/>
        </p:nvSpPr>
        <p:spPr>
          <a:xfrm>
            <a:off x="2771800" y="402799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187624" y="2139702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331640" y="1923678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483768" y="2427734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2627784" y="2499742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55576" y="1995686"/>
            <a:ext cx="1994738" cy="749697"/>
            <a:chOff x="4427984" y="843558"/>
            <a:chExt cx="1994738" cy="749697"/>
          </a:xfrm>
        </p:grpSpPr>
        <p:grpSp>
          <p:nvGrpSpPr>
            <p:cNvPr id="33" name="组合 32"/>
            <p:cNvGrpSpPr/>
            <p:nvPr/>
          </p:nvGrpSpPr>
          <p:grpSpPr>
            <a:xfrm>
              <a:off x="4716016" y="843558"/>
              <a:ext cx="492443" cy="749697"/>
              <a:chOff x="1043608" y="957957"/>
              <a:chExt cx="492443" cy="749697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矩形 43"/>
              <p:cNvSpPr/>
              <p:nvPr/>
            </p:nvSpPr>
            <p:spPr>
              <a:xfrm>
                <a:off x="1043608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5436096" y="987574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圆角矩形 17"/>
            <p:cNvSpPr/>
            <p:nvPr/>
          </p:nvSpPr>
          <p:spPr>
            <a:xfrm>
              <a:off x="5076056" y="987574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427984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圆角矩形 17"/>
            <p:cNvSpPr/>
            <p:nvPr/>
          </p:nvSpPr>
          <p:spPr>
            <a:xfrm>
              <a:off x="5652120" y="987574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084168" y="843558"/>
              <a:ext cx="338554" cy="749697"/>
              <a:chOff x="1115616" y="957957"/>
              <a:chExt cx="338554" cy="74969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矩形 40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cxnSp>
        <p:nvCxnSpPr>
          <p:cNvPr id="45" name="直接连接符 44"/>
          <p:cNvCxnSpPr/>
          <p:nvPr/>
        </p:nvCxnSpPr>
        <p:spPr>
          <a:xfrm>
            <a:off x="1187624" y="2427734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1331640" y="2499742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483768" y="2139702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2627784" y="1923678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55576" y="2787774"/>
            <a:ext cx="780475" cy="461665"/>
            <a:chOff x="755576" y="2355726"/>
            <a:chExt cx="780475" cy="461665"/>
          </a:xfrm>
        </p:grpSpPr>
        <p:sp>
          <p:nvSpPr>
            <p:cNvPr id="50" name="矩形 49"/>
            <p:cNvSpPr/>
            <p:nvPr/>
          </p:nvSpPr>
          <p:spPr>
            <a:xfrm>
              <a:off x="1043608" y="235572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55576" y="2355726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4427984" y="2110085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4499992" y="1946324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004048" y="2398117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5148064" y="2470125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4427984" y="2398117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4499992" y="2470125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5004048" y="2110085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5148064" y="1946324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275856" y="1966069"/>
            <a:ext cx="1994738" cy="749697"/>
            <a:chOff x="2123728" y="3291830"/>
            <a:chExt cx="1994738" cy="749697"/>
          </a:xfrm>
        </p:grpSpPr>
        <p:grpSp>
          <p:nvGrpSpPr>
            <p:cNvPr id="61" name="组合 60"/>
            <p:cNvGrpSpPr/>
            <p:nvPr/>
          </p:nvGrpSpPr>
          <p:grpSpPr>
            <a:xfrm>
              <a:off x="2411760" y="3291830"/>
              <a:ext cx="492443" cy="749697"/>
              <a:chOff x="1043608" y="957957"/>
              <a:chExt cx="492443" cy="749697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矩形 74"/>
              <p:cNvSpPr/>
              <p:nvPr/>
            </p:nvSpPr>
            <p:spPr>
              <a:xfrm>
                <a:off x="1043608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62" name="圆角矩形 17"/>
            <p:cNvSpPr/>
            <p:nvPr/>
          </p:nvSpPr>
          <p:spPr>
            <a:xfrm>
              <a:off x="2771800" y="3435846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123728" y="3435846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圆角矩形 17"/>
            <p:cNvSpPr/>
            <p:nvPr/>
          </p:nvSpPr>
          <p:spPr>
            <a:xfrm>
              <a:off x="3347864" y="3435846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3779912" y="3291830"/>
              <a:ext cx="338554" cy="749697"/>
              <a:chOff x="1115616" y="957957"/>
              <a:chExt cx="338554" cy="749697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矩形 71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153326" y="3291830"/>
              <a:ext cx="338554" cy="749697"/>
              <a:chOff x="1115616" y="957957"/>
              <a:chExt cx="338554" cy="749697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矩形 68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3275856" y="2758157"/>
            <a:ext cx="780475" cy="749697"/>
            <a:chOff x="5084440" y="3444230"/>
            <a:chExt cx="780475" cy="749697"/>
          </a:xfrm>
        </p:grpSpPr>
        <p:grpSp>
          <p:nvGrpSpPr>
            <p:cNvPr id="77" name="组合 76"/>
            <p:cNvGrpSpPr/>
            <p:nvPr/>
          </p:nvGrpSpPr>
          <p:grpSpPr>
            <a:xfrm>
              <a:off x="5372472" y="3444230"/>
              <a:ext cx="492443" cy="749697"/>
              <a:chOff x="1043608" y="957957"/>
              <a:chExt cx="492443" cy="749697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矩形 80"/>
              <p:cNvSpPr/>
              <p:nvPr/>
            </p:nvSpPr>
            <p:spPr>
              <a:xfrm>
                <a:off x="1043608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78" name="矩形 77"/>
            <p:cNvSpPr/>
            <p:nvPr/>
          </p:nvSpPr>
          <p:spPr>
            <a:xfrm>
              <a:off x="5084440" y="3588246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82" name="直接连接符 81"/>
          <p:cNvCxnSpPr/>
          <p:nvPr/>
        </p:nvCxnSpPr>
        <p:spPr>
          <a:xfrm>
            <a:off x="6156176" y="2859782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6228184" y="2696021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6804248" y="3147814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6948264" y="3219822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8100392" y="3147814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8172400" y="3219822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7452320" y="2859782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7603135" y="2715766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724128" y="1995686"/>
            <a:ext cx="2354778" cy="749697"/>
            <a:chOff x="4940424" y="3444230"/>
            <a:chExt cx="2354778" cy="749697"/>
          </a:xfrm>
        </p:grpSpPr>
        <p:grpSp>
          <p:nvGrpSpPr>
            <p:cNvPr id="91" name="组合 90"/>
            <p:cNvGrpSpPr/>
            <p:nvPr/>
          </p:nvGrpSpPr>
          <p:grpSpPr>
            <a:xfrm>
              <a:off x="5444480" y="3444230"/>
              <a:ext cx="338554" cy="749697"/>
              <a:chOff x="1115616" y="957957"/>
              <a:chExt cx="338554" cy="749697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05" name="直接连接符 10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矩形 105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2" name="圆角矩形 17"/>
            <p:cNvSpPr/>
            <p:nvPr/>
          </p:nvSpPr>
          <p:spPr>
            <a:xfrm>
              <a:off x="5732512" y="3588246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4940424" y="3588246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" name="圆角矩形 17"/>
            <p:cNvSpPr/>
            <p:nvPr/>
          </p:nvSpPr>
          <p:spPr>
            <a:xfrm>
              <a:off x="6524600" y="3588246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6956648" y="3444230"/>
              <a:ext cx="338554" cy="749697"/>
              <a:chOff x="1115616" y="957957"/>
              <a:chExt cx="338554" cy="749697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02" name="直接连接符 10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矩形 102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6092552" y="3444230"/>
              <a:ext cx="338554" cy="749697"/>
              <a:chOff x="1115616" y="957957"/>
              <a:chExt cx="338554" cy="749697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99" name="直接连接符 9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矩形 99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7" name="矩形 96"/>
            <p:cNvSpPr/>
            <p:nvPr/>
          </p:nvSpPr>
          <p:spPr>
            <a:xfrm>
              <a:off x="5084441" y="3588246"/>
              <a:ext cx="17281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）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724128" y="2715766"/>
            <a:ext cx="2642810" cy="749697"/>
            <a:chOff x="5292080" y="3075806"/>
            <a:chExt cx="2642810" cy="749697"/>
          </a:xfrm>
        </p:grpSpPr>
        <p:grpSp>
          <p:nvGrpSpPr>
            <p:cNvPr id="108" name="组合 107"/>
            <p:cNvGrpSpPr/>
            <p:nvPr/>
          </p:nvGrpSpPr>
          <p:grpSpPr>
            <a:xfrm>
              <a:off x="6300192" y="3075806"/>
              <a:ext cx="338554" cy="749697"/>
              <a:chOff x="1115616" y="957957"/>
              <a:chExt cx="338554" cy="749697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26" name="直接连接符 12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矩形 12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09" name="圆角矩形 17"/>
            <p:cNvSpPr/>
            <p:nvPr/>
          </p:nvSpPr>
          <p:spPr>
            <a:xfrm>
              <a:off x="6588224" y="3219822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5292080" y="3219822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1" name="圆角矩形 17"/>
            <p:cNvSpPr/>
            <p:nvPr/>
          </p:nvSpPr>
          <p:spPr>
            <a:xfrm>
              <a:off x="7164288" y="3219822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6948264" y="3075806"/>
              <a:ext cx="338554" cy="749697"/>
              <a:chOff x="1115616" y="957957"/>
              <a:chExt cx="338554" cy="749697"/>
            </a:xfrm>
          </p:grpSpPr>
          <p:sp>
            <p:nvSpPr>
              <p:cNvPr id="122" name="矩形 121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23" name="直接连接符 12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4" name="矩形 123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7596336" y="3075806"/>
              <a:ext cx="338554" cy="749697"/>
              <a:chOff x="1115616" y="957957"/>
              <a:chExt cx="338554" cy="749697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20" name="直接连接符 11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矩形 120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5652120" y="3075806"/>
              <a:ext cx="338554" cy="749697"/>
              <a:chOff x="1115616" y="957957"/>
              <a:chExt cx="338554" cy="749697"/>
            </a:xfrm>
          </p:grpSpPr>
          <p:sp>
            <p:nvSpPr>
              <p:cNvPr id="116" name="矩形 115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17" name="直接连接符 11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矩形 117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15" name="圆角矩形 17"/>
            <p:cNvSpPr/>
            <p:nvPr/>
          </p:nvSpPr>
          <p:spPr>
            <a:xfrm>
              <a:off x="5868144" y="3219822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28" name="直接连接符 127"/>
          <p:cNvCxnSpPr/>
          <p:nvPr/>
        </p:nvCxnSpPr>
        <p:spPr>
          <a:xfrm>
            <a:off x="6156176" y="3167559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矩形 128"/>
          <p:cNvSpPr/>
          <p:nvPr/>
        </p:nvSpPr>
        <p:spPr>
          <a:xfrm>
            <a:off x="6300192" y="3239567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6804248" y="2879527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矩形 130"/>
          <p:cNvSpPr/>
          <p:nvPr/>
        </p:nvSpPr>
        <p:spPr>
          <a:xfrm>
            <a:off x="6948264" y="2715766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5724128" y="3435846"/>
            <a:ext cx="1346666" cy="749697"/>
            <a:chOff x="5292080" y="3795886"/>
            <a:chExt cx="1346666" cy="749697"/>
          </a:xfrm>
        </p:grpSpPr>
        <p:grpSp>
          <p:nvGrpSpPr>
            <p:cNvPr id="133" name="组合 132"/>
            <p:cNvGrpSpPr/>
            <p:nvPr/>
          </p:nvGrpSpPr>
          <p:grpSpPr>
            <a:xfrm>
              <a:off x="6300192" y="3795886"/>
              <a:ext cx="338554" cy="749697"/>
              <a:chOff x="1115616" y="957957"/>
              <a:chExt cx="338554" cy="749697"/>
            </a:xfrm>
          </p:grpSpPr>
          <p:sp>
            <p:nvSpPr>
              <p:cNvPr id="140" name="矩形 139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41" name="直接连接符 14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2" name="矩形 141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34" name="圆角矩形 17"/>
            <p:cNvSpPr/>
            <p:nvPr/>
          </p:nvSpPr>
          <p:spPr>
            <a:xfrm>
              <a:off x="5940152" y="3939902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5292080" y="3939902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5652120" y="3795886"/>
              <a:ext cx="338554" cy="749697"/>
              <a:chOff x="1115616" y="957957"/>
              <a:chExt cx="338554" cy="749697"/>
            </a:xfrm>
          </p:grpSpPr>
          <p:sp>
            <p:nvSpPr>
              <p:cNvPr id="137" name="矩形 136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38" name="直接连接符 13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矩形 138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5735741" y="3981641"/>
            <a:ext cx="780475" cy="749697"/>
            <a:chOff x="1547664" y="1563638"/>
            <a:chExt cx="780475" cy="749697"/>
          </a:xfrm>
        </p:grpSpPr>
        <p:sp>
          <p:nvSpPr>
            <p:cNvPr id="144" name="矩形 143"/>
            <p:cNvSpPr/>
            <p:nvPr/>
          </p:nvSpPr>
          <p:spPr>
            <a:xfrm>
              <a:off x="1547664" y="170765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1835696" y="1563638"/>
              <a:ext cx="492443" cy="749697"/>
              <a:chOff x="1043608" y="957957"/>
              <a:chExt cx="492443" cy="749697"/>
            </a:xfrm>
          </p:grpSpPr>
          <p:sp>
            <p:nvSpPr>
              <p:cNvPr id="146" name="矩形 145"/>
              <p:cNvSpPr/>
              <p:nvPr/>
            </p:nvSpPr>
            <p:spPr>
              <a:xfrm>
                <a:off x="1043608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47" name="直接连接符 14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矩形 147"/>
              <p:cNvSpPr/>
              <p:nvPr/>
            </p:nvSpPr>
            <p:spPr>
              <a:xfrm>
                <a:off x="1137102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0" name="图片 14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1" grpId="0"/>
      <p:bldP spid="46" grpId="0"/>
      <p:bldP spid="48" grpId="0"/>
      <p:bldP spid="53" grpId="0"/>
      <p:bldP spid="55" grpId="0"/>
      <p:bldP spid="57" grpId="0"/>
      <p:bldP spid="59" grpId="0"/>
      <p:bldP spid="83" grpId="0"/>
      <p:bldP spid="85" grpId="0"/>
      <p:bldP spid="87" grpId="0"/>
      <p:bldP spid="89" grpId="0"/>
      <p:bldP spid="129" grpId="0"/>
      <p:bldP spid="1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259632" y="987574"/>
                <a:ext cx="1311578" cy="900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i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987574"/>
                <a:ext cx="1311578" cy="900824"/>
              </a:xfrm>
              <a:prstGeom prst="rect">
                <a:avLst/>
              </a:prstGeom>
              <a:blipFill rotWithShape="1">
                <a:blip r:embed="rId1"/>
                <a:stretch>
                  <a:fillRect l="-33" t="-17" r="-9143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5289090" y="915566"/>
                <a:ext cx="1762021" cy="89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i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090" y="915566"/>
                <a:ext cx="1762021" cy="892552"/>
              </a:xfrm>
              <a:prstGeom prst="rect">
                <a:avLst/>
              </a:prstGeom>
              <a:blipFill rotWithShape="1">
                <a:blip r:embed="rId2"/>
                <a:stretch>
                  <a:fillRect l="-10" t="-59" r="-6591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矩形 24"/>
          <p:cNvSpPr/>
          <p:nvPr/>
        </p:nvSpPr>
        <p:spPr>
          <a:xfrm>
            <a:off x="3347864" y="339502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7584" y="183250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75656" y="1730881"/>
            <a:ext cx="1877974" cy="811252"/>
            <a:chOff x="2483768" y="1779662"/>
            <a:chExt cx="1877974" cy="81125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7" name="矩形 26"/>
                <p:cNvSpPr/>
                <p:nvPr/>
              </p:nvSpPr>
              <p:spPr>
                <a:xfrm>
                  <a:off x="3491880" y="1923678"/>
                  <a:ext cx="534121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800" b="1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÷</m:t>
                        </m:r>
                      </m:oMath>
                    </m:oMathPara>
                  </a14:m>
                  <a:endParaRPr lang="zh-CN" altLang="en-US" sz="12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27" name="矩形 2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1880" y="1923678"/>
                  <a:ext cx="534121" cy="523220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矩形 27"/>
            <p:cNvSpPr/>
            <p:nvPr/>
          </p:nvSpPr>
          <p:spPr>
            <a:xfrm>
              <a:off x="2843808" y="192367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圆角矩形 17"/>
            <p:cNvSpPr/>
            <p:nvPr/>
          </p:nvSpPr>
          <p:spPr>
            <a:xfrm>
              <a:off x="2483768" y="1923726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3200" b="1" i="1" kern="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3200" b="1" i="1" kern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995936" y="1779662"/>
              <a:ext cx="365806" cy="811252"/>
              <a:chOff x="1115616" y="957957"/>
              <a:chExt cx="365806" cy="811252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矩形 32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203848" y="1779662"/>
              <a:ext cx="365806" cy="811252"/>
              <a:chOff x="1115616" y="957957"/>
              <a:chExt cx="365806" cy="811252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矩形 36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475656" y="2408570"/>
            <a:ext cx="1877974" cy="811252"/>
            <a:chOff x="2483768" y="1779662"/>
            <a:chExt cx="1877974" cy="81125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9" name="矩形 38"/>
                <p:cNvSpPr/>
                <p:nvPr/>
              </p:nvSpPr>
              <p:spPr>
                <a:xfrm>
                  <a:off x="3491880" y="1923678"/>
                  <a:ext cx="52290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800" b="1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×</m:t>
                        </m:r>
                      </m:oMath>
                    </m:oMathPara>
                  </a14:m>
                  <a:endParaRPr lang="zh-CN" altLang="en-US" sz="12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39" name="矩形 3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1880" y="1923678"/>
                  <a:ext cx="522900" cy="523220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矩形 39"/>
            <p:cNvSpPr/>
            <p:nvPr/>
          </p:nvSpPr>
          <p:spPr>
            <a:xfrm>
              <a:off x="2843808" y="192367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圆角矩形 17"/>
            <p:cNvSpPr/>
            <p:nvPr/>
          </p:nvSpPr>
          <p:spPr>
            <a:xfrm>
              <a:off x="2483768" y="1923726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3200" b="1" i="1" kern="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3200" b="1" i="1" kern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995936" y="1779662"/>
              <a:ext cx="365806" cy="811252"/>
              <a:chOff x="1115616" y="957957"/>
              <a:chExt cx="365806" cy="811252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矩形 48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203848" y="1779662"/>
              <a:ext cx="365806" cy="811252"/>
              <a:chOff x="1115616" y="957957"/>
              <a:chExt cx="365806" cy="811252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</p:grpSp>
      <p:cxnSp>
        <p:nvCxnSpPr>
          <p:cNvPr id="50" name="直接连接符 49"/>
          <p:cNvCxnSpPr/>
          <p:nvPr/>
        </p:nvCxnSpPr>
        <p:spPr>
          <a:xfrm>
            <a:off x="2267743" y="2840618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2411760" y="2912626"/>
            <a:ext cx="2668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131840" y="2552586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3275856" y="2388825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75656" y="3200658"/>
            <a:ext cx="1134622" cy="811252"/>
            <a:chOff x="2483768" y="1779662"/>
            <a:chExt cx="1134622" cy="811252"/>
          </a:xfrm>
        </p:grpSpPr>
        <p:sp>
          <p:nvSpPr>
            <p:cNvPr id="54" name="矩形 53"/>
            <p:cNvSpPr/>
            <p:nvPr/>
          </p:nvSpPr>
          <p:spPr>
            <a:xfrm>
              <a:off x="2843808" y="192367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圆角矩形 17"/>
            <p:cNvSpPr/>
            <p:nvPr/>
          </p:nvSpPr>
          <p:spPr>
            <a:xfrm>
              <a:off x="2483768" y="1923726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3200" b="1" i="1" kern="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3200" b="1" i="1" kern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3071445" y="1779662"/>
              <a:ext cx="546945" cy="811252"/>
              <a:chOff x="983213" y="957957"/>
              <a:chExt cx="546945" cy="811252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矩形 58"/>
              <p:cNvSpPr/>
              <p:nvPr/>
            </p:nvSpPr>
            <p:spPr>
              <a:xfrm>
                <a:off x="983213" y="957957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427984" y="1730881"/>
            <a:ext cx="2598054" cy="811252"/>
            <a:chOff x="5076056" y="2139702"/>
            <a:chExt cx="2598054" cy="81125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0" name="矩形 59"/>
                <p:cNvSpPr/>
                <p:nvPr/>
              </p:nvSpPr>
              <p:spPr>
                <a:xfrm>
                  <a:off x="5724128" y="2283718"/>
                  <a:ext cx="445955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800" b="1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–</m:t>
                        </m:r>
                      </m:oMath>
                    </m:oMathPara>
                  </a14:m>
                  <a:endParaRPr lang="zh-CN" altLang="en-US" sz="12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60" name="矩形 5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24128" y="2283718"/>
                  <a:ext cx="445955" cy="523220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1" name="矩形 60"/>
            <p:cNvSpPr/>
            <p:nvPr/>
          </p:nvSpPr>
          <p:spPr>
            <a:xfrm>
              <a:off x="5436096" y="228371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7308304" y="2139702"/>
              <a:ext cx="365806" cy="811252"/>
              <a:chOff x="1115616" y="957957"/>
              <a:chExt cx="365806" cy="811252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矩形 64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66" name="圆角矩形 17"/>
            <p:cNvSpPr/>
            <p:nvPr/>
          </p:nvSpPr>
          <p:spPr>
            <a:xfrm>
              <a:off x="6660232" y="2283718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3200" b="1" i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969750" y="228371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156176" y="2139702"/>
              <a:ext cx="365806" cy="811252"/>
              <a:chOff x="1115616" y="957957"/>
              <a:chExt cx="365806" cy="811252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矩形 70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5076056" y="2283718"/>
              <a:ext cx="185769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3995936" y="185167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67100" y="2408570"/>
            <a:ext cx="1280424" cy="811252"/>
            <a:chOff x="5457582" y="3219822"/>
            <a:chExt cx="1280424" cy="811252"/>
          </a:xfrm>
        </p:grpSpPr>
        <p:grpSp>
          <p:nvGrpSpPr>
            <p:cNvPr id="74" name="组合 73"/>
            <p:cNvGrpSpPr/>
            <p:nvPr/>
          </p:nvGrpSpPr>
          <p:grpSpPr>
            <a:xfrm>
              <a:off x="6372200" y="3219822"/>
              <a:ext cx="365806" cy="811252"/>
              <a:chOff x="1115616" y="957957"/>
              <a:chExt cx="365806" cy="811252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矩形 76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78" name="圆角矩形 17"/>
            <p:cNvSpPr/>
            <p:nvPr/>
          </p:nvSpPr>
          <p:spPr>
            <a:xfrm>
              <a:off x="5724128" y="3363838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3200" b="1" i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6033646" y="336383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5457582" y="3219822"/>
              <a:ext cx="365806" cy="811252"/>
              <a:chOff x="1115616" y="957957"/>
              <a:chExt cx="365806" cy="811252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矩形 82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6012160" y="3056642"/>
            <a:ext cx="1805966" cy="811252"/>
            <a:chOff x="2483768" y="1779662"/>
            <a:chExt cx="1805966" cy="81125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5" name="矩形 84"/>
                <p:cNvSpPr/>
                <p:nvPr/>
              </p:nvSpPr>
              <p:spPr>
                <a:xfrm>
                  <a:off x="3491880" y="1923678"/>
                  <a:ext cx="52290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800" b="1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×</m:t>
                        </m:r>
                      </m:oMath>
                    </m:oMathPara>
                  </a14:m>
                  <a:endParaRPr lang="zh-CN" altLang="en-US" sz="12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85" name="矩形 8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1880" y="1923678"/>
                  <a:ext cx="522900" cy="523220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6" name="矩形 85"/>
            <p:cNvSpPr/>
            <p:nvPr/>
          </p:nvSpPr>
          <p:spPr>
            <a:xfrm>
              <a:off x="2843808" y="192367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圆角矩形 17"/>
            <p:cNvSpPr/>
            <p:nvPr/>
          </p:nvSpPr>
          <p:spPr>
            <a:xfrm>
              <a:off x="2483768" y="1923726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3200" b="1" i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3923928" y="192367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3203848" y="1779662"/>
              <a:ext cx="365806" cy="811252"/>
              <a:chOff x="1115616" y="957957"/>
              <a:chExt cx="365806" cy="811252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91" name="直接连接符 9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矩形 91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</p:grpSp>
      <p:cxnSp>
        <p:nvCxnSpPr>
          <p:cNvPr id="96" name="直接连接符 95"/>
          <p:cNvCxnSpPr/>
          <p:nvPr/>
        </p:nvCxnSpPr>
        <p:spPr>
          <a:xfrm>
            <a:off x="6804248" y="3488690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6948264" y="3488690"/>
            <a:ext cx="2668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7524328" y="3324929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7668344" y="3161168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6012160" y="3776722"/>
            <a:ext cx="1085886" cy="811252"/>
            <a:chOff x="2483768" y="1779662"/>
            <a:chExt cx="1085886" cy="811252"/>
          </a:xfrm>
        </p:grpSpPr>
        <p:sp>
          <p:nvSpPr>
            <p:cNvPr id="101" name="矩形 100"/>
            <p:cNvSpPr/>
            <p:nvPr/>
          </p:nvSpPr>
          <p:spPr>
            <a:xfrm>
              <a:off x="2843808" y="192367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" name="圆角矩形 17"/>
            <p:cNvSpPr/>
            <p:nvPr/>
          </p:nvSpPr>
          <p:spPr>
            <a:xfrm>
              <a:off x="2483768" y="1923726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3200" b="1" i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3203848" y="1779662"/>
              <a:ext cx="365806" cy="811252"/>
              <a:chOff x="1115616" y="957957"/>
              <a:chExt cx="365806" cy="811252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05" name="直接连接符 10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矩形 105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5" name="图片 9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1" grpId="0"/>
      <p:bldP spid="53" grpId="0"/>
      <p:bldP spid="73" grpId="0"/>
      <p:bldP spid="97" grpId="0"/>
      <p:bldP spid="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51520" y="339502"/>
            <a:ext cx="856895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某厂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月份用电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千瓦时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月份节约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这个厂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月份用电多少千瓦时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668344" y="339502"/>
                <a:ext cx="720080" cy="6892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18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8344" y="339502"/>
                <a:ext cx="720080" cy="689228"/>
              </a:xfrm>
              <a:prstGeom prst="rect">
                <a:avLst/>
              </a:prstGeom>
              <a:blipFill rotWithShape="1">
                <a:blip r:embed="rId1"/>
                <a:stretch>
                  <a:fillRect l="-12" t="-60" r="10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1331640" y="1419622"/>
            <a:ext cx="10801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732240" y="987574"/>
            <a:ext cx="15121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4572000" y="1297799"/>
            <a:ext cx="14401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851920" y="2067694"/>
            <a:ext cx="266429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17"/>
          <p:cNvSpPr/>
          <p:nvPr/>
        </p:nvSpPr>
        <p:spPr>
          <a:xfrm>
            <a:off x="2555776" y="1779662"/>
            <a:ext cx="122413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 rot="5400000">
            <a:off x="5022050" y="537524"/>
            <a:ext cx="324036" cy="2664296"/>
          </a:xfrm>
          <a:prstGeom prst="leftBrace">
            <a:avLst>
              <a:gd name="adj1" fmla="val 50000"/>
              <a:gd name="adj2" fmla="val 50000"/>
            </a:avLst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17"/>
          <p:cNvSpPr/>
          <p:nvPr/>
        </p:nvSpPr>
        <p:spPr>
          <a:xfrm>
            <a:off x="2555776" y="2427734"/>
            <a:ext cx="122413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851920" y="2630299"/>
            <a:ext cx="21602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12160" y="1779662"/>
            <a:ext cx="0" cy="1008112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左大括号 34"/>
          <p:cNvSpPr/>
          <p:nvPr/>
        </p:nvSpPr>
        <p:spPr>
          <a:xfrm rot="16200000">
            <a:off x="6192180" y="2450279"/>
            <a:ext cx="144016" cy="504056"/>
          </a:xfrm>
          <a:prstGeom prst="leftBrace">
            <a:avLst>
              <a:gd name="adj1" fmla="val 50000"/>
              <a:gd name="adj2" fmla="val 50000"/>
            </a:avLst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6012160" y="2630299"/>
            <a:ext cx="504056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矩形 43"/>
              <p:cNvSpPr/>
              <p:nvPr/>
            </p:nvSpPr>
            <p:spPr>
              <a:xfrm>
                <a:off x="6012160" y="2801568"/>
                <a:ext cx="720080" cy="4902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12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6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16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1600" b="1" dirty="0"/>
              </a:p>
            </p:txBody>
          </p:sp>
        </mc:Choice>
        <mc:Fallback>
          <p:sp>
            <p:nvSpPr>
              <p:cNvPr id="44" name="矩形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2801568"/>
                <a:ext cx="720080" cy="490262"/>
              </a:xfrm>
              <a:prstGeom prst="rect">
                <a:avLst/>
              </a:prstGeom>
              <a:blipFill rotWithShape="1">
                <a:blip r:embed="rId2"/>
                <a:stretch>
                  <a:fillRect l="-85" t="-119" r="84" b="1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左大括号 44"/>
          <p:cNvSpPr/>
          <p:nvPr/>
        </p:nvSpPr>
        <p:spPr>
          <a:xfrm rot="16200000">
            <a:off x="4824028" y="1658191"/>
            <a:ext cx="216024" cy="2160240"/>
          </a:xfrm>
          <a:prstGeom prst="leftBrace">
            <a:avLst>
              <a:gd name="adj1" fmla="val 50000"/>
              <a:gd name="adj2" fmla="val 50000"/>
            </a:avLst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173830" y="2787774"/>
            <a:ext cx="14782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千瓦时</a:t>
            </a:r>
            <a:endParaRPr lang="zh-CN" altLang="en-US" sz="1200" b="1" dirty="0"/>
          </a:p>
        </p:txBody>
      </p:sp>
      <p:sp>
        <p:nvSpPr>
          <p:cNvPr id="47" name="左大括号 46"/>
          <p:cNvSpPr/>
          <p:nvPr/>
        </p:nvSpPr>
        <p:spPr>
          <a:xfrm rot="16200000">
            <a:off x="4824028" y="1095586"/>
            <a:ext cx="216024" cy="2160240"/>
          </a:xfrm>
          <a:prstGeom prst="leftBrace">
            <a:avLst>
              <a:gd name="adj1" fmla="val 50000"/>
              <a:gd name="adj2" fmla="val 50000"/>
            </a:avLst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131840" y="2211710"/>
            <a:ext cx="3326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千瓦时占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月的几分之几？</a:t>
            </a:r>
            <a:endParaRPr lang="zh-CN" altLang="en-US" sz="1100" b="1" dirty="0">
              <a:solidFill>
                <a:srgbClr val="FF0000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979712" y="3200658"/>
            <a:ext cx="2736304" cy="811252"/>
            <a:chOff x="2915816" y="3291830"/>
            <a:chExt cx="2736304" cy="811252"/>
          </a:xfrm>
        </p:grpSpPr>
        <p:sp>
          <p:nvSpPr>
            <p:cNvPr id="49" name="矩形 48"/>
            <p:cNvSpPr/>
            <p:nvPr/>
          </p:nvSpPr>
          <p:spPr>
            <a:xfrm>
              <a:off x="2915816" y="3435846"/>
              <a:ext cx="145103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1200 ÷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50" name="圆角矩形 17"/>
            <p:cNvSpPr/>
            <p:nvPr/>
          </p:nvSpPr>
          <p:spPr>
            <a:xfrm>
              <a:off x="4572000" y="3435846"/>
              <a:ext cx="50405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5097542" y="3291830"/>
              <a:ext cx="365806" cy="811252"/>
              <a:chOff x="1115616" y="957957"/>
              <a:chExt cx="365806" cy="81125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3923928" y="3435846"/>
              <a:ext cx="172819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211960" y="3435846"/>
              <a:ext cx="360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644008" y="3344674"/>
            <a:ext cx="2928626" cy="523220"/>
            <a:chOff x="2987824" y="1347614"/>
            <a:chExt cx="2928626" cy="523220"/>
          </a:xfrm>
        </p:grpSpPr>
        <p:sp>
          <p:nvSpPr>
            <p:cNvPr id="59" name="矩形 58"/>
            <p:cNvSpPr/>
            <p:nvPr/>
          </p:nvSpPr>
          <p:spPr>
            <a:xfrm>
              <a:off x="3203848" y="1347614"/>
              <a:ext cx="27126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1440</a:t>
              </a:r>
              <a:r>
                <a:rPr lang="zh-CN" altLang="en-US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（千瓦时）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987824" y="1347614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圆角矩形 17"/>
          <p:cNvSpPr/>
          <p:nvPr/>
        </p:nvSpPr>
        <p:spPr>
          <a:xfrm>
            <a:off x="1835696" y="4083918"/>
            <a:ext cx="568863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用电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千瓦时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圆角矩形 17"/>
          <p:cNvSpPr/>
          <p:nvPr/>
        </p:nvSpPr>
        <p:spPr>
          <a:xfrm>
            <a:off x="5580112" y="2859782"/>
            <a:ext cx="87828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节约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31" grpId="0"/>
      <p:bldP spid="7" grpId="0" animBg="1"/>
      <p:bldP spid="33" grpId="0"/>
      <p:bldP spid="35" grpId="0" animBg="1"/>
      <p:bldP spid="44" grpId="0"/>
      <p:bldP spid="45" grpId="0" animBg="1"/>
      <p:bldP spid="46" grpId="0"/>
      <p:bldP spid="47" grpId="0" animBg="1"/>
      <p:bldP spid="48" grpId="0"/>
      <p:bldP spid="61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51519" y="267494"/>
            <a:ext cx="8280920" cy="1008112"/>
            <a:chOff x="553953" y="1491630"/>
            <a:chExt cx="3312368" cy="1008112"/>
          </a:xfrm>
        </p:grpSpPr>
        <p:sp>
          <p:nvSpPr>
            <p:cNvPr id="50" name="圆角矩形 17"/>
            <p:cNvSpPr/>
            <p:nvPr/>
          </p:nvSpPr>
          <p:spPr>
            <a:xfrm>
              <a:off x="553953" y="1635646"/>
              <a:ext cx="3312368" cy="86409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五</a:t>
              </a:r>
              <a:r>
                <a:rPr lang="en-US" altLang="zh-CN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r>
                <a:rPr lang="zh-CN" altLang="en-US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班有男生</a:t>
              </a:r>
              <a:r>
                <a:rPr lang="en-US" altLang="zh-CN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r>
                <a:rPr lang="zh-CN" altLang="en-US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en-US" altLang="zh-CN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占女生人数</a:t>
              </a: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   </a:t>
              </a:r>
              <a:r>
                <a:rPr lang="en-US" altLang="zh-CN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全班共有学生多少人</a:t>
              </a:r>
              <a:r>
                <a:rPr lang="en-US" altLang="zh-CN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矩形 1"/>
                <p:cNvSpPr/>
                <p:nvPr/>
              </p:nvSpPr>
              <p:spPr>
                <a:xfrm>
                  <a:off x="2901414" y="1491630"/>
                  <a:ext cx="504056" cy="68550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zh-CN" altLang="zh-CN" sz="1800" b="1" i="1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</m:oMath>
                    </m:oMathPara>
                  </a14:m>
                  <a:endParaRPr lang="zh-CN" altLang="en-US" sz="1800" b="1" dirty="0">
                    <a:solidFill>
                      <a:prstClr val="black"/>
                    </a:solidFill>
                  </a:endParaRPr>
                </a:p>
              </p:txBody>
            </p:sp>
          </mc:Choice>
          <mc:Fallback>
            <p:sp>
              <p:nvSpPr>
                <p:cNvPr id="2" name="矩形 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1414" y="1491630"/>
                  <a:ext cx="504056" cy="685509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1499202" y="1707654"/>
            <a:ext cx="61691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求女生人数，再求全班人数。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499992" y="843558"/>
            <a:ext cx="16201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4770104" y="987574"/>
            <a:ext cx="1476000" cy="648000"/>
          </a:xfrm>
          <a:prstGeom prst="wedgeRoundRectCallout">
            <a:avLst>
              <a:gd name="adj1" fmla="val -12720"/>
              <a:gd name="adj2" fmla="val -70305"/>
              <a:gd name="adj3" fmla="val 16667"/>
            </a:avLst>
          </a:prstGeom>
          <a:noFill/>
          <a:ln w="9525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59832" y="2254101"/>
            <a:ext cx="1589942" cy="811252"/>
            <a:chOff x="3203848" y="1779662"/>
            <a:chExt cx="1589942" cy="81125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2" name="矩形 21"/>
                <p:cNvSpPr/>
                <p:nvPr/>
              </p:nvSpPr>
              <p:spPr>
                <a:xfrm>
                  <a:off x="3203848" y="1923678"/>
                  <a:ext cx="971741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18</a:t>
                  </a:r>
                  <a14:m>
                    <m:oMath xmlns:m="http://schemas.openxmlformats.org/officeDocument/2006/math">
                      <m:r>
                        <a:rPr lang="en-US" altLang="zh-CN" sz="2800" b="1" i="0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 </m:t>
                      </m:r>
                      <m:r>
                        <a:rPr lang="en-US" altLang="zh-CN" sz="2800" b="1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÷</m:t>
                      </m:r>
                    </m:oMath>
                  </a14:m>
                  <a:endParaRPr lang="zh-CN" altLang="en-US" sz="12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22" name="矩形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03848" y="1923678"/>
                  <a:ext cx="971741" cy="523220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矩形 22"/>
            <p:cNvSpPr/>
            <p:nvPr/>
          </p:nvSpPr>
          <p:spPr>
            <a:xfrm>
              <a:off x="4427984" y="192367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067944" y="1779662"/>
              <a:ext cx="365806" cy="811252"/>
              <a:chOff x="1115616" y="957957"/>
              <a:chExt cx="365806" cy="811252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矩形 27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4572000" y="2398117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059832" y="3046189"/>
            <a:ext cx="3440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 + 24 = 42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31" name="圆角矩形 17"/>
          <p:cNvSpPr/>
          <p:nvPr/>
        </p:nvSpPr>
        <p:spPr>
          <a:xfrm>
            <a:off x="2771800" y="3867894"/>
            <a:ext cx="38164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全班共有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512" y="2427734"/>
            <a:ext cx="646232" cy="157290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左大括号 3"/>
          <p:cNvSpPr/>
          <p:nvPr/>
        </p:nvSpPr>
        <p:spPr>
          <a:xfrm>
            <a:off x="2411760" y="2283718"/>
            <a:ext cx="360040" cy="1728192"/>
          </a:xfrm>
          <a:prstGeom prst="leftBrace">
            <a:avLst>
              <a:gd name="adj1" fmla="val 9632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2107264"/>
            <a:ext cx="1835055" cy="536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2827344"/>
            <a:ext cx="2091109" cy="536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0961" y="3579862"/>
            <a:ext cx="1835055" cy="536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5" name="直接连接符 14"/>
          <p:cNvCxnSpPr/>
          <p:nvPr/>
        </p:nvCxnSpPr>
        <p:spPr>
          <a:xfrm>
            <a:off x="4788024" y="2283718"/>
            <a:ext cx="648072" cy="5760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716016" y="3205878"/>
            <a:ext cx="648072" cy="662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788024" y="3061862"/>
            <a:ext cx="648072" cy="1394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5257" y="2749239"/>
            <a:ext cx="1835055" cy="542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文本框 28"/>
          <p:cNvSpPr txBox="1"/>
          <p:nvPr/>
        </p:nvSpPr>
        <p:spPr>
          <a:xfrm>
            <a:off x="5796136" y="2387664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除数不为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53" name="圆角矩形 17"/>
          <p:cNvSpPr/>
          <p:nvPr/>
        </p:nvSpPr>
        <p:spPr>
          <a:xfrm>
            <a:off x="1115616" y="1851670"/>
            <a:ext cx="6529182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已知一个数的几分之几是多少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求这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个数？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圆角矩形 17"/>
          <p:cNvSpPr/>
          <p:nvPr/>
        </p:nvSpPr>
        <p:spPr>
          <a:xfrm>
            <a:off x="1547664" y="3003798"/>
            <a:ext cx="597666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找准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具体数量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几分之几之间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kern="0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对应关系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可以把单位“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的量看成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x,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根据乘法的意义列方程解答。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79662"/>
            <a:ext cx="7500895" cy="2620176"/>
          </a:xfrm>
          <a:prstGeom prst="rect">
            <a:avLst/>
          </a:prstGeom>
        </p:spPr>
      </p:pic>
      <p:sp>
        <p:nvSpPr>
          <p:cNvPr id="3" name="圆角矩形 17"/>
          <p:cNvSpPr/>
          <p:nvPr/>
        </p:nvSpPr>
        <p:spPr>
          <a:xfrm>
            <a:off x="1115616" y="1851670"/>
            <a:ext cx="6529182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已知一个数的几分之几是多少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求这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个数？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3036897"/>
            <a:ext cx="54726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准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弄清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谁是谁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的几分之几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400" b="1" kern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2400" b="1" kern="0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已知量是单位“</a:t>
            </a:r>
            <a:r>
              <a:rPr lang="en-US" altLang="zh-CN" sz="2400" b="1" kern="0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的几分之几。</a:t>
            </a:r>
            <a:endParaRPr lang="zh-CN" altLang="en-US" b="1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257175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稍复杂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1" name="文本框 129"/>
          <p:cNvSpPr txBox="1"/>
          <p:nvPr/>
        </p:nvSpPr>
        <p:spPr>
          <a:xfrm>
            <a:off x="1212911" y="2624594"/>
            <a:ext cx="6959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含同一级运算的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按从左往右的顺序计算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129"/>
          <p:cNvSpPr txBox="1"/>
          <p:nvPr/>
        </p:nvSpPr>
        <p:spPr>
          <a:xfrm>
            <a:off x="1211170" y="3129811"/>
            <a:ext cx="6745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算式中有括号的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要先算括号里面的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再算括号外面的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699792" y="1923678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分数混合运算顺序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339752" y="1707654"/>
            <a:ext cx="43454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2771800" y="1275606"/>
            <a:ext cx="4248472" cy="2304256"/>
            <a:chOff x="2771800" y="1275606"/>
            <a:chExt cx="4248472" cy="2304256"/>
          </a:xfrm>
        </p:grpSpPr>
        <p:grpSp>
          <p:nvGrpSpPr>
            <p:cNvPr id="7" name="组合 6"/>
            <p:cNvGrpSpPr/>
            <p:nvPr/>
          </p:nvGrpSpPr>
          <p:grpSpPr>
            <a:xfrm>
              <a:off x="2771800" y="1275606"/>
              <a:ext cx="4248472" cy="2304256"/>
              <a:chOff x="4583063" y="3989140"/>
              <a:chExt cx="7572356" cy="4366268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771182" y="3989140"/>
                <a:ext cx="245369" cy="879420"/>
              </a:xfrm>
              <a:prstGeom prst="rect">
                <a:avLst/>
              </a:prstGeom>
              <a:solidFill>
                <a:srgbClr val="1178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4752133" y="3989140"/>
                <a:ext cx="0" cy="4366268"/>
              </a:xfrm>
              <a:prstGeom prst="line">
                <a:avLst/>
              </a:prstGeom>
              <a:ln>
                <a:solidFill>
                  <a:srgbClr val="136B1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4839753" y="3989743"/>
                <a:ext cx="7315666" cy="0"/>
              </a:xfrm>
              <a:prstGeom prst="line">
                <a:avLst/>
              </a:prstGeom>
              <a:ln>
                <a:solidFill>
                  <a:srgbClr val="136B1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565"/>
              <p:cNvSpPr>
                <a:spLocks noChangeArrowheads="1"/>
              </p:cNvSpPr>
              <p:nvPr/>
            </p:nvSpPr>
            <p:spPr bwMode="auto">
              <a:xfrm>
                <a:off x="4583063" y="8015974"/>
                <a:ext cx="338139" cy="339434"/>
              </a:xfrm>
              <a:prstGeom prst="ellipse">
                <a:avLst/>
              </a:prstGeom>
              <a:solidFill>
                <a:srgbClr val="11780D"/>
              </a:solidFill>
              <a:ln>
                <a:noFill/>
              </a:ln>
              <a:effectLst>
                <a:outerShdw blurRad="330200" dist="342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圆角矩形 17"/>
            <p:cNvSpPr/>
            <p:nvPr/>
          </p:nvSpPr>
          <p:spPr>
            <a:xfrm>
              <a:off x="2771800" y="1275606"/>
              <a:ext cx="10081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32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复</a:t>
              </a:r>
              <a:endParaRPr lang="zh-CN" altLang="en-US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圆角矩形 17"/>
          <p:cNvSpPr/>
          <p:nvPr/>
        </p:nvSpPr>
        <p:spPr>
          <a:xfrm>
            <a:off x="3347864" y="627534"/>
            <a:ext cx="288032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分数除以整数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1547956"/>
            <a:ext cx="2409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一个数除以整数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(0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等于这个数乘整数的倒数。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491880" y="2139702"/>
            <a:ext cx="1512168" cy="811252"/>
            <a:chOff x="4860032" y="2758157"/>
            <a:chExt cx="1512168" cy="811252"/>
          </a:xfrm>
        </p:grpSpPr>
        <p:grpSp>
          <p:nvGrpSpPr>
            <p:cNvPr id="40" name="组合 39"/>
            <p:cNvGrpSpPr/>
            <p:nvPr/>
          </p:nvGrpSpPr>
          <p:grpSpPr>
            <a:xfrm>
              <a:off x="4860032" y="2758157"/>
              <a:ext cx="365806" cy="811252"/>
              <a:chOff x="1115616" y="957957"/>
              <a:chExt cx="365806" cy="81125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矩形 43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5076056" y="2859782"/>
              <a:ext cx="12961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÷7 =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582458" y="2120538"/>
            <a:ext cx="365806" cy="811252"/>
            <a:chOff x="1115616" y="957957"/>
            <a:chExt cx="365806" cy="811252"/>
          </a:xfrm>
        </p:grpSpPr>
        <p:sp>
          <p:nvSpPr>
            <p:cNvPr id="46" name="矩形 45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1115616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004048" y="2139702"/>
            <a:ext cx="2304256" cy="811252"/>
            <a:chOff x="4355976" y="2427734"/>
            <a:chExt cx="2304256" cy="811252"/>
          </a:xfrm>
        </p:grpSpPr>
        <p:sp>
          <p:nvSpPr>
            <p:cNvPr id="50" name="圆角矩形 17"/>
            <p:cNvSpPr/>
            <p:nvPr/>
          </p:nvSpPr>
          <p:spPr>
            <a:xfrm>
              <a:off x="4572000" y="2571750"/>
              <a:ext cx="208823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355976" y="2427734"/>
              <a:ext cx="365806" cy="811252"/>
              <a:chOff x="1115616" y="957957"/>
              <a:chExt cx="365806" cy="811252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矩形 57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076056" y="2427734"/>
              <a:ext cx="365806" cy="811252"/>
              <a:chOff x="1115616" y="957957"/>
              <a:chExt cx="365806" cy="811252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矩形 54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59" name="直接连接符 58"/>
          <p:cNvCxnSpPr/>
          <p:nvPr/>
        </p:nvCxnSpPr>
        <p:spPr>
          <a:xfrm>
            <a:off x="5076056" y="2283718"/>
            <a:ext cx="144016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5148064" y="1995686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796136" y="2571750"/>
            <a:ext cx="144016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5868144" y="2643758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复习旧知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8" name="图片 6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0" grpId="0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2771800" y="1275606"/>
            <a:ext cx="4248472" cy="2304256"/>
            <a:chOff x="2771800" y="1275606"/>
            <a:chExt cx="4248472" cy="2304256"/>
          </a:xfrm>
        </p:grpSpPr>
        <p:grpSp>
          <p:nvGrpSpPr>
            <p:cNvPr id="7" name="组合 6"/>
            <p:cNvGrpSpPr/>
            <p:nvPr/>
          </p:nvGrpSpPr>
          <p:grpSpPr>
            <a:xfrm>
              <a:off x="2771800" y="1275606"/>
              <a:ext cx="4248472" cy="2304256"/>
              <a:chOff x="4583063" y="3989140"/>
              <a:chExt cx="7572356" cy="4366268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771182" y="3989140"/>
                <a:ext cx="245369" cy="879420"/>
              </a:xfrm>
              <a:prstGeom prst="rect">
                <a:avLst/>
              </a:prstGeom>
              <a:solidFill>
                <a:srgbClr val="1178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4752133" y="3989140"/>
                <a:ext cx="0" cy="4366268"/>
              </a:xfrm>
              <a:prstGeom prst="line">
                <a:avLst/>
              </a:prstGeom>
              <a:ln>
                <a:solidFill>
                  <a:srgbClr val="136B1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4839753" y="3989743"/>
                <a:ext cx="7315666" cy="0"/>
              </a:xfrm>
              <a:prstGeom prst="line">
                <a:avLst/>
              </a:prstGeom>
              <a:ln>
                <a:solidFill>
                  <a:srgbClr val="136B1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565"/>
              <p:cNvSpPr>
                <a:spLocks noChangeArrowheads="1"/>
              </p:cNvSpPr>
              <p:nvPr/>
            </p:nvSpPr>
            <p:spPr bwMode="auto">
              <a:xfrm>
                <a:off x="4583063" y="8015974"/>
                <a:ext cx="338139" cy="339434"/>
              </a:xfrm>
              <a:prstGeom prst="ellipse">
                <a:avLst/>
              </a:prstGeom>
              <a:solidFill>
                <a:srgbClr val="11780D"/>
              </a:solidFill>
              <a:ln>
                <a:noFill/>
              </a:ln>
              <a:effectLst>
                <a:outerShdw blurRad="330200" dist="342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圆角矩形 17"/>
            <p:cNvSpPr/>
            <p:nvPr/>
          </p:nvSpPr>
          <p:spPr>
            <a:xfrm>
              <a:off x="2771800" y="1275606"/>
              <a:ext cx="10081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32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复</a:t>
              </a:r>
              <a:endParaRPr lang="zh-CN" altLang="en-US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圆角矩形 17"/>
          <p:cNvSpPr/>
          <p:nvPr/>
        </p:nvSpPr>
        <p:spPr>
          <a:xfrm>
            <a:off x="3059832" y="483566"/>
            <a:ext cx="338437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一个数除以分数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1347614"/>
            <a:ext cx="20162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一个数除以分数等于这个数乘这个分数的倒数。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91880" y="1923678"/>
            <a:ext cx="3715297" cy="1038890"/>
            <a:chOff x="3491880" y="1923678"/>
            <a:chExt cx="3715297" cy="1038890"/>
          </a:xfrm>
        </p:grpSpPr>
        <p:grpSp>
          <p:nvGrpSpPr>
            <p:cNvPr id="66" name="组合 65"/>
            <p:cNvGrpSpPr/>
            <p:nvPr/>
          </p:nvGrpSpPr>
          <p:grpSpPr>
            <a:xfrm>
              <a:off x="4283968" y="1995686"/>
              <a:ext cx="365806" cy="811252"/>
              <a:chOff x="1115616" y="957957"/>
              <a:chExt cx="365806" cy="811252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矩形 69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3491880" y="2067694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 =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660232" y="2211710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  <p:sp>
          <p:nvSpPr>
            <p:cNvPr id="73" name="圆角矩形 17"/>
            <p:cNvSpPr/>
            <p:nvPr/>
          </p:nvSpPr>
          <p:spPr>
            <a:xfrm>
              <a:off x="5436096" y="2211758"/>
              <a:ext cx="172819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004049" y="2139702"/>
              <a:ext cx="82041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endParaRPr lang="zh-CN" altLang="en-US" sz="1600" b="1" dirty="0">
                <a:solidFill>
                  <a:prstClr val="black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5940152" y="2283718"/>
              <a:ext cx="54870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5940152" y="2385343"/>
              <a:ext cx="43204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矩形 77"/>
            <p:cNvSpPr/>
            <p:nvPr/>
          </p:nvSpPr>
          <p:spPr>
            <a:xfrm>
              <a:off x="5940152" y="1995686"/>
              <a:ext cx="54870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5292080" y="2283718"/>
              <a:ext cx="144016" cy="21602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5154863" y="1923678"/>
              <a:ext cx="2812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18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6084168" y="2427734"/>
              <a:ext cx="144016" cy="21602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6090967" y="2593236"/>
              <a:ext cx="2812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 flipV="1">
            <a:off x="2627784" y="627534"/>
            <a:ext cx="4248472" cy="1008112"/>
            <a:chOff x="4583063" y="4807816"/>
            <a:chExt cx="7572356" cy="3820485"/>
          </a:xfrm>
        </p:grpSpPr>
        <p:sp>
          <p:nvSpPr>
            <p:cNvPr id="43" name="矩形 42"/>
            <p:cNvSpPr/>
            <p:nvPr/>
          </p:nvSpPr>
          <p:spPr>
            <a:xfrm>
              <a:off x="4771182" y="4807816"/>
              <a:ext cx="325261" cy="1637351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n>
                  <a:solidFill>
                    <a:srgbClr val="127210"/>
                  </a:solidFill>
                </a:ln>
                <a:solidFill>
                  <a:prstClr val="white"/>
                </a:solidFill>
              </a:endParaRPr>
            </a:p>
          </p:txBody>
        </p:sp>
        <p:cxnSp>
          <p:nvCxnSpPr>
            <p:cNvPr id="44" name="直接连接符 43"/>
            <p:cNvCxnSpPr>
              <a:stCxn id="43" idx="1"/>
              <a:endCxn id="46" idx="4"/>
            </p:cNvCxnSpPr>
            <p:nvPr/>
          </p:nvCxnSpPr>
          <p:spPr>
            <a:xfrm>
              <a:off x="4771182" y="5626491"/>
              <a:ext cx="4399" cy="3001809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4839753" y="4807816"/>
              <a:ext cx="7315666" cy="0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565"/>
            <p:cNvSpPr>
              <a:spLocks noChangeArrowheads="1"/>
            </p:cNvSpPr>
            <p:nvPr/>
          </p:nvSpPr>
          <p:spPr bwMode="auto">
            <a:xfrm>
              <a:off x="4583063" y="8015973"/>
              <a:ext cx="385035" cy="612328"/>
            </a:xfrm>
            <a:prstGeom prst="ellipse">
              <a:avLst/>
            </a:prstGeom>
            <a:solidFill>
              <a:srgbClr val="11780D"/>
            </a:solidFill>
            <a:ln>
              <a:noFill/>
            </a:ln>
            <a:effectLst>
              <a:outerShdw blurRad="330200" dist="342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n>
                  <a:solidFill>
                    <a:srgbClr val="127210"/>
                  </a:solidFill>
                </a:ln>
                <a:solidFill>
                  <a:prstClr val="white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401651" y="48351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已知量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059832" y="483518"/>
            <a:ext cx="3432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几分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 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059832" y="4835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58" name="直接箭头连接符 57"/>
          <p:cNvCxnSpPr/>
          <p:nvPr/>
        </p:nvCxnSpPr>
        <p:spPr>
          <a:xfrm>
            <a:off x="3635896" y="915566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3203848" y="1203598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0" name="直接箭头连接符 59"/>
          <p:cNvCxnSpPr/>
          <p:nvPr/>
        </p:nvCxnSpPr>
        <p:spPr>
          <a:xfrm>
            <a:off x="5076056" y="915566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4445960" y="120359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2" name="直接箭头连接符 61"/>
          <p:cNvCxnSpPr/>
          <p:nvPr/>
        </p:nvCxnSpPr>
        <p:spPr>
          <a:xfrm>
            <a:off x="6876256" y="915566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6411523" y="1203598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37746" y="1203598"/>
            <a:ext cx="462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1600" b="1" dirty="0"/>
          </a:p>
        </p:txBody>
      </p:sp>
      <p:sp>
        <p:nvSpPr>
          <p:cNvPr id="64" name="矩形 63"/>
          <p:cNvSpPr/>
          <p:nvPr/>
        </p:nvSpPr>
        <p:spPr>
          <a:xfrm>
            <a:off x="6125978" y="1203598"/>
            <a:ext cx="462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1600" b="1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4788024" y="2211710"/>
            <a:ext cx="0" cy="1728192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827584" y="2067694"/>
                <a:ext cx="3924472" cy="6756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一个数的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80,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求这个数。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067694"/>
                <a:ext cx="3924472" cy="675634"/>
              </a:xfrm>
              <a:prstGeom prst="rect">
                <a:avLst/>
              </a:prstGeom>
              <a:blipFill rotWithShape="1">
                <a:blip r:embed="rId1"/>
                <a:stretch>
                  <a:fillRect l="-5" t="-20" r="-396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圆角矩形 14"/>
          <p:cNvSpPr/>
          <p:nvPr/>
        </p:nvSpPr>
        <p:spPr>
          <a:xfrm>
            <a:off x="1259632" y="3507854"/>
            <a:ext cx="2916000" cy="756000"/>
          </a:xfrm>
          <a:prstGeom prst="round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5" name="直接箭头连接符 64"/>
          <p:cNvCxnSpPr/>
          <p:nvPr/>
        </p:nvCxnSpPr>
        <p:spPr>
          <a:xfrm>
            <a:off x="1403648" y="2571750"/>
            <a:ext cx="0" cy="2160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755576" y="2686149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7" name="直接箭头连接符 66"/>
          <p:cNvCxnSpPr/>
          <p:nvPr/>
        </p:nvCxnSpPr>
        <p:spPr>
          <a:xfrm flipH="1" flipV="1">
            <a:off x="1907704" y="1779662"/>
            <a:ext cx="144016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1187624" y="141962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箭头连接符 68"/>
          <p:cNvCxnSpPr/>
          <p:nvPr/>
        </p:nvCxnSpPr>
        <p:spPr>
          <a:xfrm>
            <a:off x="2915816" y="2571750"/>
            <a:ext cx="216024" cy="2160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3059832" y="2643758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" name="圆角矩形 17"/>
              <p:cNvSpPr/>
              <p:nvPr/>
            </p:nvSpPr>
            <p:spPr>
              <a:xfrm>
                <a:off x="1331640" y="3723878"/>
                <a:ext cx="2679395" cy="36004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80</a:t>
                </a:r>
                <a:r>
                  <a:rPr lang="zh-CN" altLang="en-US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占这个数的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FF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kern="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3" name="圆角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3723878"/>
                <a:ext cx="2679395" cy="360040"/>
              </a:xfrm>
              <a:prstGeom prst="roundRect">
                <a:avLst/>
              </a:prstGeom>
              <a:blipFill rotWithShape="1">
                <a:blip r:embed="rId2"/>
                <a:stretch>
                  <a:fillRect l="-2" t="-33929" r="14" b="-33975"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4" name="组合 73"/>
          <p:cNvGrpSpPr/>
          <p:nvPr/>
        </p:nvGrpSpPr>
        <p:grpSpPr>
          <a:xfrm>
            <a:off x="5004048" y="2427734"/>
            <a:ext cx="1584176" cy="749697"/>
            <a:chOff x="4139952" y="2758157"/>
            <a:chExt cx="1584176" cy="749697"/>
          </a:xfrm>
        </p:grpSpPr>
        <p:grpSp>
          <p:nvGrpSpPr>
            <p:cNvPr id="75" name="组合 74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矩形 78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6" name="文本框 75"/>
            <p:cNvSpPr txBox="1"/>
            <p:nvPr/>
          </p:nvSpPr>
          <p:spPr>
            <a:xfrm>
              <a:off x="4139952" y="2830165"/>
              <a:ext cx="1584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7740352" y="2571750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6300192" y="2427734"/>
            <a:ext cx="1584176" cy="749697"/>
            <a:chOff x="4211960" y="2427734"/>
            <a:chExt cx="1584176" cy="749697"/>
          </a:xfrm>
        </p:grpSpPr>
        <p:sp>
          <p:nvSpPr>
            <p:cNvPr id="82" name="圆角矩形 17"/>
            <p:cNvSpPr/>
            <p:nvPr/>
          </p:nvSpPr>
          <p:spPr>
            <a:xfrm>
              <a:off x="4644008" y="2571750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4211960" y="257175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076056" y="2427734"/>
              <a:ext cx="338554" cy="749697"/>
              <a:chOff x="1115616" y="957957"/>
              <a:chExt cx="338554" cy="749697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矩形 8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88" name="直接连接符 87"/>
          <p:cNvCxnSpPr/>
          <p:nvPr/>
        </p:nvCxnSpPr>
        <p:spPr>
          <a:xfrm>
            <a:off x="6516216" y="2715766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6300192" y="2355726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7308304" y="2859782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7380312" y="3003798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9" grpId="0"/>
      <p:bldP spid="61" grpId="0"/>
      <p:bldP spid="63" grpId="0"/>
      <p:bldP spid="10" grpId="0"/>
      <p:bldP spid="64" grpId="0"/>
      <p:bldP spid="14" grpId="0"/>
      <p:bldP spid="15" grpId="0" animBg="1"/>
      <p:bldP spid="66" grpId="0"/>
      <p:bldP spid="68" grpId="0"/>
      <p:bldP spid="70" grpId="0"/>
      <p:bldP spid="73" grpId="0"/>
      <p:bldP spid="80" grpId="0"/>
      <p:bldP spid="89" grpId="0"/>
      <p:bldP spid="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 flipV="1">
            <a:off x="2771800" y="885949"/>
            <a:ext cx="4248472" cy="1008112"/>
            <a:chOff x="4583063" y="4807816"/>
            <a:chExt cx="7572356" cy="3820485"/>
          </a:xfrm>
        </p:grpSpPr>
        <p:sp>
          <p:nvSpPr>
            <p:cNvPr id="41" name="矩形 40"/>
            <p:cNvSpPr/>
            <p:nvPr/>
          </p:nvSpPr>
          <p:spPr>
            <a:xfrm>
              <a:off x="4771182" y="4807816"/>
              <a:ext cx="325261" cy="1637351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prstClr val="white"/>
                </a:solidFill>
              </a:endParaRPr>
            </a:p>
          </p:txBody>
        </p:sp>
        <p:cxnSp>
          <p:nvCxnSpPr>
            <p:cNvPr id="42" name="直接连接符 41"/>
            <p:cNvCxnSpPr>
              <a:stCxn id="41" idx="1"/>
              <a:endCxn id="51" idx="4"/>
            </p:cNvCxnSpPr>
            <p:nvPr/>
          </p:nvCxnSpPr>
          <p:spPr>
            <a:xfrm>
              <a:off x="4771182" y="5626491"/>
              <a:ext cx="4399" cy="3001809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4839753" y="4807816"/>
              <a:ext cx="7315666" cy="0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Oval 565"/>
            <p:cNvSpPr>
              <a:spLocks noChangeArrowheads="1"/>
            </p:cNvSpPr>
            <p:nvPr/>
          </p:nvSpPr>
          <p:spPr bwMode="auto">
            <a:xfrm>
              <a:off x="4583063" y="8015973"/>
              <a:ext cx="385035" cy="612328"/>
            </a:xfrm>
            <a:prstGeom prst="ellipse">
              <a:avLst/>
            </a:prstGeom>
            <a:solidFill>
              <a:srgbClr val="11780D"/>
            </a:solidFill>
            <a:ln>
              <a:noFill/>
            </a:ln>
            <a:effectLst>
              <a:outerShdw blurRad="330200" dist="342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prstClr val="white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6012160" y="74193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已知量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203848" y="741933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en-US" altLang="zh-CN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几分</a:t>
            </a:r>
            <a:r>
              <a:rPr lang="zh-CN" altLang="en-US" sz="24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 </a:t>
            </a:r>
            <a:r>
              <a:rPr lang="en-US" altLang="zh-CN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cxnSp>
        <p:nvCxnSpPr>
          <p:cNvPr id="55" name="直接箭头连接符 54"/>
          <p:cNvCxnSpPr/>
          <p:nvPr/>
        </p:nvCxnSpPr>
        <p:spPr>
          <a:xfrm>
            <a:off x="3779912" y="1173981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3347864" y="1462013"/>
            <a:ext cx="825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5220072" y="1173981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4427984" y="146201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7" name="直接箭头连接符 66"/>
          <p:cNvCxnSpPr/>
          <p:nvPr/>
        </p:nvCxnSpPr>
        <p:spPr>
          <a:xfrm>
            <a:off x="6516216" y="1173981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5917339" y="1462013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067944" y="1462013"/>
            <a:ext cx="462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70" name="矩形 69"/>
          <p:cNvSpPr/>
          <p:nvPr/>
        </p:nvSpPr>
        <p:spPr>
          <a:xfrm>
            <a:off x="5580112" y="1462013"/>
            <a:ext cx="462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b="1" dirty="0"/>
          </a:p>
        </p:txBody>
      </p:sp>
      <p:sp>
        <p:nvSpPr>
          <p:cNvPr id="71" name="矩形 70"/>
          <p:cNvSpPr/>
          <p:nvPr/>
        </p:nvSpPr>
        <p:spPr>
          <a:xfrm>
            <a:off x="3923928" y="267494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 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4788024" y="2470125"/>
            <a:ext cx="0" cy="1728192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467544" y="1851670"/>
                <a:ext cx="4104456" cy="1210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一袋面粉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还剩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15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千克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求原来有多少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千克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？</a:t>
                </a:r>
                <a:endPara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851670"/>
                <a:ext cx="4104456" cy="1210844"/>
              </a:xfrm>
              <a:prstGeom prst="rect">
                <a:avLst/>
              </a:prstGeom>
              <a:blipFill rotWithShape="1">
                <a:blip r:embed="rId1"/>
                <a:stretch>
                  <a:fillRect l="-4" t="-1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899592" y="3219822"/>
            <a:ext cx="3240360" cy="1152128"/>
            <a:chOff x="971600" y="3363838"/>
            <a:chExt cx="3240360" cy="1152128"/>
          </a:xfrm>
        </p:grpSpPr>
        <p:sp>
          <p:nvSpPr>
            <p:cNvPr id="73" name="圆角矩形 72"/>
            <p:cNvSpPr/>
            <p:nvPr/>
          </p:nvSpPr>
          <p:spPr>
            <a:xfrm>
              <a:off x="971600" y="3363838"/>
              <a:ext cx="3096344" cy="1152128"/>
            </a:xfrm>
            <a:prstGeom prst="roundRect">
              <a:avLst/>
            </a:prstGeom>
            <a:no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4" name="圆角矩形 17"/>
                <p:cNvSpPr/>
                <p:nvPr/>
              </p:nvSpPr>
              <p:spPr>
                <a:xfrm>
                  <a:off x="1115616" y="3507854"/>
                  <a:ext cx="3096344" cy="864096"/>
                </a:xfrm>
                <a:prstGeom prst="round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>
                    <a:defRPr/>
                  </a:pPr>
                  <a:r>
                    <a:rPr lang="en-US" altLang="zh-CN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15</a:t>
                  </a:r>
                  <a:r>
                    <a:rPr lang="zh-CN" altLang="en-US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千克占单位</a:t>
                  </a:r>
                  <a:r>
                    <a:rPr lang="en-US" altLang="zh-CN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r>
                    <a:rPr lang="zh-CN" altLang="en-US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的分率不是已知的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3600" b="1" i="1" smtClean="0">
                              <a:solidFill>
                                <a:srgbClr val="0000FF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en-US" altLang="zh-CN" sz="2400" b="1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r>
                    <a:rPr lang="zh-CN" altLang="en-US" sz="2400" b="1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。</a:t>
                  </a:r>
                  <a:endParaRPr lang="zh-CN" altLang="en-US" sz="2000" b="1" kern="0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74" name="圆角矩形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5616" y="3507854"/>
                  <a:ext cx="3096344" cy="864096"/>
                </a:xfrm>
                <a:prstGeom prst="roundRect">
                  <a:avLst/>
                </a:prstGeom>
                <a:blipFill rotWithShape="1">
                  <a:blip r:embed="rId2"/>
                </a:blipFill>
                <a:ln w="25400" cap="flat" cmpd="sng" algn="ctr">
                  <a:noFill/>
                  <a:prstDash val="solid"/>
                </a:ln>
                <a:effectLst/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5" name="矩形 74"/>
          <p:cNvSpPr/>
          <p:nvPr/>
        </p:nvSpPr>
        <p:spPr>
          <a:xfrm>
            <a:off x="6444208" y="3003799"/>
            <a:ext cx="1944216" cy="21602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148064" y="3003797"/>
            <a:ext cx="1296144" cy="216025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5148064" y="3219822"/>
            <a:ext cx="324036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5148064" y="300379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5796136" y="300379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6444208" y="300379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7092280" y="300379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7740352" y="300379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8388424" y="300379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左大括号 83"/>
          <p:cNvSpPr/>
          <p:nvPr/>
        </p:nvSpPr>
        <p:spPr>
          <a:xfrm rot="16200000">
            <a:off x="6588224" y="2139703"/>
            <a:ext cx="360040" cy="3240360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020272" y="3363838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1200" b="1" dirty="0">
              <a:solidFill>
                <a:prstClr val="black"/>
              </a:solidFill>
            </a:endParaRPr>
          </a:p>
        </p:txBody>
      </p:sp>
      <p:sp>
        <p:nvSpPr>
          <p:cNvPr id="87" name="左大括号 86"/>
          <p:cNvSpPr/>
          <p:nvPr/>
        </p:nvSpPr>
        <p:spPr>
          <a:xfrm rot="5400000">
            <a:off x="5688124" y="2247714"/>
            <a:ext cx="216024" cy="1296144"/>
          </a:xfrm>
          <a:prstGeom prst="leftBrace">
            <a:avLst>
              <a:gd name="adj1" fmla="val 105832"/>
              <a:gd name="adj2" fmla="val 51263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左大括号 87"/>
          <p:cNvSpPr/>
          <p:nvPr/>
        </p:nvSpPr>
        <p:spPr>
          <a:xfrm rot="16200000">
            <a:off x="7344307" y="2391730"/>
            <a:ext cx="144017" cy="1944216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084168" y="3795886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左大括号 92"/>
          <p:cNvSpPr/>
          <p:nvPr/>
        </p:nvSpPr>
        <p:spPr>
          <a:xfrm rot="5400000">
            <a:off x="7236296" y="1851670"/>
            <a:ext cx="360040" cy="1944216"/>
          </a:xfrm>
          <a:prstGeom prst="leftBrace">
            <a:avLst>
              <a:gd name="adj1" fmla="val 105832"/>
              <a:gd name="adj2" fmla="val 50000"/>
            </a:avLst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76056" y="2211710"/>
            <a:ext cx="865966" cy="648072"/>
            <a:chOff x="323528" y="1419622"/>
            <a:chExt cx="865966" cy="648072"/>
          </a:xfrm>
        </p:grpSpPr>
        <p:sp>
          <p:nvSpPr>
            <p:cNvPr id="91" name="矩形 90"/>
            <p:cNvSpPr/>
            <p:nvPr/>
          </p:nvSpPr>
          <p:spPr>
            <a:xfrm>
              <a:off x="323528" y="1563638"/>
              <a:ext cx="6495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吃了</a:t>
              </a:r>
              <a:endPara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7584" y="1419622"/>
              <a:ext cx="361910" cy="648072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6296" y="2067694"/>
            <a:ext cx="382788" cy="685457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6" grpId="0"/>
      <p:bldP spid="66" grpId="0"/>
      <p:bldP spid="68" grpId="0"/>
      <p:bldP spid="69" grpId="0"/>
      <p:bldP spid="70" grpId="0"/>
      <p:bldP spid="71" grpId="0"/>
      <p:bldP spid="2" grpId="0"/>
      <p:bldP spid="75" grpId="0" animBg="1"/>
      <p:bldP spid="76" grpId="0" animBg="1"/>
      <p:bldP spid="84" grpId="0" animBg="1"/>
      <p:bldP spid="85" grpId="0"/>
      <p:bldP spid="87" grpId="0" animBg="1"/>
      <p:bldP spid="88" grpId="0" animBg="1"/>
      <p:bldP spid="89" grpId="0"/>
      <p:bldP spid="89" grpId="1"/>
      <p:bldP spid="93" grpId="0" animBg="1"/>
      <p:bldP spid="9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7092280" y="2614141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80112" y="336383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答：原来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/>
          </a:p>
        </p:txBody>
      </p:sp>
      <p:grpSp>
        <p:nvGrpSpPr>
          <p:cNvPr id="48" name="组合 47"/>
          <p:cNvGrpSpPr/>
          <p:nvPr/>
        </p:nvGrpSpPr>
        <p:grpSpPr>
          <a:xfrm>
            <a:off x="5148064" y="2499742"/>
            <a:ext cx="2232248" cy="749697"/>
            <a:chOff x="2267744" y="2643758"/>
            <a:chExt cx="2232248" cy="749697"/>
          </a:xfrm>
        </p:grpSpPr>
        <p:sp>
          <p:nvSpPr>
            <p:cNvPr id="49" name="文本框 48"/>
            <p:cNvSpPr txBox="1"/>
            <p:nvPr/>
          </p:nvSpPr>
          <p:spPr>
            <a:xfrm>
              <a:off x="2267744" y="2715766"/>
              <a:ext cx="223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15÷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2699792" y="2643758"/>
              <a:ext cx="1728192" cy="749697"/>
              <a:chOff x="6516216" y="1995686"/>
              <a:chExt cx="1728192" cy="749697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7308304" y="1995686"/>
                <a:ext cx="338554" cy="749697"/>
                <a:chOff x="1115616" y="957957"/>
                <a:chExt cx="338554" cy="749697"/>
              </a:xfrm>
            </p:grpSpPr>
            <p:sp>
              <p:nvSpPr>
                <p:cNvPr id="60" name="矩形 59"/>
                <p:cNvSpPr/>
                <p:nvPr/>
              </p:nvSpPr>
              <p:spPr>
                <a:xfrm>
                  <a:off x="1115616" y="1245989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矩形 61"/>
                <p:cNvSpPr/>
                <p:nvPr/>
              </p:nvSpPr>
              <p:spPr>
                <a:xfrm>
                  <a:off x="1115616" y="957957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59" name="矩形 58"/>
              <p:cNvSpPr/>
              <p:nvPr/>
            </p:nvSpPr>
            <p:spPr>
              <a:xfrm>
                <a:off x="6516216" y="2139702"/>
                <a:ext cx="172819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1-   </a:t>
                </a:r>
                <a:r>
                  <a:rPr lang="zh-CN" altLang="en-US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V="1">
            <a:off x="2771800" y="885949"/>
            <a:ext cx="4248472" cy="1008112"/>
            <a:chOff x="4583063" y="4807816"/>
            <a:chExt cx="7572356" cy="3820485"/>
          </a:xfrm>
        </p:grpSpPr>
        <p:sp>
          <p:nvSpPr>
            <p:cNvPr id="36" name="矩形 35"/>
            <p:cNvSpPr/>
            <p:nvPr/>
          </p:nvSpPr>
          <p:spPr>
            <a:xfrm>
              <a:off x="4771182" y="4807816"/>
              <a:ext cx="325261" cy="1637351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prstClr val="white"/>
                </a:solidFill>
              </a:endParaRPr>
            </a:p>
          </p:txBody>
        </p:sp>
        <p:cxnSp>
          <p:nvCxnSpPr>
            <p:cNvPr id="39" name="直接连接符 38"/>
            <p:cNvCxnSpPr>
              <a:stCxn id="36" idx="1"/>
              <a:endCxn id="45" idx="4"/>
            </p:cNvCxnSpPr>
            <p:nvPr/>
          </p:nvCxnSpPr>
          <p:spPr>
            <a:xfrm>
              <a:off x="4771182" y="5626491"/>
              <a:ext cx="4399" cy="3001809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4839753" y="4807816"/>
              <a:ext cx="7315666" cy="0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565"/>
            <p:cNvSpPr>
              <a:spLocks noChangeArrowheads="1"/>
            </p:cNvSpPr>
            <p:nvPr/>
          </p:nvSpPr>
          <p:spPr bwMode="auto">
            <a:xfrm>
              <a:off x="4583063" y="8015973"/>
              <a:ext cx="385035" cy="612328"/>
            </a:xfrm>
            <a:prstGeom prst="ellipse">
              <a:avLst/>
            </a:prstGeom>
            <a:solidFill>
              <a:srgbClr val="11780D"/>
            </a:solidFill>
            <a:ln>
              <a:noFill/>
            </a:ln>
            <a:effectLst>
              <a:outerShdw blurRad="330200" dist="342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prstClr val="white"/>
                </a:solidFill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6012160" y="74193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已知量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203848" y="741933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en-US" altLang="zh-CN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几分</a:t>
            </a:r>
            <a:r>
              <a:rPr lang="zh-CN" altLang="en-US" sz="24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 </a:t>
            </a:r>
            <a:r>
              <a:rPr lang="en-US" altLang="zh-CN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cxnSp>
        <p:nvCxnSpPr>
          <p:cNvPr id="65" name="直接箭头连接符 64"/>
          <p:cNvCxnSpPr/>
          <p:nvPr/>
        </p:nvCxnSpPr>
        <p:spPr>
          <a:xfrm>
            <a:off x="3779912" y="1173981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3347864" y="1462013"/>
            <a:ext cx="825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6" name="直接箭头连接符 75"/>
          <p:cNvCxnSpPr/>
          <p:nvPr/>
        </p:nvCxnSpPr>
        <p:spPr>
          <a:xfrm>
            <a:off x="5220072" y="1173981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4427984" y="146201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8" name="直接箭头连接符 77"/>
          <p:cNvCxnSpPr/>
          <p:nvPr/>
        </p:nvCxnSpPr>
        <p:spPr>
          <a:xfrm>
            <a:off x="6516216" y="1173981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5917339" y="1462013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067944" y="1462013"/>
            <a:ext cx="462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81" name="矩形 80"/>
          <p:cNvSpPr/>
          <p:nvPr/>
        </p:nvSpPr>
        <p:spPr>
          <a:xfrm>
            <a:off x="5580112" y="1462013"/>
            <a:ext cx="462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b="1" dirty="0"/>
          </a:p>
        </p:txBody>
      </p:sp>
      <p:sp>
        <p:nvSpPr>
          <p:cNvPr id="82" name="矩形 81"/>
          <p:cNvSpPr/>
          <p:nvPr/>
        </p:nvSpPr>
        <p:spPr>
          <a:xfrm>
            <a:off x="3923928" y="267494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 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3" name="矩形 82"/>
              <p:cNvSpPr/>
              <p:nvPr/>
            </p:nvSpPr>
            <p:spPr>
              <a:xfrm>
                <a:off x="467544" y="1851670"/>
                <a:ext cx="4104456" cy="1210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一袋面粉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还剩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15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千克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求原来有多少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千克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？</a:t>
                </a:r>
                <a:endPara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3" name="矩形 8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851670"/>
                <a:ext cx="4104456" cy="1210844"/>
              </a:xfrm>
              <a:prstGeom prst="rect">
                <a:avLst/>
              </a:prstGeom>
              <a:blipFill rotWithShape="1">
                <a:blip r:embed="rId4"/>
                <a:stretch>
                  <a:fillRect l="-4" t="-1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4" name="组合 83"/>
          <p:cNvGrpSpPr/>
          <p:nvPr/>
        </p:nvGrpSpPr>
        <p:grpSpPr>
          <a:xfrm>
            <a:off x="899592" y="3219822"/>
            <a:ext cx="3240360" cy="1152128"/>
            <a:chOff x="971600" y="3363838"/>
            <a:chExt cx="3240360" cy="1152128"/>
          </a:xfrm>
        </p:grpSpPr>
        <p:sp>
          <p:nvSpPr>
            <p:cNvPr id="85" name="圆角矩形 84"/>
            <p:cNvSpPr/>
            <p:nvPr/>
          </p:nvSpPr>
          <p:spPr>
            <a:xfrm>
              <a:off x="971600" y="3363838"/>
              <a:ext cx="3096344" cy="1152128"/>
            </a:xfrm>
            <a:prstGeom prst="roundRect">
              <a:avLst/>
            </a:prstGeom>
            <a:no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6" name="圆角矩形 17"/>
                <p:cNvSpPr/>
                <p:nvPr/>
              </p:nvSpPr>
              <p:spPr>
                <a:xfrm>
                  <a:off x="1115616" y="3507854"/>
                  <a:ext cx="3096344" cy="864096"/>
                </a:xfrm>
                <a:prstGeom prst="round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>
                    <a:defRPr/>
                  </a:pPr>
                  <a:r>
                    <a:rPr lang="en-US" altLang="zh-CN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15</a:t>
                  </a:r>
                  <a:r>
                    <a:rPr lang="zh-CN" altLang="en-US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千克占单位</a:t>
                  </a:r>
                  <a:r>
                    <a:rPr lang="en-US" altLang="zh-CN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r>
                    <a:rPr lang="zh-CN" altLang="en-US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的分率不是已知的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3600" b="1" i="1" smtClean="0">
                              <a:solidFill>
                                <a:srgbClr val="0000FF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en-US" altLang="zh-CN" sz="2400" b="1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r>
                    <a:rPr lang="zh-CN" altLang="en-US" sz="2400" b="1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。</a:t>
                  </a:r>
                  <a:endParaRPr lang="zh-CN" altLang="en-US" sz="2000" b="1" kern="0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86" name="圆角矩形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5616" y="3507854"/>
                  <a:ext cx="3096344" cy="864096"/>
                </a:xfrm>
                <a:prstGeom prst="roundRect">
                  <a:avLst/>
                </a:prstGeom>
                <a:blipFill rotWithShape="1">
                  <a:blip r:embed="rId5"/>
                </a:blipFill>
                <a:ln w="25400" cap="flat" cmpd="sng" algn="ctr">
                  <a:noFill/>
                  <a:prstDash val="solid"/>
                </a:ln>
                <a:effectLst/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87" name="直接连接符 86"/>
          <p:cNvCxnSpPr/>
          <p:nvPr/>
        </p:nvCxnSpPr>
        <p:spPr>
          <a:xfrm>
            <a:off x="4788024" y="2470125"/>
            <a:ext cx="0" cy="1728192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3347864" y="1419622"/>
            <a:ext cx="4248472" cy="2664296"/>
            <a:chOff x="2771800" y="1275606"/>
            <a:chExt cx="4248472" cy="2664296"/>
          </a:xfrm>
        </p:grpSpPr>
        <p:grpSp>
          <p:nvGrpSpPr>
            <p:cNvPr id="7" name="组合 6"/>
            <p:cNvGrpSpPr/>
            <p:nvPr/>
          </p:nvGrpSpPr>
          <p:grpSpPr>
            <a:xfrm>
              <a:off x="2771800" y="1275606"/>
              <a:ext cx="4248472" cy="2664296"/>
              <a:chOff x="4583063" y="3989140"/>
              <a:chExt cx="7572356" cy="5048498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771182" y="3989140"/>
                <a:ext cx="245369" cy="879420"/>
              </a:xfrm>
              <a:prstGeom prst="rect">
                <a:avLst/>
              </a:prstGeom>
              <a:solidFill>
                <a:srgbClr val="1178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" name="直接连接符 8"/>
              <p:cNvCxnSpPr>
                <a:endCxn id="16" idx="4"/>
              </p:cNvCxnSpPr>
              <p:nvPr/>
            </p:nvCxnSpPr>
            <p:spPr>
              <a:xfrm>
                <a:off x="4752133" y="3989140"/>
                <a:ext cx="0" cy="5048498"/>
              </a:xfrm>
              <a:prstGeom prst="line">
                <a:avLst/>
              </a:prstGeom>
              <a:ln>
                <a:solidFill>
                  <a:srgbClr val="136B1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4839753" y="3989743"/>
                <a:ext cx="7315666" cy="0"/>
              </a:xfrm>
              <a:prstGeom prst="line">
                <a:avLst/>
              </a:prstGeom>
              <a:ln>
                <a:solidFill>
                  <a:srgbClr val="136B1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565"/>
              <p:cNvSpPr>
                <a:spLocks noChangeArrowheads="1"/>
              </p:cNvSpPr>
              <p:nvPr/>
            </p:nvSpPr>
            <p:spPr bwMode="auto">
              <a:xfrm>
                <a:off x="4583063" y="8698204"/>
                <a:ext cx="338139" cy="339434"/>
              </a:xfrm>
              <a:prstGeom prst="ellipse">
                <a:avLst/>
              </a:prstGeom>
              <a:solidFill>
                <a:srgbClr val="11780D"/>
              </a:solidFill>
              <a:ln>
                <a:noFill/>
              </a:ln>
              <a:effectLst>
                <a:outerShdw blurRad="330200" dist="342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圆角矩形 17"/>
            <p:cNvSpPr/>
            <p:nvPr/>
          </p:nvSpPr>
          <p:spPr>
            <a:xfrm>
              <a:off x="2771800" y="1275606"/>
              <a:ext cx="10081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32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复</a:t>
              </a:r>
              <a:endParaRPr lang="zh-CN" altLang="en-US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圆角矩形 17"/>
          <p:cNvSpPr/>
          <p:nvPr/>
        </p:nvSpPr>
        <p:spPr>
          <a:xfrm>
            <a:off x="2483768" y="627582"/>
            <a:ext cx="4980139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分数混合运算顺序与整数混合</a:t>
            </a:r>
            <a:r>
              <a:rPr lang="zh-CN" altLang="en-US" sz="32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运算顺序相同</a:t>
            </a:r>
            <a:endParaRPr lang="zh-CN" altLang="en-US" sz="32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1406262"/>
            <a:ext cx="26194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BF53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先算乘除，后算加减，右括号要先算括号里的，后算括号外的。能约分的可以先约分，并化成最简分数。</a:t>
            </a:r>
            <a:endParaRPr lang="zh-CN" altLang="en-US" sz="2400" b="1" dirty="0">
              <a:solidFill>
                <a:srgbClr val="FFBF53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499991" y="1419622"/>
            <a:ext cx="2652684" cy="975013"/>
            <a:chOff x="5004047" y="1851670"/>
            <a:chExt cx="2652684" cy="975013"/>
          </a:xfrm>
        </p:grpSpPr>
        <p:sp>
          <p:nvSpPr>
            <p:cNvPr id="96" name="矩形 95"/>
            <p:cNvSpPr/>
            <p:nvPr/>
          </p:nvSpPr>
          <p:spPr>
            <a:xfrm>
              <a:off x="5724128" y="1995686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   </a:t>
              </a:r>
              <a:endParaRPr lang="zh-CN" altLang="en-US" b="1" dirty="0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5364088" y="1851670"/>
              <a:ext cx="360040" cy="749697"/>
              <a:chOff x="1094130" y="957957"/>
              <a:chExt cx="360040" cy="749697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1094130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/>
              </a:p>
            </p:txBody>
          </p:sp>
          <p:cxnSp>
            <p:nvCxnSpPr>
              <p:cNvPr id="106" name="直接连接符 10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矩形 10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/>
              </a:p>
            </p:txBody>
          </p:sp>
        </p:grpSp>
        <p:sp>
          <p:nvSpPr>
            <p:cNvPr id="98" name="矩形 97"/>
            <p:cNvSpPr/>
            <p:nvPr/>
          </p:nvSpPr>
          <p:spPr>
            <a:xfrm>
              <a:off x="5004047" y="1995686"/>
              <a:ext cx="240646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+mj-ea"/>
                  <a:ea typeface="+mj-ea"/>
                </a:rPr>
                <a:t>（      </a:t>
              </a:r>
              <a:r>
                <a:rPr lang="zh-CN" altLang="en-US" sz="2400" b="1" dirty="0" smtClean="0">
                  <a:latin typeface="+mj-ea"/>
                  <a:ea typeface="+mj-ea"/>
                </a:rPr>
                <a:t> </a:t>
              </a:r>
              <a:r>
                <a:rPr lang="zh-CN" altLang="en-US" sz="2400" b="1" dirty="0" smtClean="0">
                  <a:latin typeface="+mj-ea"/>
                  <a:ea typeface="+mj-ea"/>
                </a:rPr>
                <a:t>）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6156176" y="1851670"/>
              <a:ext cx="338554" cy="749697"/>
              <a:chOff x="1115616" y="957957"/>
              <a:chExt cx="338554" cy="749697"/>
            </a:xfrm>
          </p:grpSpPr>
          <p:sp>
            <p:nvSpPr>
              <p:cNvPr id="102" name="矩形 101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/>
              </a:p>
            </p:txBody>
          </p:sp>
          <p:cxnSp>
            <p:nvCxnSpPr>
              <p:cNvPr id="103" name="直接连接符 10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矩形 103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/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6732240" y="1995686"/>
              <a:ext cx="4320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</a:t>
              </a:r>
              <a:endParaRPr lang="zh-CN" altLang="en-US" b="1" dirty="0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7164288" y="199568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lang="zh-CN" altLang="en-US" b="1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11960" y="2139702"/>
            <a:ext cx="2652683" cy="975013"/>
            <a:chOff x="3419872" y="2427734"/>
            <a:chExt cx="2652683" cy="975013"/>
          </a:xfrm>
        </p:grpSpPr>
        <p:sp>
          <p:nvSpPr>
            <p:cNvPr id="135" name="矩形 134"/>
            <p:cNvSpPr/>
            <p:nvPr/>
          </p:nvSpPr>
          <p:spPr>
            <a:xfrm>
              <a:off x="4427984" y="2499742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3635896" y="2571750"/>
              <a:ext cx="19442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   ）</a:t>
              </a:r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b="1" dirty="0"/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3995936" y="2427734"/>
              <a:ext cx="492443" cy="749697"/>
              <a:chOff x="1022122" y="957957"/>
              <a:chExt cx="492443" cy="749697"/>
            </a:xfrm>
          </p:grpSpPr>
          <p:sp>
            <p:nvSpPr>
              <p:cNvPr id="138" name="矩形 137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endParaRPr lang="zh-CN" altLang="en-US" b="1" dirty="0"/>
              </a:p>
            </p:txBody>
          </p:sp>
          <p:cxnSp>
            <p:nvCxnSpPr>
              <p:cNvPr id="139" name="直接连接符 13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矩形 139"/>
              <p:cNvSpPr/>
              <p:nvPr/>
            </p:nvSpPr>
            <p:spPr>
              <a:xfrm>
                <a:off x="1022122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35</a:t>
                </a:r>
                <a:endParaRPr lang="zh-CN" altLang="en-US" b="1" dirty="0"/>
              </a:p>
            </p:txBody>
          </p:sp>
        </p:grpSp>
        <p:sp>
          <p:nvSpPr>
            <p:cNvPr id="141" name="矩形 140"/>
            <p:cNvSpPr/>
            <p:nvPr/>
          </p:nvSpPr>
          <p:spPr>
            <a:xfrm>
              <a:off x="5220072" y="2571750"/>
              <a:ext cx="4320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</a:t>
              </a:r>
              <a:endParaRPr lang="zh-CN" altLang="en-US" b="1" dirty="0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3419872" y="2571750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5580112" y="257175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lang="zh-CN" altLang="en-US" b="1" dirty="0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4716016" y="2427734"/>
              <a:ext cx="492443" cy="749697"/>
              <a:chOff x="1022122" y="957957"/>
              <a:chExt cx="492443" cy="749697"/>
            </a:xfrm>
          </p:grpSpPr>
          <p:sp>
            <p:nvSpPr>
              <p:cNvPr id="145" name="矩形 144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endParaRPr lang="zh-CN" altLang="en-US" b="1" dirty="0"/>
              </a:p>
            </p:txBody>
          </p:sp>
          <p:cxnSp>
            <p:nvCxnSpPr>
              <p:cNvPr id="146" name="直接连接符 14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7" name="矩形 146"/>
              <p:cNvSpPr/>
              <p:nvPr/>
            </p:nvSpPr>
            <p:spPr>
              <a:xfrm>
                <a:off x="1022122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24</a:t>
                </a:r>
                <a:endParaRPr lang="zh-CN" altLang="en-US" b="1" dirty="0"/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4211960" y="2787774"/>
            <a:ext cx="1788587" cy="975013"/>
            <a:chOff x="3563888" y="2427734"/>
            <a:chExt cx="1788587" cy="975013"/>
          </a:xfrm>
        </p:grpSpPr>
        <p:grpSp>
          <p:nvGrpSpPr>
            <p:cNvPr id="149" name="组合 148"/>
            <p:cNvGrpSpPr/>
            <p:nvPr/>
          </p:nvGrpSpPr>
          <p:grpSpPr>
            <a:xfrm>
              <a:off x="4067944" y="2427734"/>
              <a:ext cx="492443" cy="749697"/>
              <a:chOff x="1022122" y="957957"/>
              <a:chExt cx="492443" cy="749697"/>
            </a:xfrm>
          </p:grpSpPr>
          <p:sp>
            <p:nvSpPr>
              <p:cNvPr id="153" name="矩形 152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endParaRPr lang="zh-CN" altLang="en-US" b="1" dirty="0"/>
              </a:p>
            </p:txBody>
          </p:sp>
          <p:cxnSp>
            <p:nvCxnSpPr>
              <p:cNvPr id="154" name="直接连接符 15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5" name="矩形 154"/>
              <p:cNvSpPr/>
              <p:nvPr/>
            </p:nvSpPr>
            <p:spPr>
              <a:xfrm>
                <a:off x="1022122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zh-CN" altLang="en-US" b="1" dirty="0"/>
              </a:p>
            </p:txBody>
          </p:sp>
        </p:grpSp>
        <p:sp>
          <p:nvSpPr>
            <p:cNvPr id="150" name="矩形 149"/>
            <p:cNvSpPr/>
            <p:nvPr/>
          </p:nvSpPr>
          <p:spPr>
            <a:xfrm>
              <a:off x="4499992" y="2571750"/>
              <a:ext cx="4320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</a:t>
              </a:r>
              <a:endParaRPr lang="zh-CN" altLang="en-US" b="1" dirty="0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3563888" y="2571750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860032" y="257175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lang="zh-CN" altLang="en-US" b="1" dirty="0"/>
            </a:p>
          </p:txBody>
        </p:sp>
      </p:grpSp>
      <p:cxnSp>
        <p:nvCxnSpPr>
          <p:cNvPr id="156" name="直接连接符 155"/>
          <p:cNvCxnSpPr/>
          <p:nvPr/>
        </p:nvCxnSpPr>
        <p:spPr>
          <a:xfrm>
            <a:off x="5652120" y="3075806"/>
            <a:ext cx="216024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文本框 156"/>
          <p:cNvSpPr txBox="1"/>
          <p:nvPr/>
        </p:nvSpPr>
        <p:spPr>
          <a:xfrm>
            <a:off x="5868144" y="2859782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8" name="直接连接符 157"/>
          <p:cNvCxnSpPr/>
          <p:nvPr/>
        </p:nvCxnSpPr>
        <p:spPr>
          <a:xfrm>
            <a:off x="4860032" y="3234631"/>
            <a:ext cx="288032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文本框 158"/>
          <p:cNvSpPr txBox="1"/>
          <p:nvPr/>
        </p:nvSpPr>
        <p:spPr>
          <a:xfrm>
            <a:off x="4572000" y="329183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4211960" y="3507854"/>
            <a:ext cx="996499" cy="749697"/>
            <a:chOff x="3563888" y="2427734"/>
            <a:chExt cx="996499" cy="749697"/>
          </a:xfrm>
        </p:grpSpPr>
        <p:grpSp>
          <p:nvGrpSpPr>
            <p:cNvPr id="161" name="组合 160"/>
            <p:cNvGrpSpPr/>
            <p:nvPr/>
          </p:nvGrpSpPr>
          <p:grpSpPr>
            <a:xfrm>
              <a:off x="4067944" y="2427734"/>
              <a:ext cx="492443" cy="749697"/>
              <a:chOff x="1022122" y="957957"/>
              <a:chExt cx="492443" cy="749697"/>
            </a:xfrm>
          </p:grpSpPr>
          <p:sp>
            <p:nvSpPr>
              <p:cNvPr id="163" name="矩形 162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/>
              </a:p>
            </p:txBody>
          </p:sp>
          <p:cxnSp>
            <p:nvCxnSpPr>
              <p:cNvPr id="164" name="直接连接符 16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5" name="矩形 164"/>
              <p:cNvSpPr/>
              <p:nvPr/>
            </p:nvSpPr>
            <p:spPr>
              <a:xfrm>
                <a:off x="1022122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22</a:t>
                </a:r>
                <a:endParaRPr lang="zh-CN" altLang="en-US" b="1" dirty="0"/>
              </a:p>
            </p:txBody>
          </p:sp>
        </p:grpSp>
        <p:sp>
          <p:nvSpPr>
            <p:cNvPr id="162" name="矩形 161"/>
            <p:cNvSpPr/>
            <p:nvPr/>
          </p:nvSpPr>
          <p:spPr>
            <a:xfrm>
              <a:off x="3563888" y="2571750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" grpId="0"/>
      <p:bldP spid="157" grpId="0"/>
      <p:bldP spid="1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11560" y="699542"/>
            <a:ext cx="7453144" cy="3888432"/>
            <a:chOff x="971600" y="1203598"/>
            <a:chExt cx="7453144" cy="3888432"/>
          </a:xfrm>
        </p:grpSpPr>
        <p:sp>
          <p:nvSpPr>
            <p:cNvPr id="29" name="圆角矩形 17"/>
            <p:cNvSpPr/>
            <p:nvPr/>
          </p:nvSpPr>
          <p:spPr>
            <a:xfrm>
              <a:off x="971600" y="1203598"/>
              <a:ext cx="7416824" cy="3888432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>
                <a:lnSpc>
                  <a:spcPct val="150000"/>
                </a:lnSpc>
                <a:defRPr/>
              </a:pP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矩形 5"/>
                <p:cNvSpPr/>
                <p:nvPr/>
              </p:nvSpPr>
              <p:spPr>
                <a:xfrm>
                  <a:off x="1907704" y="2139702"/>
                  <a:ext cx="6455613" cy="29751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ts val="1575"/>
                    </a:lnSpc>
                    <a:spcAft>
                      <a:spcPts val="0"/>
                    </a:spcAft>
                  </a:pPr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r>
                    <a:rPr lang="en-US" altLang="zh-CN" sz="28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.</a:t>
                  </a:r>
                  <a:r>
                    <a:rPr lang="zh-CN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一个数的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zh-CN" altLang="zh-CN" sz="28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en-US" altLang="zh-CN" sz="28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60,</a:t>
                  </a:r>
                  <a:r>
                    <a:rPr lang="zh-CN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这个数的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zh-CN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en-US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(</a:t>
                  </a:r>
                  <a:r>
                    <a:rPr lang="zh-CN" altLang="zh-CN" sz="28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　</a:t>
                  </a:r>
                  <a:r>
                    <a:rPr lang="en-US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)</a:t>
                  </a:r>
                  <a:r>
                    <a:rPr lang="zh-CN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。</a:t>
                  </a:r>
                  <a:endParaRPr lang="zh-CN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6" name="矩形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07704" y="2139702"/>
                  <a:ext cx="6455613" cy="297517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矩形 6"/>
                <p:cNvSpPr/>
                <p:nvPr/>
              </p:nvSpPr>
              <p:spPr>
                <a:xfrm>
                  <a:off x="1907704" y="2571750"/>
                  <a:ext cx="6517040" cy="89582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2.50</a:t>
                  </a:r>
                  <a:r>
                    <a:rPr lang="zh-CN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0000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zh-CN" altLang="zh-CN" sz="2800" b="1">
                              <a:solidFill>
                                <a:srgbClr val="000000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　　</m:t>
                          </m:r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0000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0000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zh-CN" altLang="zh-CN" sz="2800" b="1">
                              <a:solidFill>
                                <a:srgbClr val="000000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　　</m:t>
                          </m:r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0000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)</m:t>
                          </m:r>
                        </m:den>
                      </m:f>
                    </m:oMath>
                  </a14:m>
                  <a:r>
                    <a:rPr lang="zh-CN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en-US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35;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a14:m>
                  <a:r>
                    <a:rPr lang="zh-CN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米是</a:t>
                  </a:r>
                  <a:r>
                    <a:rPr lang="en-US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(</a:t>
                  </a:r>
                  <a:r>
                    <a:rPr lang="zh-CN" altLang="zh-CN" sz="28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　</a:t>
                  </a:r>
                  <a:r>
                    <a:rPr lang="en-US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)</a:t>
                  </a:r>
                  <a:r>
                    <a:rPr lang="zh-CN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米的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  <m:r>
                        <a:rPr lang="zh-CN" altLang="en-US" sz="2800" b="1" i="1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/>
                          <a:ea typeface="方正书宋_GBK"/>
                          <a:cs typeface="Times New Roman" panose="02020603050405020304" pitchFamily="18" charset="0"/>
                        </a:rPr>
                        <m:t>。</m:t>
                      </m:r>
                    </m:oMath>
                  </a14:m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7" name="矩形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07704" y="2571750"/>
                  <a:ext cx="6517040" cy="895823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矩形 7"/>
                <p:cNvSpPr/>
                <p:nvPr/>
              </p:nvSpPr>
              <p:spPr>
                <a:xfrm>
                  <a:off x="1907704" y="3370268"/>
                  <a:ext cx="6192688" cy="114569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3.</a:t>
                  </a:r>
                  <a:r>
                    <a:rPr lang="zh-CN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一</a:t>
                  </a:r>
                  <a:r>
                    <a:rPr lang="zh-CN" altLang="zh-CN" sz="28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种产品的成本比原来降低</a:t>
                  </a:r>
                  <a:r>
                    <a:rPr lang="en-US" altLang="zh-CN" sz="28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b="1" i="1"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𝟖</m:t>
                          </m:r>
                        </m:den>
                      </m:f>
                    </m:oMath>
                  </a14:m>
                  <a:r>
                    <a:rPr lang="en-US" altLang="zh-CN" sz="28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r>
                    <a:rPr lang="en-US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,</a:t>
                  </a:r>
                  <a:r>
                    <a:rPr lang="zh-CN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这句话是以</a:t>
                  </a:r>
                  <a:r>
                    <a:rPr lang="en-US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(</a:t>
                  </a:r>
                  <a:r>
                    <a:rPr lang="zh-CN" altLang="zh-CN" sz="28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　　</a:t>
                  </a:r>
                  <a:r>
                    <a:rPr lang="en-US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)</a:t>
                  </a:r>
                  <a:r>
                    <a:rPr lang="zh-CN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为单位“</a:t>
                  </a:r>
                  <a:r>
                    <a:rPr lang="en-US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r>
                    <a:rPr lang="zh-CN" altLang="zh-CN" sz="2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”。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8" name="矩形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07704" y="3370268"/>
                  <a:ext cx="6192688" cy="1145698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3" name="矩形 22"/>
          <p:cNvSpPr/>
          <p:nvPr/>
        </p:nvSpPr>
        <p:spPr>
          <a:xfrm>
            <a:off x="5867752" y="148046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44935" y="2499742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59832" y="199568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868144" y="2067694"/>
            <a:ext cx="365806" cy="864096"/>
            <a:chOff x="1115616" y="905113"/>
            <a:chExt cx="365806" cy="864096"/>
          </a:xfrm>
        </p:grpSpPr>
        <p:sp>
          <p:nvSpPr>
            <p:cNvPr id="41" name="矩形 40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1115616" y="905113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圆角矩形 17"/>
          <p:cNvSpPr/>
          <p:nvPr/>
        </p:nvSpPr>
        <p:spPr>
          <a:xfrm>
            <a:off x="3347864" y="3579862"/>
            <a:ext cx="93610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TextBox 11"/>
          <p:cNvSpPr txBox="1"/>
          <p:nvPr/>
        </p:nvSpPr>
        <p:spPr>
          <a:xfrm>
            <a:off x="3963583" y="555526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8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31640" y="627534"/>
            <a:ext cx="6624736" cy="3816424"/>
            <a:chOff x="1331640" y="627534"/>
            <a:chExt cx="6624736" cy="3816424"/>
          </a:xfrm>
        </p:grpSpPr>
        <p:grpSp>
          <p:nvGrpSpPr>
            <p:cNvPr id="32" name="组合 31"/>
            <p:cNvGrpSpPr/>
            <p:nvPr/>
          </p:nvGrpSpPr>
          <p:grpSpPr>
            <a:xfrm>
              <a:off x="1331640" y="627534"/>
              <a:ext cx="6624736" cy="3816424"/>
              <a:chOff x="1403648" y="411510"/>
              <a:chExt cx="6624736" cy="381642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1403648" y="411510"/>
                <a:ext cx="6624736" cy="3816424"/>
                <a:chOff x="683568" y="-632721"/>
                <a:chExt cx="7429500" cy="4887511"/>
              </a:xfrm>
            </p:grpSpPr>
            <p:sp>
              <p:nvSpPr>
                <p:cNvPr id="35" name="圆角矩形 34"/>
                <p:cNvSpPr/>
                <p:nvPr/>
              </p:nvSpPr>
              <p:spPr bwMode="auto">
                <a:xfrm>
                  <a:off x="683568" y="381668"/>
                  <a:ext cx="7429500" cy="3873122"/>
                </a:xfrm>
                <a:prstGeom prst="roundRect">
                  <a:avLst>
                    <a:gd name="adj" fmla="val 7848"/>
                  </a:avLst>
                </a:prstGeom>
                <a:gradFill flip="none" rotWithShape="1">
                  <a:gsLst>
                    <a:gs pos="3000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n w="38100">
                  <a:gradFill>
                    <a:gsLst>
                      <a:gs pos="0">
                        <a:srgbClr val="00B0F0"/>
                      </a:gs>
                      <a:gs pos="100000">
                        <a:srgbClr val="002060"/>
                      </a:gs>
                    </a:gsLst>
                    <a:lin ang="5400000" scaled="0"/>
                  </a:gradFill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65100" h="127000" prst="artDeco"/>
                  <a:bevelB w="0" h="0"/>
                  <a:contourClr>
                    <a:schemeClr val="bg1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lvl="2" algn="ctr" eaLnBrk="0" fontAlgn="ctr" hangingPunct="0"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n"/>
                    <a:tabLst>
                      <a:tab pos="136525" algn="l"/>
                    </a:tabLst>
                    <a:defRPr/>
                  </a:pPr>
                  <a:endParaRPr lang="zh-CN" altLang="en-US" dirty="0">
                    <a:solidFill>
                      <a:prstClr val="black"/>
                    </a:solidFill>
                    <a:latin typeface="微软雅黑" panose="020B0503020204020204" pitchFamily="34" charset="-122"/>
                  </a:endParaRPr>
                </a:p>
              </p:txBody>
            </p:sp>
            <p:grpSp>
              <p:nvGrpSpPr>
                <p:cNvPr id="36" name="组合 11"/>
                <p:cNvGrpSpPr/>
                <p:nvPr/>
              </p:nvGrpSpPr>
              <p:grpSpPr bwMode="auto">
                <a:xfrm>
                  <a:off x="1733390" y="-632721"/>
                  <a:ext cx="5348963" cy="1852527"/>
                  <a:chOff x="1859446" y="2480584"/>
                  <a:chExt cx="5348983" cy="1852527"/>
                </a:xfrm>
              </p:grpSpPr>
              <p:sp>
                <p:nvSpPr>
                  <p:cNvPr id="37" name="圆角矩形 36"/>
                  <p:cNvSpPr/>
                  <p:nvPr/>
                </p:nvSpPr>
                <p:spPr>
                  <a:xfrm>
                    <a:off x="1859446" y="2805108"/>
                    <a:ext cx="4350867" cy="1357322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00DFF6"/>
                      </a:gs>
                      <a:gs pos="90000">
                        <a:srgbClr val="002774"/>
                      </a:gs>
                    </a:gsLst>
                    <a:lin ang="2700000" scaled="1"/>
                    <a:tileRect/>
                  </a:gradFill>
                  <a:ln w="25400">
                    <a:noFill/>
                  </a:ln>
                  <a:effectLst>
                    <a:outerShdw blurRad="225425" dist="38100" dir="5220000" algn="ctr">
                      <a:srgbClr val="000000">
                        <a:alpha val="33000"/>
                      </a:srgbClr>
                    </a:outerShdw>
                  </a:effectLst>
                  <a:scene3d>
                    <a:camera prst="orthographicFront"/>
                    <a:lightRig rig="flat" dir="t"/>
                  </a:scene3d>
                  <a:sp3d contourW="19050">
                    <a:bevelT w="139700" prst="cross"/>
                    <a:bevelB w="0" h="0"/>
                    <a:contourClr>
                      <a:srgbClr val="AFEAFF"/>
                    </a:contourClr>
                  </a:sp3d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fontAlgn="ctr" hangingPunct="0">
                      <a:buClr>
                        <a:srgbClr val="FF0000"/>
                      </a:buClr>
                      <a:buSzPct val="70000"/>
                      <a:buFont typeface="Wingdings" panose="05000000000000000000" pitchFamily="2" charset="2"/>
                      <a:buChar char="u"/>
                      <a:defRPr/>
                    </a:pPr>
                    <a:endParaRPr lang="zh-CN" altLang="en-US" sz="1600" b="1">
                      <a:solidFill>
                        <a:prstClr val="white"/>
                      </a:solidFill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8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1940201" y="2909884"/>
                    <a:ext cx="4079609" cy="1143007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00DFF6"/>
                      </a:gs>
                      <a:gs pos="90000">
                        <a:srgbClr val="002774"/>
                      </a:gs>
                    </a:gsLst>
                    <a:lin ang="2700000" scaled="1"/>
                    <a:tileRect/>
                  </a:gradFill>
                  <a:ln w="25400">
                    <a:noFill/>
                  </a:ln>
                  <a:effectLst>
                    <a:outerShdw blurRad="225425" dist="38100" dir="5220000" algn="ctr">
                      <a:srgbClr val="000000">
                        <a:alpha val="33000"/>
                      </a:srgbClr>
                    </a:outerShdw>
                  </a:effectLst>
                  <a:scene3d>
                    <a:camera prst="orthographicFront"/>
                    <a:lightRig rig="flat" dir="t"/>
                  </a:scene3d>
                  <a:sp3d contourW="19050">
                    <a:bevelT w="139700" prst="cross"/>
                    <a:bevelB w="0" h="0"/>
                    <a:contourClr>
                      <a:srgbClr val="AFEAFF"/>
                    </a:contourClr>
                  </a:sp3d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fontAlgn="ctr" hangingPunct="0">
                      <a:buClr>
                        <a:srgbClr val="FF0000"/>
                      </a:buClr>
                      <a:buSzPct val="70000"/>
                      <a:buFont typeface="Wingdings" panose="05000000000000000000" pitchFamily="2" charset="2"/>
                      <a:buChar char="u"/>
                      <a:defRPr/>
                    </a:pPr>
                    <a:endParaRPr lang="nb-NO" altLang="en-US" sz="16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43" name="组合 6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656027" y="2770104"/>
                    <a:ext cx="1551583" cy="1500198"/>
                    <a:chOff x="4869533" y="4442080"/>
                    <a:chExt cx="1046837" cy="1008000"/>
                  </a:xfrm>
                </p:grpSpPr>
                <p:sp>
                  <p:nvSpPr>
                    <p:cNvPr id="45" name="Oval 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908369" y="4442080"/>
                      <a:ext cx="1008001" cy="100800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FFCF01"/>
                        </a:gs>
                        <a:gs pos="90000">
                          <a:srgbClr val="E22000"/>
                        </a:gs>
                      </a:gsLst>
                      <a:lin ang="2700000" scaled="1"/>
                      <a:tileRect/>
                    </a:gradFill>
                    <a:ln w="25400">
                      <a:noFill/>
                    </a:ln>
                    <a:effectLst>
                      <a:outerShdw blurRad="225425" dist="38100" dir="5220000" algn="ctr">
                        <a:srgbClr val="000000">
                          <a:alpha val="33000"/>
                        </a:srgbClr>
                      </a:outerShdw>
                    </a:effectLst>
                    <a:scene3d>
                      <a:camera prst="orthographicFront"/>
                      <a:lightRig rig="flat" dir="t"/>
                    </a:scene3d>
                    <a:sp3d extrusionH="304800" contourW="19050">
                      <a:bevelT prst="convex"/>
                      <a:bevelB w="0" h="0"/>
                      <a:contourClr>
                        <a:srgbClr val="FFE593"/>
                      </a:contourClr>
                    </a:sp3d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0" fontAlgn="ctr" hangingPunct="0">
                        <a:buClr>
                          <a:srgbClr val="FF0000"/>
                        </a:buClr>
                        <a:buSzPct val="70000"/>
                        <a:defRPr/>
                      </a:pPr>
                      <a:endParaRPr lang="fr-FR" altLang="zh-CN" sz="1600" b="1" dirty="0">
                        <a:solidFill>
                          <a:prstClr val="white"/>
                        </a:solidFill>
                        <a:latin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6" name="椭圆 45"/>
                    <p:cNvSpPr/>
                    <p:nvPr/>
                  </p:nvSpPr>
                  <p:spPr>
                    <a:xfrm rot="19388639">
                      <a:off x="4869533" y="4495777"/>
                      <a:ext cx="683344" cy="468263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bg1"/>
                        </a:gs>
                        <a:gs pos="45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47" name="椭圆 46"/>
                    <p:cNvSpPr>
                      <a:spLocks noChangeAspect="1"/>
                    </p:cNvSpPr>
                    <p:nvPr/>
                  </p:nvSpPr>
                  <p:spPr>
                    <a:xfrm>
                      <a:off x="4888500" y="4512800"/>
                      <a:ext cx="792000" cy="792000"/>
                    </a:xfrm>
                    <a:prstGeom prst="ellipse">
                      <a:avLst/>
                    </a:prstGeom>
                    <a:gradFill flip="none" rotWithShape="1">
                      <a:gsLst>
                        <a:gs pos="10000">
                          <a:srgbClr val="FFC000">
                            <a:alpha val="60000"/>
                          </a:srgbClr>
                        </a:gs>
                        <a:gs pos="7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sp>
                <p:nvSpPr>
                  <p:cNvPr id="44" name="矩形 43"/>
                  <p:cNvSpPr/>
                  <p:nvPr/>
                </p:nvSpPr>
                <p:spPr>
                  <a:xfrm>
                    <a:off x="5735719" y="2480584"/>
                    <a:ext cx="1472710" cy="1852527"/>
                  </a:xfrm>
                  <a:prstGeom prst="rect">
                    <a:avLst/>
                  </a:prstGeom>
                  <a:noFill/>
                  <a:effectLst>
                    <a:glow rad="63500">
                      <a:schemeClr val="accent2">
                        <a:satMod val="175000"/>
                        <a:alpha val="40000"/>
                      </a:schemeClr>
                    </a:glow>
                  </a:effec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sz="880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学</a:t>
                    </a:r>
                    <a:endParaRPr lang="zh-CN" altLang="en-US" sz="88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34" name="圆角矩形 17"/>
              <p:cNvSpPr/>
              <p:nvPr/>
            </p:nvSpPr>
            <p:spPr>
              <a:xfrm>
                <a:off x="2555776" y="987574"/>
                <a:ext cx="3744416" cy="36004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32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算一算、选一选</a:t>
                </a:r>
                <a:endParaRPr lang="zh-CN" altLang="en-US" sz="3200" b="1" kern="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矩形 1"/>
                <p:cNvSpPr/>
                <p:nvPr/>
              </p:nvSpPr>
              <p:spPr>
                <a:xfrm>
                  <a:off x="1475656" y="2139702"/>
                  <a:ext cx="6408712" cy="18741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  <a:spcAft>
                      <a:spcPts val="0"/>
                    </a:spcAft>
                  </a:pPr>
                  <a:r>
                    <a:rPr lang="zh-CN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甲、乙两筐苹果各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24</a:t>
                  </a:r>
                  <a:r>
                    <a:rPr lang="zh-CN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千克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,</a:t>
                  </a:r>
                  <a:r>
                    <a:rPr lang="zh-CN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从甲筐取出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r>
                    <a:rPr lang="zh-CN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千克放入乙筐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,</a:t>
                  </a:r>
                  <a:r>
                    <a:rPr lang="zh-CN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这时乙筐里的苹果比甲筐多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(</a:t>
                  </a:r>
                  <a:r>
                    <a:rPr lang="zh-CN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　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)</a:t>
                  </a:r>
                  <a:r>
                    <a:rPr lang="zh-CN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。</a:t>
                  </a:r>
                  <a:endPara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ts val="1575"/>
                    </a:lnSpc>
                    <a:spcAft>
                      <a:spcPts val="0"/>
                    </a:spcAft>
                  </a:pPr>
                  <a:endParaRPr lang="en-US" altLang="zh-CN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ts val="1575"/>
                    </a:lnSpc>
                    <a:spcAft>
                      <a:spcPts val="0"/>
                    </a:spcAft>
                  </a:pPr>
                  <a:endParaRPr lang="en-US" altLang="zh-CN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ts val="1575"/>
                    </a:lnSpc>
                    <a:spcAft>
                      <a:spcPts val="0"/>
                    </a:spcAft>
                  </a:pPr>
                  <a:r>
                    <a:rPr lang="en-US" altLang="zh-CN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</a:t>
                  </a:r>
                  <a:r>
                    <a:rPr lang="en-US" altLang="zh-CN" sz="1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A.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1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</m:oMath>
                  </a14:m>
                  <a:r>
                    <a:rPr lang="zh-CN" altLang="zh-CN" sz="1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</a:t>
                  </a:r>
                  <a:r>
                    <a:rPr lang="en-US" altLang="zh-CN" sz="18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</a:t>
                  </a:r>
                  <a:r>
                    <a:rPr lang="zh-CN" altLang="zh-CN" sz="1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</a:t>
                  </a:r>
                  <a:r>
                    <a:rPr lang="en-US" altLang="zh-CN" sz="1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B.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1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zh-CN" altLang="zh-CN" sz="1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</a:t>
                  </a:r>
                  <a:r>
                    <a:rPr lang="en-US" altLang="zh-CN" sz="18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</a:t>
                  </a:r>
                  <a:r>
                    <a:rPr lang="zh-CN" altLang="zh-CN" sz="1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</a:t>
                  </a:r>
                  <a:r>
                    <a:rPr lang="en-US" altLang="zh-CN" sz="1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C.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1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𝟕</m:t>
                          </m:r>
                        </m:den>
                      </m:f>
                    </m:oMath>
                  </a14:m>
                  <a:r>
                    <a:rPr lang="zh-CN" altLang="zh-CN" sz="1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　</a:t>
                  </a:r>
                  <a:r>
                    <a:rPr lang="en-US" altLang="zh-CN" sz="1800" b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D</a:t>
                  </a:r>
                  <a:r>
                    <a:rPr lang="en-US" altLang="zh-CN" sz="18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.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1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𝟕</m:t>
                          </m:r>
                        </m:den>
                      </m:f>
                    </m:oMath>
                  </a14:m>
                  <a:endParaRPr lang="zh-CN" altLang="zh-CN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" name="矩形 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75656" y="2139702"/>
                  <a:ext cx="6408712" cy="1874167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1" name="文本框 80"/>
          <p:cNvSpPr txBox="1"/>
          <p:nvPr/>
        </p:nvSpPr>
        <p:spPr>
          <a:xfrm>
            <a:off x="6516216" y="2643758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2555776" y="411510"/>
            <a:ext cx="2952328" cy="3024336"/>
            <a:chOff x="5220072" y="1419622"/>
            <a:chExt cx="2952328" cy="3024336"/>
          </a:xfrm>
        </p:grpSpPr>
        <p:sp>
          <p:nvSpPr>
            <p:cNvPr id="146" name="圆角矩形 145"/>
            <p:cNvSpPr/>
            <p:nvPr/>
          </p:nvSpPr>
          <p:spPr>
            <a:xfrm>
              <a:off x="5220072" y="1419622"/>
              <a:ext cx="2952328" cy="3024336"/>
            </a:xfrm>
            <a:prstGeom prst="roundRect">
              <a:avLst/>
            </a:prstGeom>
            <a:solidFill>
              <a:srgbClr val="00FF00"/>
            </a:solidFill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6012160" y="1779662"/>
              <a:ext cx="5760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甲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6948264" y="1779662"/>
              <a:ext cx="5760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乙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6012160" y="2211710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>
              <a:off x="6948264" y="2211710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3347864" y="163564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4283968" y="163564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3059832" y="2067694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 – 20 =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2627784" y="2499742"/>
            <a:ext cx="1932603" cy="749697"/>
            <a:chOff x="2195736" y="1131590"/>
            <a:chExt cx="1932603" cy="749697"/>
          </a:xfrm>
        </p:grpSpPr>
        <p:sp>
          <p:nvSpPr>
            <p:cNvPr id="155" name="文本框 154"/>
            <p:cNvSpPr txBox="1"/>
            <p:nvPr/>
          </p:nvSpPr>
          <p:spPr>
            <a:xfrm>
              <a:off x="2195736" y="1275606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 ÷ 20 =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56" name="组合 155"/>
            <p:cNvGrpSpPr/>
            <p:nvPr/>
          </p:nvGrpSpPr>
          <p:grpSpPr>
            <a:xfrm>
              <a:off x="3635896" y="1131590"/>
              <a:ext cx="492443" cy="749697"/>
              <a:chOff x="1043608" y="957957"/>
              <a:chExt cx="492443" cy="749697"/>
            </a:xfrm>
          </p:grpSpPr>
          <p:sp>
            <p:nvSpPr>
              <p:cNvPr id="157" name="矩形 156"/>
              <p:cNvSpPr/>
              <p:nvPr/>
            </p:nvSpPr>
            <p:spPr>
              <a:xfrm>
                <a:off x="1043608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20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58" name="直接连接符 15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9" name="矩形 158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60" name="文本框 159"/>
          <p:cNvSpPr txBox="1"/>
          <p:nvPr/>
        </p:nvSpPr>
        <p:spPr>
          <a:xfrm>
            <a:off x="3131840" y="54623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zh-CN" altLang="en-US" sz="1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1" name="直接连接符 160"/>
          <p:cNvCxnSpPr/>
          <p:nvPr/>
        </p:nvCxnSpPr>
        <p:spPr>
          <a:xfrm>
            <a:off x="4211960" y="2643758"/>
            <a:ext cx="216024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文本框 161"/>
          <p:cNvSpPr txBox="1"/>
          <p:nvPr/>
        </p:nvSpPr>
        <p:spPr>
          <a:xfrm>
            <a:off x="4355976" y="2427734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3" name="直接连接符 162"/>
          <p:cNvCxnSpPr/>
          <p:nvPr/>
        </p:nvCxnSpPr>
        <p:spPr>
          <a:xfrm>
            <a:off x="4211960" y="2931790"/>
            <a:ext cx="288032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文本框 163"/>
          <p:cNvSpPr txBox="1"/>
          <p:nvPr/>
        </p:nvSpPr>
        <p:spPr>
          <a:xfrm>
            <a:off x="3923928" y="3003798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4427984" y="2499742"/>
            <a:ext cx="626586" cy="749697"/>
            <a:chOff x="3275856" y="2139702"/>
            <a:chExt cx="626586" cy="749697"/>
          </a:xfrm>
        </p:grpSpPr>
        <p:grpSp>
          <p:nvGrpSpPr>
            <p:cNvPr id="166" name="组合 165"/>
            <p:cNvGrpSpPr/>
            <p:nvPr/>
          </p:nvGrpSpPr>
          <p:grpSpPr>
            <a:xfrm>
              <a:off x="3563888" y="2139702"/>
              <a:ext cx="338554" cy="749697"/>
              <a:chOff x="1115616" y="957957"/>
              <a:chExt cx="338554" cy="749697"/>
            </a:xfrm>
          </p:grpSpPr>
          <p:sp>
            <p:nvSpPr>
              <p:cNvPr id="168" name="矩形 167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69" name="直接连接符 16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0" name="矩形 169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7" name="矩形 166"/>
            <p:cNvSpPr/>
            <p:nvPr/>
          </p:nvSpPr>
          <p:spPr>
            <a:xfrm>
              <a:off x="3275856" y="2283718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151" grpId="0"/>
      <p:bldP spid="151" grpId="1"/>
      <p:bldP spid="152" grpId="0"/>
      <p:bldP spid="152" grpId="1"/>
      <p:bldP spid="153" grpId="0"/>
      <p:bldP spid="153" grpId="1" build="allAtOnce"/>
      <p:bldP spid="160" grpId="0"/>
      <p:bldP spid="160" grpId="1"/>
      <p:bldP spid="162" grpId="0"/>
      <p:bldP spid="162" grpId="1"/>
      <p:bldP spid="164" grpId="0"/>
      <p:bldP spid="164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1830</Words>
  <Application>WPS 演示</Application>
  <PresentationFormat>全屏显示(16:9)</PresentationFormat>
  <Paragraphs>707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Cambria Math</vt:lpstr>
      <vt:lpstr>Cambria Math</vt:lpstr>
      <vt:lpstr>方正书宋_GBK</vt:lpstr>
      <vt:lpstr>Arial Unicode MS</vt:lpstr>
      <vt:lpstr>微软雅黑</vt:lpstr>
      <vt:lpstr>NEU-BZ-S92</vt:lpstr>
      <vt:lpstr>等线</vt:lpstr>
      <vt:lpstr>Calibri</vt:lpstr>
      <vt:lpstr>Segoe Print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5</cp:revision>
  <dcterms:created xsi:type="dcterms:W3CDTF">2017-03-17T02:28:00Z</dcterms:created>
  <dcterms:modified xsi:type="dcterms:W3CDTF">2021-11-23T06:23:20Z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E774A52ABBEF400E8A6672F4C4E0557C</vt:lpwstr>
  </property>
</Properties>
</file>