
<file path=[Content_Types].xml><?xml version="1.0" encoding="utf-8"?>
<Types xmlns="http://schemas.openxmlformats.org/package/2006/content-types">
  <Default Extension="jpeg" ContentType="image/jpeg"/>
  <Default Extension="wav" ContentType="audio/x-wav"/>
  <Default Extension="png" ContentType="image/png"/>
  <Default Extension="wdp" ContentType="image/vnd.ms-photo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74" r:id="rId3"/>
  </p:sldMasterIdLst>
  <p:notesMasterIdLst>
    <p:notesMasterId r:id="rId19"/>
  </p:notesMasterIdLst>
  <p:sldIdLst>
    <p:sldId id="378" r:id="rId4"/>
    <p:sldId id="312" r:id="rId5"/>
    <p:sldId id="321" r:id="rId6"/>
    <p:sldId id="361" r:id="rId7"/>
    <p:sldId id="374" r:id="rId8"/>
    <p:sldId id="375" r:id="rId9"/>
    <p:sldId id="363" r:id="rId10"/>
    <p:sldId id="365" r:id="rId11"/>
    <p:sldId id="366" r:id="rId12"/>
    <p:sldId id="376" r:id="rId13"/>
    <p:sldId id="364" r:id="rId14"/>
    <p:sldId id="367" r:id="rId15"/>
    <p:sldId id="377" r:id="rId16"/>
    <p:sldId id="357" r:id="rId17"/>
    <p:sldId id="379" r:id="rId18"/>
  </p:sldIdLst>
  <p:sldSz cx="9144000" cy="5143500" type="screen16x9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等线" pitchFamily="2" charset="-122"/>
        <a:cs typeface="+mn-cs"/>
      </a:defRPr>
    </a:lvl1pPr>
    <a:lvl2pPr marL="3429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等线" pitchFamily="2" charset="-122"/>
        <a:cs typeface="+mn-cs"/>
      </a:defRPr>
    </a:lvl2pPr>
    <a:lvl3pPr marL="685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等线" pitchFamily="2" charset="-122"/>
        <a:cs typeface="+mn-cs"/>
      </a:defRPr>
    </a:lvl3pPr>
    <a:lvl4pPr marL="10287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等线" pitchFamily="2" charset="-122"/>
        <a:cs typeface="+mn-cs"/>
      </a:defRPr>
    </a:lvl4pPr>
    <a:lvl5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等线" pitchFamily="2" charset="-122"/>
        <a:cs typeface="+mn-cs"/>
      </a:defRPr>
    </a:lvl5pPr>
    <a:lvl6pPr marL="1714500" algn="l" defTabSz="6858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等线" pitchFamily="2" charset="-122"/>
        <a:cs typeface="+mn-cs"/>
      </a:defRPr>
    </a:lvl6pPr>
    <a:lvl7pPr marL="2057400" algn="l" defTabSz="6858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等线" pitchFamily="2" charset="-122"/>
        <a:cs typeface="+mn-cs"/>
      </a:defRPr>
    </a:lvl7pPr>
    <a:lvl8pPr marL="2400300" algn="l" defTabSz="6858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等线" pitchFamily="2" charset="-122"/>
        <a:cs typeface="+mn-cs"/>
      </a:defRPr>
    </a:lvl8pPr>
    <a:lvl9pPr marL="2743200" algn="l" defTabSz="6858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等线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ADAAE3"/>
    <a:srgbClr val="B39FDA"/>
    <a:srgbClr val="FF5E55"/>
    <a:srgbClr val="99CCFF"/>
    <a:srgbClr val="00B762"/>
    <a:srgbClr val="DF0048"/>
    <a:srgbClr val="D8D8D8"/>
    <a:srgbClr val="FAEF9B"/>
    <a:srgbClr val="8BB40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179" autoAdjust="0"/>
    <p:restoredTop sz="94660"/>
  </p:normalViewPr>
  <p:slideViewPr>
    <p:cSldViewPr snapToGrid="0">
      <p:cViewPr>
        <p:scale>
          <a:sx n="70" d="100"/>
          <a:sy n="70" d="100"/>
        </p:scale>
        <p:origin x="-672" y="-82"/>
      </p:cViewPr>
      <p:guideLst>
        <p:guide orient="horz" pos="2183"/>
        <p:guide orient="horz" pos="1637"/>
        <p:guide pos="384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notesMaster" Target="notesMasters/notesMaster1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ea typeface="等线"/>
                <a:cs typeface="等线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ea typeface="等线"/>
                <a:cs typeface="等线"/>
              </a:defRPr>
            </a:lvl1pPr>
          </a:lstStyle>
          <a:p>
            <a:pPr>
              <a:defRPr/>
            </a:pPr>
            <a:fld id="{18F5DA94-CC9C-4364-A56B-1AE775DF1557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ea typeface="等线"/>
                <a:cs typeface="等线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ea typeface="等线"/>
                <a:cs typeface="等线"/>
              </a:defRPr>
            </a:lvl1pPr>
          </a:lstStyle>
          <a:p>
            <a:pPr>
              <a:defRPr/>
            </a:pPr>
            <a:fld id="{9463D334-CB4C-4C43-8F83-DCFBC246C346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781" y="2914650"/>
            <a:ext cx="6400443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806" y="3305176"/>
            <a:ext cx="7772221" cy="1021556"/>
          </a:xfrm>
          <a:prstGeom prst="rect">
            <a:avLst/>
          </a:prstGeo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806" y="2180035"/>
            <a:ext cx="7772221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fld id="{FE4AC913-6F29-404C-9ADF-29251873EBE9}" type="slidenum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60" y="1200151"/>
            <a:ext cx="4056988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8562" y="1200151"/>
            <a:ext cx="4058178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fld id="{FE4AC913-6F29-404C-9ADF-29251873EBE9}" type="slidenum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61" y="1151335"/>
            <a:ext cx="4040317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61" y="1631156"/>
            <a:ext cx="4040317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236" y="1151335"/>
            <a:ext cx="4041507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236" y="1631156"/>
            <a:ext cx="4041507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fld id="{FE4AC913-6F29-404C-9ADF-29251873EBE9}" type="slidenum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fld id="{FE4AC913-6F29-404C-9ADF-29251873EBE9}" type="slidenum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fld id="{FE4AC913-6F29-404C-9ADF-29251873EBE9}" type="slidenum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0" y="204787"/>
            <a:ext cx="3007910" cy="871538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4724" y="204789"/>
            <a:ext cx="5112019" cy="438983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60" y="1076327"/>
            <a:ext cx="3007910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fld id="{FE4AC913-6F29-404C-9ADF-29251873EBE9}" type="slidenum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124" y="3600451"/>
            <a:ext cx="5487114" cy="425054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124" y="459581"/>
            <a:ext cx="5487114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124" y="4025504"/>
            <a:ext cx="5487114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fld id="{FE4AC913-6F29-404C-9ADF-29251873EBE9}" type="slidenum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fld id="{FE4AC913-6F29-404C-9ADF-29251873EBE9}" type="slidenum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30266" y="205980"/>
            <a:ext cx="2056477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61" y="205980"/>
            <a:ext cx="6058689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fld id="{FE4AC913-6F29-404C-9ADF-29251873EBE9}" type="slidenum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8" Type="http://schemas.openxmlformats.org/officeDocument/2006/relationships/theme" Target="../theme/theme1.xml"/><Relationship Id="rId27" Type="http://schemas.openxmlformats.org/officeDocument/2006/relationships/image" Target="../media/image2.png"/><Relationship Id="rId26" Type="http://schemas.openxmlformats.org/officeDocument/2006/relationships/image" Target="../media/image1.png"/><Relationship Id="rId25" Type="http://schemas.openxmlformats.org/officeDocument/2006/relationships/slideLayout" Target="../slideLayouts/slideLayout25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4.xml"/><Relationship Id="rId8" Type="http://schemas.openxmlformats.org/officeDocument/2006/relationships/slideLayout" Target="../slideLayouts/slideLayout33.xml"/><Relationship Id="rId7" Type="http://schemas.openxmlformats.org/officeDocument/2006/relationships/slideLayout" Target="../slideLayouts/slideLayout32.xml"/><Relationship Id="rId6" Type="http://schemas.openxmlformats.org/officeDocument/2006/relationships/slideLayout" Target="../slideLayouts/slideLayout31.xml"/><Relationship Id="rId5" Type="http://schemas.openxmlformats.org/officeDocument/2006/relationships/slideLayout" Target="../slideLayouts/slideLayout30.xml"/><Relationship Id="rId4" Type="http://schemas.openxmlformats.org/officeDocument/2006/relationships/slideLayout" Target="../slideLayouts/slideLayout29.xml"/><Relationship Id="rId3" Type="http://schemas.openxmlformats.org/officeDocument/2006/relationships/slideLayout" Target="../slideLayouts/slideLayout28.xml"/><Relationship Id="rId28" Type="http://schemas.openxmlformats.org/officeDocument/2006/relationships/theme" Target="../theme/theme2.xml"/><Relationship Id="rId27" Type="http://schemas.openxmlformats.org/officeDocument/2006/relationships/image" Target="../media/image2.png"/><Relationship Id="rId26" Type="http://schemas.openxmlformats.org/officeDocument/2006/relationships/image" Target="../media/image1.png"/><Relationship Id="rId25" Type="http://schemas.openxmlformats.org/officeDocument/2006/relationships/slideLayout" Target="../slideLayouts/slideLayout50.xml"/><Relationship Id="rId24" Type="http://schemas.openxmlformats.org/officeDocument/2006/relationships/slideLayout" Target="../slideLayouts/slideLayout49.xml"/><Relationship Id="rId23" Type="http://schemas.openxmlformats.org/officeDocument/2006/relationships/slideLayout" Target="../slideLayouts/slideLayout48.xml"/><Relationship Id="rId22" Type="http://schemas.openxmlformats.org/officeDocument/2006/relationships/slideLayout" Target="../slideLayouts/slideLayout47.xml"/><Relationship Id="rId21" Type="http://schemas.openxmlformats.org/officeDocument/2006/relationships/slideLayout" Target="../slideLayouts/slideLayout46.xml"/><Relationship Id="rId20" Type="http://schemas.openxmlformats.org/officeDocument/2006/relationships/slideLayout" Target="../slideLayouts/slideLayout45.xml"/><Relationship Id="rId2" Type="http://schemas.openxmlformats.org/officeDocument/2006/relationships/slideLayout" Target="../slideLayouts/slideLayout27.xml"/><Relationship Id="rId19" Type="http://schemas.openxmlformats.org/officeDocument/2006/relationships/slideLayout" Target="../slideLayouts/slideLayout44.xml"/><Relationship Id="rId18" Type="http://schemas.openxmlformats.org/officeDocument/2006/relationships/slideLayout" Target="../slideLayouts/slideLayout43.xml"/><Relationship Id="rId17" Type="http://schemas.openxmlformats.org/officeDocument/2006/relationships/slideLayout" Target="../slideLayouts/slideLayout42.xml"/><Relationship Id="rId16" Type="http://schemas.openxmlformats.org/officeDocument/2006/relationships/slideLayout" Target="../slideLayouts/slideLayout41.xml"/><Relationship Id="rId15" Type="http://schemas.openxmlformats.org/officeDocument/2006/relationships/slideLayout" Target="../slideLayouts/slideLayout40.xml"/><Relationship Id="rId14" Type="http://schemas.openxmlformats.org/officeDocument/2006/relationships/slideLayout" Target="../slideLayouts/slideLayout39.xml"/><Relationship Id="rId13" Type="http://schemas.openxmlformats.org/officeDocument/2006/relationships/slideLayout" Target="../slideLayouts/slideLayout38.xml"/><Relationship Id="rId12" Type="http://schemas.openxmlformats.org/officeDocument/2006/relationships/slideLayout" Target="../slideLayouts/slideLayout37.xml"/><Relationship Id="rId11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35.xml"/><Relationship Id="rId1" Type="http://schemas.openxmlformats.org/officeDocument/2006/relationships/slideLayout" Target="../slideLayouts/slideLayout2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478"/>
            <a:ext cx="3707904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TextBox 9"/>
          <p:cNvSpPr txBox="1"/>
          <p:nvPr userDrawn="1"/>
        </p:nvSpPr>
        <p:spPr>
          <a:xfrm>
            <a:off x="179512" y="92978"/>
            <a:ext cx="260940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长方体和正方体的体积 设计包装箱</a:t>
            </a:r>
            <a:endParaRPr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13" name="矩形 12"/>
          <p:cNvSpPr/>
          <p:nvPr userDrawn="1"/>
        </p:nvSpPr>
        <p:spPr>
          <a:xfrm flipH="1">
            <a:off x="0" y="123478"/>
            <a:ext cx="277180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</a:pPr>
            <a:endParaRPr kumimoji="1" lang="zh-CN" altLang="en-US" sz="1400">
              <a:solidFill>
                <a:prstClr val="white"/>
              </a:solidFill>
            </a:endParaRPr>
          </a:p>
        </p:txBody>
      </p:sp>
      <p:sp>
        <p:nvSpPr>
          <p:cNvPr id="17" name="文本框 16"/>
          <p:cNvSpPr txBox="1"/>
          <p:nvPr userDrawn="1"/>
        </p:nvSpPr>
        <p:spPr>
          <a:xfrm>
            <a:off x="193237" y="92978"/>
            <a:ext cx="149271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kumimoji="1" lang="zh-CN" altLang="en-US" sz="12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百分数（二） 折扣</a:t>
            </a:r>
            <a:endParaRPr kumimoji="1" lang="zh-CN" altLang="en-US" sz="12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  <p:sldLayoutId id="2147483686" r:id="rId12"/>
    <p:sldLayoutId id="2147483687" r:id="rId13"/>
    <p:sldLayoutId id="2147483688" r:id="rId14"/>
    <p:sldLayoutId id="2147483689" r:id="rId15"/>
    <p:sldLayoutId id="2147483690" r:id="rId16"/>
    <p:sldLayoutId id="2147483691" r:id="rId17"/>
    <p:sldLayoutId id="2147483692" r:id="rId18"/>
    <p:sldLayoutId id="2147483693" r:id="rId19"/>
    <p:sldLayoutId id="2147483694" r:id="rId20"/>
    <p:sldLayoutId id="2147483695" r:id="rId21"/>
    <p:sldLayoutId id="2147483696" r:id="rId22"/>
    <p:sldLayoutId id="2147483697" r:id="rId23"/>
    <p:sldLayoutId id="2147483698" r:id="rId24"/>
    <p:sldLayoutId id="2147483699" r:id="rId25"/>
  </p:sldLayoutIdLst>
  <p:timing>
    <p:tnLst>
      <p:par>
        <p:cTn id="1" dur="indefinite" restart="never" nodeType="tmRoot"/>
      </p:par>
    </p:tnLst>
  </p:timing>
  <p:txStyles>
    <p:titleStyle>
      <a:lvl1pPr algn="ctr" defTabSz="685165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6895" indent="-213995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slide" Target="slide14.xml"/><Relationship Id="rId3" Type="http://schemas.openxmlformats.org/officeDocument/2006/relationships/slide" Target="slide15.xml"/><Relationship Id="rId2" Type="http://schemas.openxmlformats.org/officeDocument/2006/relationships/slide" Target="slide4.xml"/><Relationship Id="rId1" Type="http://schemas.openxmlformats.org/officeDocument/2006/relationships/image" Target="../media/image3.emf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slide" Target="slide1.xml"/><Relationship Id="rId2" Type="http://schemas.openxmlformats.org/officeDocument/2006/relationships/image" Target="../media/image7.png"/><Relationship Id="rId1" Type="http://schemas.openxmlformats.org/officeDocument/2006/relationships/slide" Target="slide2.xml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slide" Target="slide1.xml"/><Relationship Id="rId3" Type="http://schemas.openxmlformats.org/officeDocument/2006/relationships/image" Target="../media/image7.png"/><Relationship Id="rId2" Type="http://schemas.openxmlformats.org/officeDocument/2006/relationships/slide" Target="slide2.xml"/><Relationship Id="rId1" Type="http://schemas.openxmlformats.org/officeDocument/2006/relationships/image" Target="../media/image23.pn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slide" Target="slide1.xml"/><Relationship Id="rId3" Type="http://schemas.openxmlformats.org/officeDocument/2006/relationships/image" Target="../media/image7.png"/><Relationship Id="rId2" Type="http://schemas.openxmlformats.org/officeDocument/2006/relationships/slide" Target="slide2.xml"/><Relationship Id="rId1" Type="http://schemas.openxmlformats.org/officeDocument/2006/relationships/image" Target="../media/image24.pn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slide" Target="slide1.xml"/><Relationship Id="rId3" Type="http://schemas.openxmlformats.org/officeDocument/2006/relationships/image" Target="../media/image7.png"/><Relationship Id="rId2" Type="http://schemas.openxmlformats.org/officeDocument/2006/relationships/slide" Target="slide2.xml"/><Relationship Id="rId1" Type="http://schemas.openxmlformats.org/officeDocument/2006/relationships/image" Target="../media/image23.png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slide" Target="slide1.xml"/><Relationship Id="rId3" Type="http://schemas.openxmlformats.org/officeDocument/2006/relationships/image" Target="../media/image7.png"/><Relationship Id="rId2" Type="http://schemas.openxmlformats.org/officeDocument/2006/relationships/slide" Target="slide2.xml"/><Relationship Id="rId1" Type="http://schemas.openxmlformats.org/officeDocument/2006/relationships/image" Target="../media/image25.png"/></Relationships>
</file>

<file path=ppt/slides/_rels/slide1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27.png"/><Relationship Id="rId4" Type="http://schemas.openxmlformats.org/officeDocument/2006/relationships/slide" Target="slide1.xml"/><Relationship Id="rId3" Type="http://schemas.openxmlformats.org/officeDocument/2006/relationships/image" Target="../media/image7.png"/><Relationship Id="rId2" Type="http://schemas.openxmlformats.org/officeDocument/2006/relationships/slide" Target="slide2.xml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.xml"/><Relationship Id="rId8" Type="http://schemas.microsoft.com/office/2007/relationships/hdphoto" Target="../media/image10.wdp"/><Relationship Id="rId7" Type="http://schemas.openxmlformats.org/officeDocument/2006/relationships/image" Target="../media/image9.png"/><Relationship Id="rId6" Type="http://schemas.openxmlformats.org/officeDocument/2006/relationships/image" Target="../media/image8.png"/><Relationship Id="rId5" Type="http://schemas.openxmlformats.org/officeDocument/2006/relationships/slide" Target="slide1.xml"/><Relationship Id="rId4" Type="http://schemas.openxmlformats.org/officeDocument/2006/relationships/image" Target="../media/image7.png"/><Relationship Id="rId3" Type="http://schemas.openxmlformats.org/officeDocument/2006/relationships/slide" Target="slide2.xml"/><Relationship Id="rId2" Type="http://schemas.openxmlformats.org/officeDocument/2006/relationships/image" Target="../media/image6.png"/><Relationship Id="rId1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audio" Target="../media/audio1.wav"/><Relationship Id="rId5" Type="http://schemas.openxmlformats.org/officeDocument/2006/relationships/slide" Target="slide1.xml"/><Relationship Id="rId4" Type="http://schemas.openxmlformats.org/officeDocument/2006/relationships/image" Target="../media/image7.png"/><Relationship Id="rId3" Type="http://schemas.openxmlformats.org/officeDocument/2006/relationships/slide" Target="slide2.xml"/><Relationship Id="rId2" Type="http://schemas.openxmlformats.org/officeDocument/2006/relationships/image" Target="../media/image12.jpeg"/><Relationship Id="rId1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slide" Target="slide1.xml"/><Relationship Id="rId5" Type="http://schemas.openxmlformats.org/officeDocument/2006/relationships/image" Target="../media/image7.png"/><Relationship Id="rId4" Type="http://schemas.openxmlformats.org/officeDocument/2006/relationships/slide" Target="slide2.xml"/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.xml"/><Relationship Id="rId8" Type="http://schemas.openxmlformats.org/officeDocument/2006/relationships/image" Target="../media/image13.png"/><Relationship Id="rId7" Type="http://schemas.openxmlformats.org/officeDocument/2006/relationships/image" Target="../media/image19.png"/><Relationship Id="rId6" Type="http://schemas.openxmlformats.org/officeDocument/2006/relationships/image" Target="../media/image18.png"/><Relationship Id="rId5" Type="http://schemas.openxmlformats.org/officeDocument/2006/relationships/slide" Target="slide1.xml"/><Relationship Id="rId4" Type="http://schemas.openxmlformats.org/officeDocument/2006/relationships/image" Target="../media/image7.png"/><Relationship Id="rId3" Type="http://schemas.openxmlformats.org/officeDocument/2006/relationships/slide" Target="slide2.xml"/><Relationship Id="rId2" Type="http://schemas.openxmlformats.org/officeDocument/2006/relationships/image" Target="../media/image17.jpeg"/><Relationship Id="rId1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7" Type="http://schemas.openxmlformats.org/officeDocument/2006/relationships/image" Target="../media/image19.png"/><Relationship Id="rId6" Type="http://schemas.openxmlformats.org/officeDocument/2006/relationships/image" Target="../media/image18.png"/><Relationship Id="rId5" Type="http://schemas.openxmlformats.org/officeDocument/2006/relationships/image" Target="../media/image13.png"/><Relationship Id="rId4" Type="http://schemas.openxmlformats.org/officeDocument/2006/relationships/slide" Target="slide1.xml"/><Relationship Id="rId3" Type="http://schemas.openxmlformats.org/officeDocument/2006/relationships/image" Target="../media/image7.png"/><Relationship Id="rId2" Type="http://schemas.openxmlformats.org/officeDocument/2006/relationships/slide" Target="slide2.xml"/><Relationship Id="rId1" Type="http://schemas.openxmlformats.org/officeDocument/2006/relationships/image" Target="../media/image17.jpeg"/></Relationships>
</file>

<file path=ppt/slides/_rels/slide7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22.png"/><Relationship Id="rId5" Type="http://schemas.openxmlformats.org/officeDocument/2006/relationships/slide" Target="slide1.xml"/><Relationship Id="rId4" Type="http://schemas.openxmlformats.org/officeDocument/2006/relationships/image" Target="../media/image7.png"/><Relationship Id="rId3" Type="http://schemas.openxmlformats.org/officeDocument/2006/relationships/slide" Target="slide2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slide" Target="slide1.xml"/><Relationship Id="rId3" Type="http://schemas.openxmlformats.org/officeDocument/2006/relationships/image" Target="../media/image7.png"/><Relationship Id="rId2" Type="http://schemas.openxmlformats.org/officeDocument/2006/relationships/slide" Target="slide2.xml"/><Relationship Id="rId1" Type="http://schemas.openxmlformats.org/officeDocument/2006/relationships/image" Target="../media/image14.jpe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slide" Target="slide1.xml"/><Relationship Id="rId2" Type="http://schemas.openxmlformats.org/officeDocument/2006/relationships/image" Target="../media/image7.png"/><Relationship Id="rId1" Type="http://schemas.openxmlformats.org/officeDocument/2006/relationships/slide" Target="slid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3491880" cy="424168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2185214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冀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教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版  数学  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五年级  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下册</a:t>
                </a:r>
                <a:endParaRPr kumimoji="1" lang="zh-CN" altLang="en-US" sz="12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0" name="单圆角矩形 9"/>
          <p:cNvSpPr/>
          <p:nvPr/>
        </p:nvSpPr>
        <p:spPr>
          <a:xfrm>
            <a:off x="4669837" y="3886050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1" name="单圆角矩形 10"/>
          <p:cNvSpPr/>
          <p:nvPr/>
        </p:nvSpPr>
        <p:spPr>
          <a:xfrm>
            <a:off x="2278581" y="3886050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单圆角矩形 11"/>
          <p:cNvSpPr/>
          <p:nvPr/>
        </p:nvSpPr>
        <p:spPr>
          <a:xfrm>
            <a:off x="4674700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3" name="单圆角矩形 12"/>
          <p:cNvSpPr/>
          <p:nvPr/>
        </p:nvSpPr>
        <p:spPr>
          <a:xfrm>
            <a:off x="2297996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2273524" y="1435155"/>
            <a:ext cx="4386457" cy="1084912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pPr algn="ctr"/>
            <a:r>
              <a:rPr lang="zh-CN" altLang="en-US" sz="66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设计包装箱</a:t>
            </a:r>
            <a:endParaRPr lang="zh-CN" altLang="en-US" sz="66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1" cstate="print"/>
          <a:srcRect l="35500" r="32250" b="80044"/>
          <a:stretch>
            <a:fillRect/>
          </a:stretch>
        </p:blipFill>
        <p:spPr bwMode="auto">
          <a:xfrm flipH="1">
            <a:off x="1613654" y="445727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圆角矩形 15"/>
          <p:cNvSpPr/>
          <p:nvPr/>
        </p:nvSpPr>
        <p:spPr>
          <a:xfrm>
            <a:off x="2320317" y="2952109"/>
            <a:ext cx="1669378" cy="578448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情境导入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17" name="圆角矩形 16">
            <a:hlinkClick r:id="rId2" action="ppaction://hlinksldjump"/>
          </p:cNvPr>
          <p:cNvSpPr/>
          <p:nvPr/>
        </p:nvSpPr>
        <p:spPr>
          <a:xfrm>
            <a:off x="4735265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latin typeface="+mj-ea"/>
                <a:ea typeface="+mj-ea"/>
              </a:rPr>
              <a:t>活动探究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18" name="圆角矩形 17">
            <a:hlinkClick r:id="rId3" action="ppaction://hlinksldjump"/>
          </p:cNvPr>
          <p:cNvSpPr/>
          <p:nvPr/>
        </p:nvSpPr>
        <p:spPr>
          <a:xfrm>
            <a:off x="4721962" y="3815526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latin typeface="+mj-ea"/>
                <a:ea typeface="+mj-ea"/>
              </a:rPr>
              <a:t>课外活动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912693" y="519703"/>
            <a:ext cx="5284139" cy="68480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4000" b="1" dirty="0" smtClean="0">
                <a:solidFill>
                  <a:srgbClr val="0050AA"/>
                </a:solidFill>
                <a:latin typeface="+mj-ea"/>
                <a:ea typeface="+mj-ea"/>
              </a:rPr>
              <a:t>长方体和正方体的体积</a:t>
            </a:r>
            <a:endParaRPr lang="zh-CN" altLang="en-US" sz="4000" b="1" dirty="0">
              <a:solidFill>
                <a:srgbClr val="0050AA"/>
              </a:solidFill>
              <a:latin typeface="+mj-ea"/>
              <a:ea typeface="+mj-ea"/>
            </a:endParaRPr>
          </a:p>
        </p:txBody>
      </p:sp>
      <p:sp>
        <p:nvSpPr>
          <p:cNvPr id="21" name="圆角矩形 20">
            <a:hlinkClick r:id="rId4" action="ppaction://hlinksldjump"/>
          </p:cNvPr>
          <p:cNvSpPr/>
          <p:nvPr/>
        </p:nvSpPr>
        <p:spPr>
          <a:xfrm>
            <a:off x="2259751" y="3782760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algn="ctr"/>
            <a:r>
              <a:rPr lang="zh-CN" altLang="en-US" sz="2800" b="1" dirty="0" smtClean="0">
                <a:latin typeface="+mj-ea"/>
                <a:ea typeface="+mj-ea"/>
              </a:rPr>
              <a:t>扩展延伸</a:t>
            </a:r>
            <a:endParaRPr lang="zh-CN" altLang="en-US" sz="2800" b="1" dirty="0">
              <a:latin typeface="+mj-ea"/>
              <a:ea typeface="+mj-ea"/>
            </a:endParaRPr>
          </a:p>
        </p:txBody>
      </p:sp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1" cstate="print"/>
          <a:srcRect l="35500" r="32250" b="80044"/>
          <a:stretch>
            <a:fillRect/>
          </a:stretch>
        </p:blipFill>
        <p:spPr bwMode="auto">
          <a:xfrm>
            <a:off x="6780547" y="4413687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3" name="组合 22"/>
          <p:cNvGrpSpPr/>
          <p:nvPr/>
        </p:nvGrpSpPr>
        <p:grpSpPr>
          <a:xfrm>
            <a:off x="231783" y="519703"/>
            <a:ext cx="654821" cy="683823"/>
            <a:chOff x="1306635" y="1404594"/>
            <a:chExt cx="654821" cy="683823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25" name="文本框 10"/>
            <p:cNvSpPr txBox="1"/>
            <p:nvPr/>
          </p:nvSpPr>
          <p:spPr>
            <a:xfrm>
              <a:off x="1428700" y="1404594"/>
              <a:ext cx="41069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3500" b="1" dirty="0">
                  <a:solidFill>
                    <a:srgbClr val="0050AA"/>
                  </a:solidFill>
                  <a:latin typeface="+mj-ea"/>
                  <a:ea typeface="+mj-ea"/>
                </a:rPr>
                <a:t>5</a:t>
              </a:r>
              <a:endParaRPr kumimoji="1" lang="zh-CN" altLang="en-US" sz="3500" b="1" dirty="0">
                <a:solidFill>
                  <a:srgbClr val="0050AA"/>
                </a:solidFill>
                <a:latin typeface="+mj-ea"/>
                <a:ea typeface="+mj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1" name="图片 10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2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8" name="TextBox 12"/>
          <p:cNvSpPr txBox="1">
            <a:spLocks noChangeArrowheads="1"/>
          </p:cNvSpPr>
          <p:nvPr/>
        </p:nvSpPr>
        <p:spPr bwMode="auto">
          <a:xfrm>
            <a:off x="2598240" y="404296"/>
            <a:ext cx="4900117" cy="5616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活动</a:t>
            </a:r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 设计香皂纸箱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14" name="表格 13"/>
          <p:cNvGraphicFramePr>
            <a:graphicFrameLocks noGrp="1"/>
          </p:cNvGraphicFramePr>
          <p:nvPr/>
        </p:nvGraphicFramePr>
        <p:xfrm>
          <a:off x="1493177" y="1688366"/>
          <a:ext cx="6096000" cy="20624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524000"/>
                <a:gridCol w="1524000"/>
                <a:gridCol w="1524000"/>
                <a:gridCol w="15240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2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长</a:t>
                      </a:r>
                      <a:endParaRPr lang="zh-CN" altLang="en-US" sz="32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2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宽</a:t>
                      </a:r>
                      <a:endParaRPr lang="zh-CN" altLang="en-US" sz="32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2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高</a:t>
                      </a:r>
                      <a:endParaRPr lang="zh-CN" altLang="en-US" sz="32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2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盒  数</a:t>
                      </a:r>
                      <a:endParaRPr lang="zh-CN" altLang="en-US" sz="32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5" name="TextBox 15"/>
          <p:cNvSpPr txBox="1">
            <a:spLocks noChangeArrowheads="1"/>
          </p:cNvSpPr>
          <p:nvPr/>
        </p:nvSpPr>
        <p:spPr bwMode="auto">
          <a:xfrm>
            <a:off x="1451293" y="1190127"/>
            <a:ext cx="2319322" cy="5176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单位：（厘米）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16" name="表格 15"/>
          <p:cNvGraphicFramePr>
            <a:graphicFrameLocks noGrp="1"/>
          </p:cNvGraphicFramePr>
          <p:nvPr/>
        </p:nvGraphicFramePr>
        <p:xfrm>
          <a:off x="1502256" y="2256092"/>
          <a:ext cx="6071552" cy="147741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517888"/>
                <a:gridCol w="1517888"/>
                <a:gridCol w="1517888"/>
                <a:gridCol w="1517888"/>
              </a:tblGrid>
              <a:tr h="369353">
                <a:tc>
                  <a:txBody>
                    <a:bodyPr/>
                    <a:lstStyle/>
                    <a:p>
                      <a:pPr algn="ctr" latinLnBrk="0"/>
                      <a:r>
                        <a:rPr lang="zh-CN" altLang="en-US" sz="2400" b="1" dirty="0">
                          <a:solidFill>
                            <a:srgbClr val="7030A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 </a:t>
                      </a:r>
                      <a:r>
                        <a:rPr lang="en-US" altLang="zh-CN" sz="2400" b="1" dirty="0">
                          <a:solidFill>
                            <a:srgbClr val="7030A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60</a:t>
                      </a:r>
                      <a:endParaRPr lang="en-US" altLang="zh-CN" sz="2400" b="1" dirty="0">
                        <a:solidFill>
                          <a:srgbClr val="7030A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latinLnBrk="0"/>
                      <a:r>
                        <a:rPr lang="en-US" altLang="zh-CN" sz="2400" b="1" dirty="0" smtClean="0">
                          <a:solidFill>
                            <a:srgbClr val="7030A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24</a:t>
                      </a:r>
                      <a:endParaRPr lang="en-US" altLang="zh-CN" sz="2400" b="1" dirty="0">
                        <a:solidFill>
                          <a:srgbClr val="7030A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latinLnBrk="0"/>
                      <a:r>
                        <a:rPr lang="en-US" altLang="zh-CN" sz="2400" b="1" dirty="0" smtClean="0">
                          <a:solidFill>
                            <a:srgbClr val="7030A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30</a:t>
                      </a:r>
                      <a:endParaRPr lang="en-US" altLang="zh-CN" sz="2400" b="1" dirty="0">
                        <a:solidFill>
                          <a:srgbClr val="7030A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latinLnBrk="0"/>
                      <a:r>
                        <a:rPr lang="en-US" altLang="zh-CN" sz="2400" b="1" dirty="0" smtClean="0">
                          <a:solidFill>
                            <a:srgbClr val="FF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108</a:t>
                      </a:r>
                      <a:endParaRPr lang="en-US" altLang="zh-CN" sz="2400" b="1" dirty="0">
                        <a:solidFill>
                          <a:srgbClr val="FF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0" marR="0" marT="0" marB="0" anchor="ctr"/>
                </a:tc>
              </a:tr>
              <a:tr h="369353">
                <a:tc>
                  <a:txBody>
                    <a:bodyPr/>
                    <a:lstStyle/>
                    <a:p>
                      <a:pPr algn="ctr" latinLnBrk="0"/>
                      <a:r>
                        <a:rPr lang="zh-CN" altLang="en-US" sz="2400" b="1" dirty="0">
                          <a:solidFill>
                            <a:srgbClr val="7030A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 </a:t>
                      </a:r>
                      <a:r>
                        <a:rPr lang="en-US" altLang="zh-CN" sz="2400" b="1" dirty="0">
                          <a:solidFill>
                            <a:srgbClr val="7030A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56</a:t>
                      </a:r>
                      <a:endParaRPr lang="en-US" altLang="zh-CN" sz="2400" b="1" dirty="0">
                        <a:solidFill>
                          <a:srgbClr val="7030A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latinLnBrk="0"/>
                      <a:r>
                        <a:rPr lang="en-US" altLang="zh-CN" sz="2400" b="1" dirty="0" smtClean="0">
                          <a:solidFill>
                            <a:srgbClr val="7030A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30</a:t>
                      </a:r>
                      <a:endParaRPr lang="en-US" altLang="zh-CN" sz="2400" b="1" dirty="0">
                        <a:solidFill>
                          <a:srgbClr val="7030A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latinLnBrk="0"/>
                      <a:r>
                        <a:rPr lang="en-US" altLang="zh-CN" sz="2400" b="1" dirty="0" smtClean="0">
                          <a:solidFill>
                            <a:srgbClr val="7030A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30</a:t>
                      </a:r>
                      <a:endParaRPr lang="en-US" altLang="zh-CN" sz="2400" b="1" dirty="0">
                        <a:solidFill>
                          <a:srgbClr val="7030A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latinLnBrk="0"/>
                      <a:r>
                        <a:rPr lang="en-US" altLang="zh-CN" sz="2400" b="1" dirty="0" smtClean="0">
                          <a:solidFill>
                            <a:srgbClr val="FF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126</a:t>
                      </a:r>
                      <a:endParaRPr lang="en-US" altLang="zh-CN" sz="2400" b="1" dirty="0">
                        <a:solidFill>
                          <a:srgbClr val="FF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0" marR="0" marT="0" marB="0" anchor="ctr"/>
                </a:tc>
              </a:tr>
              <a:tr h="369353">
                <a:tc>
                  <a:txBody>
                    <a:bodyPr/>
                    <a:lstStyle/>
                    <a:p>
                      <a:pPr algn="ctr" latinLnBrk="0"/>
                      <a:r>
                        <a:rPr lang="zh-CN" altLang="en-US" sz="2400" b="1" baseline="0" dirty="0" smtClean="0">
                          <a:solidFill>
                            <a:srgbClr val="7030A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 </a:t>
                      </a:r>
                      <a:r>
                        <a:rPr lang="en-US" altLang="zh-CN" sz="2400" b="1" dirty="0" smtClean="0">
                          <a:solidFill>
                            <a:srgbClr val="7030A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45</a:t>
                      </a:r>
                      <a:endParaRPr lang="en-US" altLang="zh-CN" sz="2400" b="1" dirty="0">
                        <a:solidFill>
                          <a:srgbClr val="7030A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latinLnBrk="0"/>
                      <a:r>
                        <a:rPr lang="en-US" altLang="zh-CN" sz="2400" b="1" dirty="0" smtClean="0">
                          <a:solidFill>
                            <a:srgbClr val="7030A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30</a:t>
                      </a:r>
                      <a:endParaRPr lang="en-US" altLang="zh-CN" sz="2400" b="1" dirty="0">
                        <a:solidFill>
                          <a:srgbClr val="7030A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latinLnBrk="0"/>
                      <a:r>
                        <a:rPr lang="en-US" altLang="zh-CN" sz="2400" b="1" dirty="0" smtClean="0">
                          <a:solidFill>
                            <a:srgbClr val="7030A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40</a:t>
                      </a:r>
                      <a:endParaRPr lang="en-US" altLang="zh-CN" sz="2400" b="1" dirty="0">
                        <a:solidFill>
                          <a:srgbClr val="7030A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latinLnBrk="0"/>
                      <a:r>
                        <a:rPr lang="en-US" altLang="zh-CN" sz="2400" b="1" dirty="0" smtClean="0">
                          <a:solidFill>
                            <a:srgbClr val="FF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135</a:t>
                      </a:r>
                      <a:endParaRPr lang="en-US" altLang="zh-CN" sz="2400" b="1" dirty="0">
                        <a:solidFill>
                          <a:srgbClr val="FF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0" marR="0" marT="0" marB="0" anchor="ctr"/>
                </a:tc>
              </a:tr>
              <a:tr h="369353">
                <a:tc>
                  <a:txBody>
                    <a:bodyPr/>
                    <a:lstStyle/>
                    <a:p>
                      <a:pPr algn="ctr" latinLnBrk="0"/>
                      <a:r>
                        <a:rPr lang="zh-CN" altLang="en-US" sz="2400" b="1" dirty="0">
                          <a:solidFill>
                            <a:srgbClr val="7030A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 </a:t>
                      </a:r>
                      <a:r>
                        <a:rPr lang="en-US" altLang="zh-CN" sz="2400" b="1" dirty="0" smtClean="0">
                          <a:solidFill>
                            <a:srgbClr val="7030A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72</a:t>
                      </a:r>
                      <a:endParaRPr lang="en-US" altLang="zh-CN" sz="2400" b="1" dirty="0">
                        <a:solidFill>
                          <a:srgbClr val="7030A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latinLnBrk="0"/>
                      <a:r>
                        <a:rPr lang="en-US" altLang="zh-CN" sz="2400" b="1" dirty="0" smtClean="0">
                          <a:solidFill>
                            <a:srgbClr val="7030A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30</a:t>
                      </a:r>
                      <a:endParaRPr lang="en-US" altLang="zh-CN" sz="2400" b="1" dirty="0">
                        <a:solidFill>
                          <a:srgbClr val="7030A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latinLnBrk="0"/>
                      <a:r>
                        <a:rPr lang="en-US" altLang="zh-CN" sz="2400" b="1" dirty="0" smtClean="0">
                          <a:solidFill>
                            <a:srgbClr val="7030A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25</a:t>
                      </a:r>
                      <a:endParaRPr lang="en-US" altLang="zh-CN" sz="2400" b="1" dirty="0">
                        <a:solidFill>
                          <a:srgbClr val="7030A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latinLnBrk="0"/>
                      <a:r>
                        <a:rPr lang="en-US" altLang="zh-CN" sz="2400" b="1" dirty="0" smtClean="0">
                          <a:solidFill>
                            <a:srgbClr val="FF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135</a:t>
                      </a:r>
                      <a:endParaRPr lang="en-US" altLang="zh-CN" sz="2400" b="1" dirty="0">
                        <a:solidFill>
                          <a:srgbClr val="FF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0" marR="0" marT="0" marB="0" anchor="ctr"/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Picture 6" descr="26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6011" y="856030"/>
            <a:ext cx="6783158" cy="39586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9" name="组合 38"/>
          <p:cNvGrpSpPr/>
          <p:nvPr/>
        </p:nvGrpSpPr>
        <p:grpSpPr>
          <a:xfrm>
            <a:off x="2445249" y="1510302"/>
            <a:ext cx="2630185" cy="1452405"/>
            <a:chOff x="1037690" y="2476073"/>
            <a:chExt cx="2630185" cy="1452405"/>
          </a:xfrm>
        </p:grpSpPr>
        <p:sp>
          <p:nvSpPr>
            <p:cNvPr id="50" name="立方体 49"/>
            <p:cNvSpPr/>
            <p:nvPr/>
          </p:nvSpPr>
          <p:spPr>
            <a:xfrm>
              <a:off x="1037690" y="2476073"/>
              <a:ext cx="1921267" cy="1027415"/>
            </a:xfrm>
            <a:prstGeom prst="cube">
              <a:avLst>
                <a:gd name="adj" fmla="val 37000"/>
              </a:avLst>
            </a:prstGeom>
            <a:solidFill>
              <a:srgbClr val="99CCFF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  <p:sp>
          <p:nvSpPr>
            <p:cNvPr id="53" name="矩形 52"/>
            <p:cNvSpPr/>
            <p:nvPr/>
          </p:nvSpPr>
          <p:spPr>
            <a:xfrm>
              <a:off x="1550467" y="3466813"/>
              <a:ext cx="535188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60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4" name="矩形 53"/>
            <p:cNvSpPr/>
            <p:nvPr/>
          </p:nvSpPr>
          <p:spPr>
            <a:xfrm>
              <a:off x="2771379" y="3156875"/>
              <a:ext cx="896496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30</a:t>
              </a:r>
              <a:r>
                <a:rPr lang="en-US" altLang="zh-CN" sz="24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+2</a:t>
              </a:r>
              <a:endPara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8" name="矩形 57"/>
            <p:cNvSpPr/>
            <p:nvPr/>
          </p:nvSpPr>
          <p:spPr>
            <a:xfrm>
              <a:off x="2946040" y="2571249"/>
              <a:ext cx="535188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30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1099335" y="3228796"/>
            <a:ext cx="1796265" cy="1192842"/>
            <a:chOff x="1037691" y="2417137"/>
            <a:chExt cx="1796265" cy="1192842"/>
          </a:xfrm>
        </p:grpSpPr>
        <p:sp>
          <p:nvSpPr>
            <p:cNvPr id="60" name="立方体 59"/>
            <p:cNvSpPr/>
            <p:nvPr/>
          </p:nvSpPr>
          <p:spPr>
            <a:xfrm>
              <a:off x="1037691" y="2476074"/>
              <a:ext cx="1263722" cy="739738"/>
            </a:xfrm>
            <a:prstGeom prst="cube">
              <a:avLst>
                <a:gd name="adj" fmla="val 37000"/>
              </a:avLst>
            </a:prstGeom>
            <a:solidFill>
              <a:srgbClr val="99CCFF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  <p:sp>
          <p:nvSpPr>
            <p:cNvPr id="62" name="矩形 61"/>
            <p:cNvSpPr/>
            <p:nvPr/>
          </p:nvSpPr>
          <p:spPr>
            <a:xfrm>
              <a:off x="1293613" y="3148314"/>
              <a:ext cx="535188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40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3" name="矩形 62"/>
            <p:cNvSpPr/>
            <p:nvPr/>
          </p:nvSpPr>
          <p:spPr>
            <a:xfrm>
              <a:off x="2226848" y="2910295"/>
              <a:ext cx="535188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24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4" name="矩形 63"/>
            <p:cNvSpPr/>
            <p:nvPr/>
          </p:nvSpPr>
          <p:spPr>
            <a:xfrm>
              <a:off x="2298768" y="2417137"/>
              <a:ext cx="535188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20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2841499" y="1950501"/>
            <a:ext cx="95410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68326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144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块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5" name="矩形 64"/>
          <p:cNvSpPr/>
          <p:nvPr/>
        </p:nvSpPr>
        <p:spPr>
          <a:xfrm>
            <a:off x="1180398" y="3520734"/>
            <a:ext cx="8002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68326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48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块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67" name="组合 66"/>
          <p:cNvGrpSpPr/>
          <p:nvPr/>
        </p:nvGrpSpPr>
        <p:grpSpPr>
          <a:xfrm>
            <a:off x="5692586" y="1241677"/>
            <a:ext cx="2886335" cy="1111105"/>
            <a:chOff x="4870654" y="1734836"/>
            <a:chExt cx="2886335" cy="1111105"/>
          </a:xfrm>
          <a:noFill/>
        </p:grpSpPr>
        <p:sp>
          <p:nvSpPr>
            <p:cNvPr id="68" name="云形标注 67"/>
            <p:cNvSpPr/>
            <p:nvPr/>
          </p:nvSpPr>
          <p:spPr>
            <a:xfrm>
              <a:off x="4870654" y="1734836"/>
              <a:ext cx="2886335" cy="1111105"/>
            </a:xfrm>
            <a:prstGeom prst="cloudCallout">
              <a:avLst>
                <a:gd name="adj1" fmla="val -81678"/>
                <a:gd name="adj2" fmla="val 119217"/>
              </a:avLst>
            </a:prstGeom>
            <a:grpFill/>
            <a:ln w="19050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9" name="TextBox 15"/>
            <p:cNvSpPr txBox="1">
              <a:spLocks noChangeArrowheads="1"/>
            </p:cNvSpPr>
            <p:nvPr/>
          </p:nvSpPr>
          <p:spPr bwMode="auto">
            <a:xfrm rot="21323941">
              <a:off x="5172227" y="2001614"/>
              <a:ext cx="2577459" cy="517642"/>
            </a:xfrm>
            <a:prstGeom prst="rect">
              <a:avLst/>
            </a:prstGeom>
            <a:grpFill/>
            <a:ln w="9525">
              <a:noFill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68580" tIns="34290" rIns="68580" bIns="3429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20000"/>
                </a:lnSpc>
              </a:pPr>
              <a:r>
                <a:rPr lang="zh-CN" altLang="en-US" sz="2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哪种设计好呢？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6" name="图片 25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7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3" name="TextBox 12"/>
          <p:cNvSpPr txBox="1">
            <a:spLocks noChangeArrowheads="1"/>
          </p:cNvSpPr>
          <p:nvPr/>
        </p:nvSpPr>
        <p:spPr bwMode="auto">
          <a:xfrm>
            <a:off x="2598240" y="404296"/>
            <a:ext cx="4900117" cy="5616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活动</a:t>
            </a:r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 设计香皂纸箱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000"/>
                            </p:stCondLst>
                            <p:childTnLst>
                              <p:par>
                                <p:cTn id="5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338571" y="910118"/>
            <a:ext cx="2630185" cy="1452405"/>
            <a:chOff x="1089060" y="1130158"/>
            <a:chExt cx="2630185" cy="1452405"/>
          </a:xfrm>
        </p:grpSpPr>
        <p:grpSp>
          <p:nvGrpSpPr>
            <p:cNvPr id="18" name="组合 17"/>
            <p:cNvGrpSpPr/>
            <p:nvPr/>
          </p:nvGrpSpPr>
          <p:grpSpPr>
            <a:xfrm>
              <a:off x="1089060" y="1130158"/>
              <a:ext cx="2630185" cy="1452405"/>
              <a:chOff x="1037690" y="2476073"/>
              <a:chExt cx="2630185" cy="1452405"/>
            </a:xfrm>
          </p:grpSpPr>
          <p:sp>
            <p:nvSpPr>
              <p:cNvPr id="19" name="立方体 18"/>
              <p:cNvSpPr/>
              <p:nvPr/>
            </p:nvSpPr>
            <p:spPr>
              <a:xfrm>
                <a:off x="1037690" y="2476073"/>
                <a:ext cx="1921267" cy="1027415"/>
              </a:xfrm>
              <a:prstGeom prst="cube">
                <a:avLst>
                  <a:gd name="adj" fmla="val 37000"/>
                </a:avLst>
              </a:prstGeom>
              <a:solidFill>
                <a:srgbClr val="99CCFF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/>
              </a:p>
            </p:txBody>
          </p:sp>
          <p:sp>
            <p:nvSpPr>
              <p:cNvPr id="20" name="矩形 19"/>
              <p:cNvSpPr/>
              <p:nvPr/>
            </p:nvSpPr>
            <p:spPr>
              <a:xfrm>
                <a:off x="1550467" y="3466813"/>
                <a:ext cx="535188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sz="24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60</a:t>
                </a:r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2" name="矩形 21"/>
              <p:cNvSpPr/>
              <p:nvPr/>
            </p:nvSpPr>
            <p:spPr>
              <a:xfrm>
                <a:off x="2771379" y="3156875"/>
                <a:ext cx="896496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sz="24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30</a:t>
                </a:r>
                <a:r>
                  <a:rPr lang="en-US" altLang="zh-CN" sz="2400" b="1" dirty="0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+2</a:t>
                </a:r>
                <a:endParaRPr lang="zh-CN" altLang="en-US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3" name="矩形 22"/>
              <p:cNvSpPr/>
              <p:nvPr/>
            </p:nvSpPr>
            <p:spPr>
              <a:xfrm>
                <a:off x="2946040" y="2571249"/>
                <a:ext cx="535188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sz="24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30</a:t>
                </a:r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29" name="矩形 28"/>
            <p:cNvSpPr/>
            <p:nvPr/>
          </p:nvSpPr>
          <p:spPr>
            <a:xfrm>
              <a:off x="1485310" y="1570357"/>
              <a:ext cx="954107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 defTabSz="683260" eaLnBrk="1" fontAlgn="auto" hangingPunct="1">
                <a:spcBef>
                  <a:spcPts val="0"/>
                </a:spcBef>
                <a:spcAft>
                  <a:spcPts val="0"/>
                </a:spcAft>
              </a:pPr>
              <a:r>
                <a:rPr lang="en-US" altLang="zh-CN" sz="24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144</a:t>
              </a:r>
              <a:r>
                <a:rPr lang="zh-CN" altLang="en-US" sz="24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块</a:t>
              </a:r>
              <a:endPara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6126329" y="1087488"/>
            <a:ext cx="1796265" cy="1192842"/>
            <a:chOff x="5876818" y="1338351"/>
            <a:chExt cx="1796265" cy="1192842"/>
          </a:xfrm>
        </p:grpSpPr>
        <p:grpSp>
          <p:nvGrpSpPr>
            <p:cNvPr id="30" name="组合 29"/>
            <p:cNvGrpSpPr/>
            <p:nvPr/>
          </p:nvGrpSpPr>
          <p:grpSpPr>
            <a:xfrm>
              <a:off x="5876818" y="1338351"/>
              <a:ext cx="1796265" cy="1192842"/>
              <a:chOff x="1037691" y="2417137"/>
              <a:chExt cx="1796265" cy="1192842"/>
            </a:xfrm>
          </p:grpSpPr>
          <p:sp>
            <p:nvSpPr>
              <p:cNvPr id="32" name="立方体 31"/>
              <p:cNvSpPr/>
              <p:nvPr/>
            </p:nvSpPr>
            <p:spPr>
              <a:xfrm>
                <a:off x="1037691" y="2476074"/>
                <a:ext cx="1263722" cy="739738"/>
              </a:xfrm>
              <a:prstGeom prst="cube">
                <a:avLst>
                  <a:gd name="adj" fmla="val 37000"/>
                </a:avLst>
              </a:prstGeom>
              <a:solidFill>
                <a:srgbClr val="99CCFF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/>
              </a:p>
            </p:txBody>
          </p:sp>
          <p:sp>
            <p:nvSpPr>
              <p:cNvPr id="33" name="矩形 32"/>
              <p:cNvSpPr/>
              <p:nvPr/>
            </p:nvSpPr>
            <p:spPr>
              <a:xfrm>
                <a:off x="1293613" y="3148314"/>
                <a:ext cx="535188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sz="24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40</a:t>
                </a:r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34" name="矩形 33"/>
              <p:cNvSpPr/>
              <p:nvPr/>
            </p:nvSpPr>
            <p:spPr>
              <a:xfrm>
                <a:off x="2226848" y="2910295"/>
                <a:ext cx="535188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sz="24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24</a:t>
                </a:r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35" name="矩形 34"/>
              <p:cNvSpPr/>
              <p:nvPr/>
            </p:nvSpPr>
            <p:spPr>
              <a:xfrm>
                <a:off x="2298768" y="2417137"/>
                <a:ext cx="535188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sz="24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20</a:t>
                </a:r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36" name="矩形 35"/>
            <p:cNvSpPr/>
            <p:nvPr/>
          </p:nvSpPr>
          <p:spPr>
            <a:xfrm>
              <a:off x="5957881" y="1630289"/>
              <a:ext cx="800219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 defTabSz="683260" eaLnBrk="1" fontAlgn="auto" hangingPunct="1">
                <a:spcBef>
                  <a:spcPts val="0"/>
                </a:spcBef>
                <a:spcAft>
                  <a:spcPts val="0"/>
                </a:spcAft>
              </a:pPr>
              <a:r>
                <a:rPr lang="en-US" altLang="zh-CN" sz="24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48</a:t>
              </a:r>
              <a:r>
                <a:rPr lang="zh-CN" altLang="en-US" sz="24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块</a:t>
              </a:r>
              <a:endPara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37" name="矩形 36"/>
          <p:cNvSpPr/>
          <p:nvPr/>
        </p:nvSpPr>
        <p:spPr>
          <a:xfrm>
            <a:off x="2190048" y="309081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68326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 dirty="0" smtClean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多</a:t>
            </a:r>
            <a:endParaRPr lang="en-US" altLang="zh-CN" sz="3200" b="1" dirty="0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6607446" y="557619"/>
            <a:ext cx="59503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68326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 dirty="0" smtClean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少</a:t>
            </a:r>
            <a:endParaRPr lang="en-US" altLang="zh-CN" sz="3200" b="1" dirty="0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2992711" y="2656724"/>
            <a:ext cx="3359650" cy="0"/>
          </a:xfrm>
          <a:prstGeom prst="line">
            <a:avLst/>
          </a:prstGeom>
          <a:ln w="38100">
            <a:solidFill>
              <a:schemeClr val="accent4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xtBox 15"/>
          <p:cNvSpPr txBox="1">
            <a:spLocks noChangeArrowheads="1"/>
          </p:cNvSpPr>
          <p:nvPr/>
        </p:nvSpPr>
        <p:spPr bwMode="auto">
          <a:xfrm>
            <a:off x="3709759" y="1932477"/>
            <a:ext cx="1954234" cy="6848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用</a:t>
            </a:r>
            <a:r>
              <a:rPr lang="zh-CN" altLang="en-US" sz="4000" b="1" dirty="0" smtClean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料</a:t>
            </a:r>
            <a:r>
              <a:rPr lang="zh-CN" altLang="en-US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情况呢？</a:t>
            </a:r>
            <a:endParaRPr lang="zh-CN" altLang="en-US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575641" y="2834094"/>
            <a:ext cx="346503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60×32+60×30+32×30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" name="Rectangle 2"/>
          <p:cNvSpPr txBox="1">
            <a:spLocks noChangeArrowheads="1"/>
          </p:cNvSpPr>
          <p:nvPr/>
        </p:nvSpPr>
        <p:spPr bwMode="auto">
          <a:xfrm>
            <a:off x="936168" y="3655933"/>
            <a:ext cx="2642170" cy="3908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=4680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（平方厘米）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5016520" y="2842656"/>
            <a:ext cx="346503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40×24+40×20+24×20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3" name="Rectangle 2"/>
          <p:cNvSpPr txBox="1">
            <a:spLocks noChangeArrowheads="1"/>
          </p:cNvSpPr>
          <p:nvPr/>
        </p:nvSpPr>
        <p:spPr bwMode="auto">
          <a:xfrm>
            <a:off x="5279569" y="3366545"/>
            <a:ext cx="2812179" cy="3908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=2240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（平方厘米）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5068013" y="3847811"/>
            <a:ext cx="386915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2240×3=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6720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平方厘米）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47757" y="3127389"/>
            <a:ext cx="1054984" cy="1255393"/>
          </a:xfrm>
          <a:prstGeom prst="rect">
            <a:avLst/>
          </a:prstGeom>
        </p:spPr>
      </p:pic>
      <p:grpSp>
        <p:nvGrpSpPr>
          <p:cNvPr id="31" name="组合 30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45" name="图片 44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6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b="1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  <p:bldP spid="38" grpId="0"/>
      <p:bldP spid="39" grpId="0"/>
      <p:bldP spid="40" grpId="0"/>
      <p:bldP spid="41" grpId="0"/>
      <p:bldP spid="42" grpId="0"/>
      <p:bldP spid="43" grpId="0"/>
      <p:bldP spid="4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Picture 6" descr="26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6011" y="856030"/>
            <a:ext cx="6783158" cy="39586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9" name="组合 38"/>
          <p:cNvGrpSpPr/>
          <p:nvPr/>
        </p:nvGrpSpPr>
        <p:grpSpPr>
          <a:xfrm>
            <a:off x="2445249" y="1510302"/>
            <a:ext cx="2630185" cy="1452405"/>
            <a:chOff x="1037690" y="2476073"/>
            <a:chExt cx="2630185" cy="1452405"/>
          </a:xfrm>
        </p:grpSpPr>
        <p:sp>
          <p:nvSpPr>
            <p:cNvPr id="50" name="立方体 49"/>
            <p:cNvSpPr/>
            <p:nvPr/>
          </p:nvSpPr>
          <p:spPr>
            <a:xfrm>
              <a:off x="1037690" y="2476073"/>
              <a:ext cx="1921267" cy="1027415"/>
            </a:xfrm>
            <a:prstGeom prst="cube">
              <a:avLst>
                <a:gd name="adj" fmla="val 37000"/>
              </a:avLst>
            </a:prstGeom>
            <a:solidFill>
              <a:srgbClr val="99CCFF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prstClr val="white"/>
                </a:solidFill>
              </a:endParaRPr>
            </a:p>
          </p:txBody>
        </p:sp>
        <p:sp>
          <p:nvSpPr>
            <p:cNvPr id="53" name="矩形 52"/>
            <p:cNvSpPr/>
            <p:nvPr/>
          </p:nvSpPr>
          <p:spPr>
            <a:xfrm>
              <a:off x="1550467" y="3466813"/>
              <a:ext cx="535188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400" b="1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60</a:t>
              </a:r>
              <a:endPara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4" name="矩形 53"/>
            <p:cNvSpPr/>
            <p:nvPr/>
          </p:nvSpPr>
          <p:spPr>
            <a:xfrm>
              <a:off x="2771379" y="3156875"/>
              <a:ext cx="896496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400" b="1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30</a:t>
              </a:r>
              <a:r>
                <a:rPr lang="en-US" altLang="zh-CN" sz="24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+2</a:t>
              </a:r>
              <a:endPara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8" name="矩形 57"/>
            <p:cNvSpPr/>
            <p:nvPr/>
          </p:nvSpPr>
          <p:spPr>
            <a:xfrm>
              <a:off x="2946040" y="2571249"/>
              <a:ext cx="535188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400" b="1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30</a:t>
              </a:r>
              <a:endPara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1099335" y="3228796"/>
            <a:ext cx="1796265" cy="1192842"/>
            <a:chOff x="1037691" y="2417137"/>
            <a:chExt cx="1796265" cy="1192842"/>
          </a:xfrm>
        </p:grpSpPr>
        <p:sp>
          <p:nvSpPr>
            <p:cNvPr id="60" name="立方体 59"/>
            <p:cNvSpPr/>
            <p:nvPr/>
          </p:nvSpPr>
          <p:spPr>
            <a:xfrm>
              <a:off x="1037691" y="2476074"/>
              <a:ext cx="1263722" cy="739738"/>
            </a:xfrm>
            <a:prstGeom prst="cube">
              <a:avLst>
                <a:gd name="adj" fmla="val 37000"/>
              </a:avLst>
            </a:prstGeom>
            <a:solidFill>
              <a:srgbClr val="99CCFF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prstClr val="white"/>
                </a:solidFill>
              </a:endParaRPr>
            </a:p>
          </p:txBody>
        </p:sp>
        <p:sp>
          <p:nvSpPr>
            <p:cNvPr id="62" name="矩形 61"/>
            <p:cNvSpPr/>
            <p:nvPr/>
          </p:nvSpPr>
          <p:spPr>
            <a:xfrm>
              <a:off x="1293613" y="3148314"/>
              <a:ext cx="535188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400" b="1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40</a:t>
              </a:r>
              <a:endPara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3" name="矩形 62"/>
            <p:cNvSpPr/>
            <p:nvPr/>
          </p:nvSpPr>
          <p:spPr>
            <a:xfrm>
              <a:off x="2226848" y="2910295"/>
              <a:ext cx="535188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400" b="1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24</a:t>
              </a:r>
              <a:endPara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4" name="矩形 63"/>
            <p:cNvSpPr/>
            <p:nvPr/>
          </p:nvSpPr>
          <p:spPr>
            <a:xfrm>
              <a:off x="2298768" y="2417137"/>
              <a:ext cx="535188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400" b="1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20</a:t>
              </a:r>
              <a:endPara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2841499" y="1950501"/>
            <a:ext cx="95410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68326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144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块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5" name="矩形 64"/>
          <p:cNvSpPr/>
          <p:nvPr/>
        </p:nvSpPr>
        <p:spPr>
          <a:xfrm>
            <a:off x="1180398" y="3520734"/>
            <a:ext cx="8002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68326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48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块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4" name="直接箭头连接符 3"/>
          <p:cNvCxnSpPr>
            <a:endCxn id="28" idx="1"/>
          </p:cNvCxnSpPr>
          <p:nvPr/>
        </p:nvCxnSpPr>
        <p:spPr>
          <a:xfrm>
            <a:off x="4150760" y="2024011"/>
            <a:ext cx="1569801" cy="70396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15"/>
          <p:cNvSpPr txBox="1">
            <a:spLocks noChangeArrowheads="1"/>
          </p:cNvSpPr>
          <p:nvPr/>
        </p:nvSpPr>
        <p:spPr bwMode="auto">
          <a:xfrm>
            <a:off x="5720561" y="1875116"/>
            <a:ext cx="3012471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即装的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多</a:t>
            </a:r>
            <a:r>
              <a:rPr lang="zh-CN" altLang="en-US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，又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省</a:t>
            </a:r>
            <a:r>
              <a:rPr lang="zh-CN" altLang="en-US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料。</a:t>
            </a:r>
            <a:endParaRPr lang="zh-CN" altLang="en-US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5" name="图片 24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6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2" name="TextBox 12"/>
          <p:cNvSpPr txBox="1">
            <a:spLocks noChangeArrowheads="1"/>
          </p:cNvSpPr>
          <p:nvPr/>
        </p:nvSpPr>
        <p:spPr bwMode="auto">
          <a:xfrm>
            <a:off x="2598240" y="404296"/>
            <a:ext cx="4900117" cy="5616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活动</a:t>
            </a:r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 设计香皂纸箱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2"/>
          <p:cNvSpPr txBox="1">
            <a:spLocks noChangeArrowheads="1"/>
          </p:cNvSpPr>
          <p:nvPr/>
        </p:nvSpPr>
        <p:spPr bwMode="auto">
          <a:xfrm>
            <a:off x="762857" y="885533"/>
            <a:ext cx="6802714" cy="5614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305" tIns="34153" rIns="68305" bIns="34153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32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工厂设计纸盒时一般要注意什么？</a:t>
            </a:r>
            <a:endParaRPr lang="zh-CN" altLang="en-US" sz="32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1589300" y="1782546"/>
            <a:ext cx="6045242" cy="623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在用箱子装物品时</a:t>
            </a:r>
            <a:r>
              <a:rPr lang="en-US" altLang="zh-CN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不要留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有</a:t>
            </a:r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空隙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Box 15"/>
          <p:cNvSpPr txBox="1">
            <a:spLocks noChangeArrowheads="1"/>
          </p:cNvSpPr>
          <p:nvPr/>
        </p:nvSpPr>
        <p:spPr bwMode="auto">
          <a:xfrm>
            <a:off x="1604845" y="2793564"/>
            <a:ext cx="6132438" cy="623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即装的</a:t>
            </a:r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多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，又要</a:t>
            </a:r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省料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2" y="492072"/>
            <a:ext cx="366860" cy="456338"/>
          </a:xfrm>
          <a:prstGeom prst="rect">
            <a:avLst/>
          </a:prstGeom>
        </p:spPr>
      </p:pic>
      <p:sp>
        <p:nvSpPr>
          <p:cNvPr id="19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扩展延伸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1" name="图片 20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2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1"/>
          <p:cNvSpPr txBox="1"/>
          <p:nvPr/>
        </p:nvSpPr>
        <p:spPr>
          <a:xfrm>
            <a:off x="3500118" y="2160432"/>
            <a:ext cx="33899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800" dirty="0" smtClean="0">
                <a:solidFill>
                  <a:prstClr val="whit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课本：练一练第</a:t>
            </a:r>
            <a:r>
              <a:rPr lang="en-US" altLang="zh-CN" sz="2800" dirty="0" smtClean="0">
                <a:solidFill>
                  <a:prstClr val="whit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800" dirty="0">
                <a:solidFill>
                  <a:prstClr val="whit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题</a:t>
            </a:r>
            <a:endParaRPr lang="zh-CN" altLang="en-US" sz="2800" dirty="0">
              <a:solidFill>
                <a:prstClr val="white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688" y="1059582"/>
            <a:ext cx="5437285" cy="4130864"/>
          </a:xfrm>
          <a:prstGeom prst="rect">
            <a:avLst/>
          </a:prstGeom>
        </p:spPr>
      </p:pic>
      <p:sp>
        <p:nvSpPr>
          <p:cNvPr id="13" name="矩形 4"/>
          <p:cNvSpPr>
            <a:spLocks noChangeArrowheads="1"/>
          </p:cNvSpPr>
          <p:nvPr/>
        </p:nvSpPr>
        <p:spPr bwMode="auto">
          <a:xfrm>
            <a:off x="2688766" y="1923621"/>
            <a:ext cx="3772994" cy="10541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设计一个能装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20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盒牙膏的纸盒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sz="32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6" name="图片 15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7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21" name="图片 2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sp>
        <p:nvSpPr>
          <p:cNvPr id="22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课外活动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Box 15"/>
          <p:cNvSpPr txBox="1">
            <a:spLocks noChangeArrowheads="1"/>
          </p:cNvSpPr>
          <p:nvPr/>
        </p:nvSpPr>
        <p:spPr bwMode="auto">
          <a:xfrm>
            <a:off x="860375" y="852595"/>
            <a:ext cx="7769305" cy="10541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某化工厂用一种长方体纸箱分别装牙膏和香皂。单位（厘米）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1068304" y="1841361"/>
            <a:ext cx="2480431" cy="1891908"/>
            <a:chOff x="1027208" y="2036570"/>
            <a:chExt cx="2480431" cy="1891908"/>
          </a:xfrm>
        </p:grpSpPr>
        <p:sp>
          <p:nvSpPr>
            <p:cNvPr id="6" name="立方体 5"/>
            <p:cNvSpPr/>
            <p:nvPr/>
          </p:nvSpPr>
          <p:spPr>
            <a:xfrm>
              <a:off x="1037690" y="2476073"/>
              <a:ext cx="1921267" cy="1027415"/>
            </a:xfrm>
            <a:prstGeom prst="cube">
              <a:avLst>
                <a:gd name="adj" fmla="val 37000"/>
              </a:avLst>
            </a:prstGeom>
            <a:solidFill>
              <a:srgbClr val="99CCFF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TextBox 15"/>
            <p:cNvSpPr txBox="1">
              <a:spLocks noChangeArrowheads="1"/>
            </p:cNvSpPr>
            <p:nvPr/>
          </p:nvSpPr>
          <p:spPr bwMode="auto">
            <a:xfrm>
              <a:off x="1027208" y="2036570"/>
              <a:ext cx="2480431" cy="5124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80" tIns="34290" rIns="68580" bIns="3429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20000"/>
                </a:lnSpc>
              </a:pPr>
              <a:r>
                <a:rPr lang="zh-CN" altLang="en-US" sz="2400" b="1" dirty="0" smtClean="0">
                  <a:solidFill>
                    <a:srgbClr val="FF5E55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从里面测量数据</a:t>
              </a:r>
              <a:endParaRPr lang="zh-CN" altLang="en-US" sz="2400" b="1" dirty="0">
                <a:solidFill>
                  <a:srgbClr val="FF5E55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1550467" y="3466813"/>
              <a:ext cx="535188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60</a:t>
              </a:r>
              <a:endPara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2771379" y="3156875"/>
              <a:ext cx="535188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30</a:t>
              </a:r>
              <a:endPara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>
              <a:off x="2946040" y="2571249"/>
              <a:ext cx="535188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30</a:t>
              </a:r>
              <a:endPara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4516274" y="1758551"/>
            <a:ext cx="4171308" cy="1899049"/>
            <a:chOff x="4500081" y="2405823"/>
            <a:chExt cx="4171308" cy="1899049"/>
          </a:xfrm>
        </p:grpSpPr>
        <p:sp>
          <p:nvSpPr>
            <p:cNvPr id="7" name="圆角矩形 6"/>
            <p:cNvSpPr/>
            <p:nvPr/>
          </p:nvSpPr>
          <p:spPr>
            <a:xfrm>
              <a:off x="4500081" y="2434975"/>
              <a:ext cx="4171308" cy="1869897"/>
            </a:xfrm>
            <a:prstGeom prst="roundRect">
              <a:avLst/>
            </a:prstGeom>
            <a:noFill/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TextBox 15"/>
            <p:cNvSpPr txBox="1">
              <a:spLocks noChangeArrowheads="1"/>
            </p:cNvSpPr>
            <p:nvPr/>
          </p:nvSpPr>
          <p:spPr bwMode="auto">
            <a:xfrm>
              <a:off x="5387722" y="2405823"/>
              <a:ext cx="3002198" cy="4535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80" tIns="34290" rIns="68580" bIns="3429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20000"/>
                </a:lnSpc>
              </a:pPr>
              <a:r>
                <a:rPr lang="zh-CN" altLang="en-US" sz="2400" b="1" dirty="0" smtClean="0">
                  <a:solidFill>
                    <a:srgbClr val="FF5E55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从外面测量数据</a:t>
              </a:r>
              <a:endParaRPr lang="zh-CN" altLang="en-US" sz="2400" b="1" dirty="0">
                <a:solidFill>
                  <a:srgbClr val="FF5E55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10" name="图片 9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369924" y="2534763"/>
            <a:ext cx="1336051" cy="731520"/>
          </a:xfrm>
          <a:prstGeom prst="rect">
            <a:avLst/>
          </a:prstGeom>
        </p:spPr>
      </p:pic>
      <p:sp>
        <p:nvSpPr>
          <p:cNvPr id="28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情境导</a:t>
            </a:r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36" name="图片 3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2" y="492072"/>
            <a:ext cx="366860" cy="456339"/>
          </a:xfrm>
          <a:prstGeom prst="rect">
            <a:avLst/>
          </a:prstGeom>
        </p:spPr>
      </p:pic>
      <p:grpSp>
        <p:nvGrpSpPr>
          <p:cNvPr id="37" name="组合 36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8" name="图片 37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0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41384" y="2177095"/>
            <a:ext cx="3491449" cy="12707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3" name="组合 2"/>
          <p:cNvGrpSpPr/>
          <p:nvPr/>
        </p:nvGrpSpPr>
        <p:grpSpPr>
          <a:xfrm>
            <a:off x="462598" y="3515749"/>
            <a:ext cx="5012926" cy="1129506"/>
            <a:chOff x="462598" y="3515749"/>
            <a:chExt cx="5012926" cy="1129506"/>
          </a:xfrm>
        </p:grpSpPr>
        <p:sp>
          <p:nvSpPr>
            <p:cNvPr id="39" name="TextBox 15"/>
            <p:cNvSpPr txBox="1">
              <a:spLocks noChangeArrowheads="1"/>
            </p:cNvSpPr>
            <p:nvPr/>
          </p:nvSpPr>
          <p:spPr bwMode="auto">
            <a:xfrm>
              <a:off x="2371676" y="3693026"/>
              <a:ext cx="2933128" cy="7337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305" tIns="34153" rIns="68305" bIns="34153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20000"/>
                </a:lnSpc>
              </a:pPr>
              <a:r>
                <a:rPr lang="zh-CN" altLang="en-US" sz="2400" b="1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这个纸箱</a:t>
              </a:r>
              <a:r>
                <a:rPr lang="zh-CN" altLang="en-US" sz="36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合适</a:t>
              </a:r>
              <a:r>
                <a:rPr lang="zh-CN" altLang="en-US" sz="2400" b="1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吗</a:t>
              </a:r>
              <a:r>
                <a:rPr lang="zh-CN" altLang="en-US" sz="2400" b="1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？</a:t>
              </a:r>
              <a:endParaRPr lang="zh-CN" altLang="en-US" sz="20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41" name="Picture 3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backgroundRemoval t="0" b="100000" l="0" r="100000">
                          <a14:foregroundMark x1="63920" y1="36889" x2="58352" y2="45778"/>
                          <a14:foregroundMark x1="42094" y1="33111" x2="34744" y2="34000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462598" y="3515749"/>
              <a:ext cx="1126997" cy="112950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" name="云形标注 1"/>
            <p:cNvSpPr/>
            <p:nvPr/>
          </p:nvSpPr>
          <p:spPr>
            <a:xfrm>
              <a:off x="1972573" y="3701139"/>
              <a:ext cx="3502951" cy="813483"/>
            </a:xfrm>
            <a:prstGeom prst="cloudCallout">
              <a:avLst>
                <a:gd name="adj1" fmla="val -64650"/>
                <a:gd name="adj2" fmla="val 11650"/>
              </a:avLst>
            </a:prstGeom>
            <a:noFill/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Box 15"/>
          <p:cNvSpPr txBox="1">
            <a:spLocks noChangeArrowheads="1"/>
          </p:cNvSpPr>
          <p:nvPr/>
        </p:nvSpPr>
        <p:spPr bwMode="auto">
          <a:xfrm>
            <a:off x="1098765" y="383429"/>
            <a:ext cx="2755619" cy="5124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1. 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求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纸箱的容积？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TextBox 15"/>
          <p:cNvSpPr txBox="1">
            <a:spLocks noChangeArrowheads="1"/>
          </p:cNvSpPr>
          <p:nvPr/>
        </p:nvSpPr>
        <p:spPr bwMode="auto">
          <a:xfrm>
            <a:off x="1117601" y="772135"/>
            <a:ext cx="2755619" cy="5124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. 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求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牙膏的体积？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TextBox 15"/>
          <p:cNvSpPr txBox="1">
            <a:spLocks noChangeArrowheads="1"/>
          </p:cNvSpPr>
          <p:nvPr/>
        </p:nvSpPr>
        <p:spPr bwMode="auto">
          <a:xfrm>
            <a:off x="1117601" y="1152278"/>
            <a:ext cx="2755619" cy="5124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. 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求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香皂的体积？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TextBox 15"/>
          <p:cNvSpPr txBox="1">
            <a:spLocks noChangeArrowheads="1"/>
          </p:cNvSpPr>
          <p:nvPr/>
        </p:nvSpPr>
        <p:spPr bwMode="auto">
          <a:xfrm>
            <a:off x="1129587" y="1585506"/>
            <a:ext cx="6135817" cy="5124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. 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求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纸箱里能分别容纳多少盒牙膏或香皂？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" name="TextBox 15"/>
          <p:cNvSpPr txBox="1">
            <a:spLocks noChangeArrowheads="1"/>
          </p:cNvSpPr>
          <p:nvPr/>
        </p:nvSpPr>
        <p:spPr bwMode="auto">
          <a:xfrm>
            <a:off x="3960596" y="376500"/>
            <a:ext cx="4794560" cy="9556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60×30×30=54000</a:t>
            </a:r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（立方厘米）</a:t>
            </a:r>
            <a:endParaRPr lang="zh-CN" altLang="en-US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2" name="TextBox 15"/>
          <p:cNvSpPr txBox="1">
            <a:spLocks noChangeArrowheads="1"/>
          </p:cNvSpPr>
          <p:nvPr/>
        </p:nvSpPr>
        <p:spPr bwMode="auto">
          <a:xfrm>
            <a:off x="3985804" y="794395"/>
            <a:ext cx="4461128" cy="5124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3×3×15=135</a:t>
            </a:r>
            <a:r>
              <a:rPr lang="zh-CN" altLang="en-US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（立方厘米）</a:t>
            </a:r>
            <a:endParaRPr lang="zh-CN" altLang="en-US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3" name="TextBox 15"/>
          <p:cNvSpPr txBox="1">
            <a:spLocks noChangeArrowheads="1"/>
          </p:cNvSpPr>
          <p:nvPr/>
        </p:nvSpPr>
        <p:spPr bwMode="auto">
          <a:xfrm>
            <a:off x="4005716" y="1141525"/>
            <a:ext cx="3723100" cy="5124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8×10×5= 400</a:t>
            </a:r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（立方厘米</a:t>
            </a:r>
            <a:r>
              <a:rPr lang="zh-CN" altLang="en-US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4" name="图片 4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34367" y="2541045"/>
            <a:ext cx="1705919" cy="2023820"/>
          </a:xfrm>
          <a:prstGeom prst="rect">
            <a:avLst/>
          </a:prstGeom>
        </p:spPr>
      </p:pic>
      <p:sp>
        <p:nvSpPr>
          <p:cNvPr id="45" name="TextBox 15"/>
          <p:cNvSpPr txBox="1">
            <a:spLocks noChangeArrowheads="1"/>
          </p:cNvSpPr>
          <p:nvPr/>
        </p:nvSpPr>
        <p:spPr bwMode="auto">
          <a:xfrm>
            <a:off x="752036" y="3333450"/>
            <a:ext cx="3110298" cy="5124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54000÷135=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400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（盒）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6" name="TextBox 15"/>
          <p:cNvSpPr txBox="1">
            <a:spLocks noChangeArrowheads="1"/>
          </p:cNvSpPr>
          <p:nvPr/>
        </p:nvSpPr>
        <p:spPr bwMode="auto">
          <a:xfrm>
            <a:off x="5523416" y="3295538"/>
            <a:ext cx="3231740" cy="5124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54000÷400=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135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（盒）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7" name="组合 46"/>
          <p:cNvGrpSpPr/>
          <p:nvPr/>
        </p:nvGrpSpPr>
        <p:grpSpPr>
          <a:xfrm rot="3611890">
            <a:off x="1157618" y="3362294"/>
            <a:ext cx="1400647" cy="446076"/>
            <a:chOff x="4876863" y="2098571"/>
            <a:chExt cx="1400647" cy="446076"/>
          </a:xfrm>
        </p:grpSpPr>
        <p:sp>
          <p:nvSpPr>
            <p:cNvPr id="49" name="TextBox 12"/>
            <p:cNvSpPr txBox="1">
              <a:spLocks noChangeArrowheads="1"/>
            </p:cNvSpPr>
            <p:nvPr/>
          </p:nvSpPr>
          <p:spPr bwMode="auto">
            <a:xfrm rot="19399919">
              <a:off x="4876863" y="2098571"/>
              <a:ext cx="1400647" cy="4385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80" tIns="34290" rIns="68580" bIns="34290"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defRPr/>
              </a:pPr>
              <a:r>
                <a:rPr lang="zh-CN" altLang="en-US" sz="24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正好装满</a:t>
              </a:r>
              <a:endPara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0" name="矩形 49"/>
            <p:cNvSpPr/>
            <p:nvPr/>
          </p:nvSpPr>
          <p:spPr>
            <a:xfrm rot="19338766">
              <a:off x="4899097" y="2127084"/>
              <a:ext cx="1348601" cy="417563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51" name="图片 50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9749" y="2012999"/>
            <a:ext cx="1884658" cy="2123222"/>
          </a:xfrm>
          <a:prstGeom prst="rect">
            <a:avLst/>
          </a:prstGeom>
        </p:spPr>
      </p:pic>
      <p:grpSp>
        <p:nvGrpSpPr>
          <p:cNvPr id="53" name="组合 52"/>
          <p:cNvGrpSpPr/>
          <p:nvPr/>
        </p:nvGrpSpPr>
        <p:grpSpPr>
          <a:xfrm rot="3611890">
            <a:off x="5945377" y="3331469"/>
            <a:ext cx="1400647" cy="446076"/>
            <a:chOff x="4876863" y="2098571"/>
            <a:chExt cx="1400647" cy="446076"/>
          </a:xfrm>
        </p:grpSpPr>
        <p:sp>
          <p:nvSpPr>
            <p:cNvPr id="54" name="TextBox 12"/>
            <p:cNvSpPr txBox="1">
              <a:spLocks noChangeArrowheads="1"/>
            </p:cNvSpPr>
            <p:nvPr/>
          </p:nvSpPr>
          <p:spPr bwMode="auto">
            <a:xfrm rot="19399919">
              <a:off x="4876863" y="2098571"/>
              <a:ext cx="1400647" cy="4385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80" tIns="34290" rIns="68580" bIns="34290"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defRPr/>
              </a:pPr>
              <a:r>
                <a:rPr lang="zh-CN" altLang="en-US" sz="2400" b="1" dirty="0" smtClean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装 不 下</a:t>
              </a:r>
              <a:endPara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9" name="矩形 58"/>
            <p:cNvSpPr/>
            <p:nvPr/>
          </p:nvSpPr>
          <p:spPr>
            <a:xfrm rot="19338766">
              <a:off x="4899097" y="2127084"/>
              <a:ext cx="1348601" cy="417563"/>
            </a:xfrm>
            <a:prstGeom prst="rect">
              <a:avLst/>
            </a:prstGeom>
            <a:noFill/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60" name="图片 59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79864" y="1971705"/>
            <a:ext cx="1884658" cy="2123222"/>
          </a:xfrm>
          <a:prstGeom prst="rect">
            <a:avLst/>
          </a:prstGeom>
        </p:spPr>
      </p:pic>
      <p:grpSp>
        <p:nvGrpSpPr>
          <p:cNvPr id="25" name="组合 2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6" name="图片 25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7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00"/>
                            </p:stCondLst>
                            <p:childTnLst>
                              <p:par>
                                <p:cTn id="7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000"/>
                            </p:stCondLst>
                            <p:childTnLst>
                              <p:par>
                                <p:cTn id="77" presetID="12" presetClass="exit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8" dur="5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up)">
                                      <p:cBhvr>
                                        <p:cTn id="7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6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500"/>
                            </p:stCondLst>
                            <p:childTnLst>
                              <p:par>
                                <p:cTn id="8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2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4" dur="500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up)">
                                      <p:cBhvr>
                                        <p:cTn id="95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1" grpId="0"/>
      <p:bldP spid="32" grpId="0"/>
      <p:bldP spid="33" grpId="0"/>
      <p:bldP spid="38" grpId="0"/>
      <p:bldP spid="42" grpId="0"/>
      <p:bldP spid="43" grpId="0"/>
      <p:bldP spid="45" grpId="0"/>
      <p:bldP spid="4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TextBox 12"/>
          <p:cNvSpPr txBox="1">
            <a:spLocks noChangeArrowheads="1"/>
          </p:cNvSpPr>
          <p:nvPr/>
        </p:nvSpPr>
        <p:spPr bwMode="auto">
          <a:xfrm>
            <a:off x="1032430" y="891113"/>
            <a:ext cx="7602546" cy="5616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活动</a:t>
            </a:r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查找纸箱装不下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135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盒香皂的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原因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0" name="组合 49"/>
          <p:cNvGrpSpPr/>
          <p:nvPr/>
        </p:nvGrpSpPr>
        <p:grpSpPr bwMode="auto">
          <a:xfrm>
            <a:off x="920607" y="1571687"/>
            <a:ext cx="1296000" cy="828000"/>
            <a:chOff x="1257085" y="1177110"/>
            <a:chExt cx="1928897" cy="1241122"/>
          </a:xfrm>
        </p:grpSpPr>
        <p:pic>
          <p:nvPicPr>
            <p:cNvPr id="51" name="图片 2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57085" y="1177110"/>
              <a:ext cx="1928897" cy="12411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2" name="文本框 3"/>
            <p:cNvSpPr txBox="1">
              <a:spLocks noChangeArrowheads="1"/>
            </p:cNvSpPr>
            <p:nvPr/>
          </p:nvSpPr>
          <p:spPr bwMode="auto">
            <a:xfrm>
              <a:off x="1301953" y="1420286"/>
              <a:ext cx="1803019" cy="6920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itchFamily="2" charset="-122"/>
                </a:defRPr>
              </a:lvl9pPr>
            </a:lstStyle>
            <a:p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方法一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1602582" y="1734836"/>
            <a:ext cx="5996981" cy="3147264"/>
            <a:chOff x="1602582" y="1734836"/>
            <a:chExt cx="5996981" cy="3147264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FEFDF8"/>
                </a:clrFrom>
                <a:clrTo>
                  <a:srgbClr val="FEFDF8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602582" y="2142352"/>
              <a:ext cx="2146136" cy="2739748"/>
            </a:xfrm>
            <a:prstGeom prst="rect">
              <a:avLst/>
            </a:prstGeom>
          </p:spPr>
        </p:pic>
        <p:grpSp>
          <p:nvGrpSpPr>
            <p:cNvPr id="5" name="组合 4"/>
            <p:cNvGrpSpPr/>
            <p:nvPr/>
          </p:nvGrpSpPr>
          <p:grpSpPr>
            <a:xfrm>
              <a:off x="4446100" y="1734836"/>
              <a:ext cx="3153463" cy="1748104"/>
              <a:chOff x="4446100" y="1734836"/>
              <a:chExt cx="3153463" cy="1748104"/>
            </a:xfrm>
            <a:noFill/>
          </p:grpSpPr>
          <p:sp>
            <p:nvSpPr>
              <p:cNvPr id="54" name="云形标注 53"/>
              <p:cNvSpPr/>
              <p:nvPr/>
            </p:nvSpPr>
            <p:spPr>
              <a:xfrm>
                <a:off x="4446100" y="1734836"/>
                <a:ext cx="3153463" cy="1748104"/>
              </a:xfrm>
              <a:prstGeom prst="cloudCallout">
                <a:avLst>
                  <a:gd name="adj1" fmla="val -92357"/>
                  <a:gd name="adj2" fmla="val 20276"/>
                </a:avLst>
              </a:prstGeom>
              <a:grpFill/>
              <a:ln w="19050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56" name="TextBox 15"/>
              <p:cNvSpPr txBox="1">
                <a:spLocks noChangeArrowheads="1"/>
              </p:cNvSpPr>
              <p:nvPr/>
            </p:nvSpPr>
            <p:spPr bwMode="auto">
              <a:xfrm>
                <a:off x="4733584" y="2042268"/>
                <a:ext cx="2705898" cy="1177245"/>
              </a:xfrm>
              <a:prstGeom prst="rect">
                <a:avLst/>
              </a:prstGeom>
              <a:grpFill/>
              <a:ln w="9525">
                <a:noFill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 lIns="68580" tIns="34290" rIns="68580" bIns="34290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从计算角度查找原因</a:t>
                </a:r>
                <a:r>
                  <a:rPr lang="en-US" altLang="zh-CN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,</a:t>
                </a:r>
                <a:r>
                  <a: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是不是计算出现错误。</a:t>
                </a:r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  <p:pic>
        <p:nvPicPr>
          <p:cNvPr id="15" name="图片 1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3" y="479078"/>
            <a:ext cx="366860" cy="456339"/>
          </a:xfrm>
          <a:prstGeom prst="rect">
            <a:avLst/>
          </a:prstGeom>
        </p:spPr>
      </p:pic>
      <p:sp>
        <p:nvSpPr>
          <p:cNvPr id="16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活动探究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8" name="图片 17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9" name="文本框 26">
              <a:hlinkClick r:id="rId6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矩形 101"/>
          <p:cNvSpPr/>
          <p:nvPr/>
        </p:nvSpPr>
        <p:spPr>
          <a:xfrm>
            <a:off x="5907640" y="2989780"/>
            <a:ext cx="2342508" cy="215757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89" name="立方体 88"/>
          <p:cNvSpPr/>
          <p:nvPr/>
        </p:nvSpPr>
        <p:spPr>
          <a:xfrm>
            <a:off x="1853262" y="2595682"/>
            <a:ext cx="453775" cy="256856"/>
          </a:xfrm>
          <a:prstGeom prst="cube">
            <a:avLst>
              <a:gd name="adj" fmla="val 37000"/>
            </a:avLst>
          </a:prstGeom>
          <a:solidFill>
            <a:srgbClr val="B39FDA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88" name="立方体 87"/>
          <p:cNvSpPr/>
          <p:nvPr/>
        </p:nvSpPr>
        <p:spPr>
          <a:xfrm>
            <a:off x="1762508" y="2689861"/>
            <a:ext cx="453775" cy="256856"/>
          </a:xfrm>
          <a:prstGeom prst="cube">
            <a:avLst>
              <a:gd name="adj" fmla="val 37000"/>
            </a:avLst>
          </a:prstGeom>
          <a:solidFill>
            <a:srgbClr val="B39FDA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60" name="TextBox 15"/>
          <p:cNvSpPr txBox="1">
            <a:spLocks noChangeArrowheads="1"/>
          </p:cNvSpPr>
          <p:nvPr/>
        </p:nvSpPr>
        <p:spPr bwMode="auto">
          <a:xfrm>
            <a:off x="3881487" y="373865"/>
            <a:ext cx="2489029" cy="6601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32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画  图  法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3" name="立方体 62"/>
          <p:cNvSpPr/>
          <p:nvPr/>
        </p:nvSpPr>
        <p:spPr>
          <a:xfrm>
            <a:off x="1661478" y="3647071"/>
            <a:ext cx="453775" cy="256856"/>
          </a:xfrm>
          <a:prstGeom prst="cube">
            <a:avLst>
              <a:gd name="adj" fmla="val 37000"/>
            </a:avLst>
          </a:prstGeom>
          <a:solidFill>
            <a:srgbClr val="B39FDA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64" name="立方体 63"/>
          <p:cNvSpPr/>
          <p:nvPr/>
        </p:nvSpPr>
        <p:spPr>
          <a:xfrm>
            <a:off x="2019361" y="3645358"/>
            <a:ext cx="453775" cy="256856"/>
          </a:xfrm>
          <a:prstGeom prst="cube">
            <a:avLst>
              <a:gd name="adj" fmla="val 37000"/>
            </a:avLst>
          </a:prstGeom>
          <a:solidFill>
            <a:srgbClr val="B39FDA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65" name="立方体 64"/>
          <p:cNvSpPr/>
          <p:nvPr/>
        </p:nvSpPr>
        <p:spPr>
          <a:xfrm>
            <a:off x="2358409" y="3645358"/>
            <a:ext cx="453775" cy="256856"/>
          </a:xfrm>
          <a:prstGeom prst="cube">
            <a:avLst>
              <a:gd name="adj" fmla="val 37000"/>
            </a:avLst>
          </a:prstGeom>
          <a:solidFill>
            <a:srgbClr val="B39FDA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66" name="立方体 65"/>
          <p:cNvSpPr/>
          <p:nvPr/>
        </p:nvSpPr>
        <p:spPr>
          <a:xfrm>
            <a:off x="2716292" y="3643645"/>
            <a:ext cx="453775" cy="256856"/>
          </a:xfrm>
          <a:prstGeom prst="cube">
            <a:avLst>
              <a:gd name="adj" fmla="val 37000"/>
            </a:avLst>
          </a:prstGeom>
          <a:solidFill>
            <a:srgbClr val="B39FDA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67" name="立方体 66"/>
          <p:cNvSpPr/>
          <p:nvPr/>
        </p:nvSpPr>
        <p:spPr>
          <a:xfrm>
            <a:off x="3077600" y="3645359"/>
            <a:ext cx="453775" cy="256856"/>
          </a:xfrm>
          <a:prstGeom prst="cube">
            <a:avLst>
              <a:gd name="adj" fmla="val 37000"/>
            </a:avLst>
          </a:prstGeom>
          <a:solidFill>
            <a:srgbClr val="B39FDA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68" name="立方体 67"/>
          <p:cNvSpPr/>
          <p:nvPr/>
        </p:nvSpPr>
        <p:spPr>
          <a:xfrm>
            <a:off x="3435483" y="3643646"/>
            <a:ext cx="453775" cy="256856"/>
          </a:xfrm>
          <a:prstGeom prst="cube">
            <a:avLst>
              <a:gd name="adj" fmla="val 37000"/>
            </a:avLst>
          </a:prstGeom>
          <a:solidFill>
            <a:srgbClr val="B39FDA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6" name="左大括号 5"/>
          <p:cNvSpPr/>
          <p:nvPr/>
        </p:nvSpPr>
        <p:spPr>
          <a:xfrm rot="16200000">
            <a:off x="2608414" y="2979250"/>
            <a:ext cx="246579" cy="2137025"/>
          </a:xfrm>
          <a:prstGeom prst="leftBrace">
            <a:avLst>
              <a:gd name="adj1" fmla="val 123810"/>
              <a:gd name="adj2" fmla="val 50000"/>
            </a:avLst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69" name="矩形 68"/>
          <p:cNvSpPr/>
          <p:nvPr/>
        </p:nvSpPr>
        <p:spPr>
          <a:xfrm>
            <a:off x="2473917" y="4124105"/>
            <a:ext cx="53518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60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8" name="立方体 77"/>
          <p:cNvSpPr/>
          <p:nvPr/>
        </p:nvSpPr>
        <p:spPr>
          <a:xfrm>
            <a:off x="1659765" y="3470698"/>
            <a:ext cx="453775" cy="256856"/>
          </a:xfrm>
          <a:prstGeom prst="cube">
            <a:avLst>
              <a:gd name="adj" fmla="val 37000"/>
            </a:avLst>
          </a:prstGeom>
          <a:solidFill>
            <a:srgbClr val="B39FDA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79" name="立方体 78"/>
          <p:cNvSpPr/>
          <p:nvPr/>
        </p:nvSpPr>
        <p:spPr>
          <a:xfrm>
            <a:off x="1658053" y="3304598"/>
            <a:ext cx="453775" cy="256856"/>
          </a:xfrm>
          <a:prstGeom prst="cube">
            <a:avLst>
              <a:gd name="adj" fmla="val 37000"/>
            </a:avLst>
          </a:prstGeom>
          <a:solidFill>
            <a:srgbClr val="B39FDA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80" name="立方体 79"/>
          <p:cNvSpPr/>
          <p:nvPr/>
        </p:nvSpPr>
        <p:spPr>
          <a:xfrm>
            <a:off x="1658053" y="3140212"/>
            <a:ext cx="453775" cy="256856"/>
          </a:xfrm>
          <a:prstGeom prst="cube">
            <a:avLst>
              <a:gd name="adj" fmla="val 37000"/>
            </a:avLst>
          </a:prstGeom>
          <a:solidFill>
            <a:srgbClr val="B39FDA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82" name="立方体 81"/>
          <p:cNvSpPr/>
          <p:nvPr/>
        </p:nvSpPr>
        <p:spPr>
          <a:xfrm>
            <a:off x="1658053" y="2965553"/>
            <a:ext cx="453775" cy="256856"/>
          </a:xfrm>
          <a:prstGeom prst="cube">
            <a:avLst>
              <a:gd name="adj" fmla="val 37000"/>
            </a:avLst>
          </a:prstGeom>
          <a:solidFill>
            <a:srgbClr val="B39FDA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83" name="立方体 82"/>
          <p:cNvSpPr/>
          <p:nvPr/>
        </p:nvSpPr>
        <p:spPr>
          <a:xfrm>
            <a:off x="1666614" y="2799452"/>
            <a:ext cx="453775" cy="256856"/>
          </a:xfrm>
          <a:prstGeom prst="cube">
            <a:avLst>
              <a:gd name="adj" fmla="val 37000"/>
            </a:avLst>
          </a:prstGeom>
          <a:solidFill>
            <a:srgbClr val="B39FDA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61" name="立方体 60"/>
          <p:cNvSpPr/>
          <p:nvPr/>
        </p:nvSpPr>
        <p:spPr>
          <a:xfrm>
            <a:off x="1651204" y="2516914"/>
            <a:ext cx="2529154" cy="1387010"/>
          </a:xfrm>
          <a:prstGeom prst="cube">
            <a:avLst>
              <a:gd name="adj" fmla="val 27551"/>
            </a:avLst>
          </a:prstGeom>
          <a:solidFill>
            <a:srgbClr val="99CCFF">
              <a:alpha val="24000"/>
            </a:srgb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84" name="左大括号 83"/>
          <p:cNvSpPr/>
          <p:nvPr/>
        </p:nvSpPr>
        <p:spPr>
          <a:xfrm>
            <a:off x="1188011" y="2886784"/>
            <a:ext cx="433228" cy="1006010"/>
          </a:xfrm>
          <a:prstGeom prst="leftBrace">
            <a:avLst>
              <a:gd name="adj1" fmla="val 123810"/>
              <a:gd name="adj2" fmla="val 50000"/>
            </a:avLst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85" name="矩形 84"/>
          <p:cNvSpPr/>
          <p:nvPr/>
        </p:nvSpPr>
        <p:spPr>
          <a:xfrm>
            <a:off x="747981" y="3114302"/>
            <a:ext cx="53518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30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1" name="左大括号 90"/>
          <p:cNvSpPr/>
          <p:nvPr/>
        </p:nvSpPr>
        <p:spPr>
          <a:xfrm>
            <a:off x="5643366" y="2979483"/>
            <a:ext cx="267334" cy="236329"/>
          </a:xfrm>
          <a:prstGeom prst="leftBrace">
            <a:avLst>
              <a:gd name="adj1" fmla="val 123810"/>
              <a:gd name="adj2" fmla="val 50000"/>
            </a:avLst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92" name="矩形 91"/>
          <p:cNvSpPr/>
          <p:nvPr/>
        </p:nvSpPr>
        <p:spPr>
          <a:xfrm>
            <a:off x="5319369" y="2817829"/>
            <a:ext cx="53518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961140" y="2599108"/>
            <a:ext cx="2116477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8" name="图片 9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82615" y="2983527"/>
            <a:ext cx="2368472" cy="1177507"/>
          </a:xfrm>
          <a:prstGeom prst="rect">
            <a:avLst/>
          </a:prstGeom>
        </p:spPr>
      </p:pic>
      <p:sp>
        <p:nvSpPr>
          <p:cNvPr id="99" name="左大括号 98"/>
          <p:cNvSpPr/>
          <p:nvPr/>
        </p:nvSpPr>
        <p:spPr>
          <a:xfrm>
            <a:off x="5677326" y="3214099"/>
            <a:ext cx="199491" cy="946935"/>
          </a:xfrm>
          <a:prstGeom prst="leftBrace">
            <a:avLst>
              <a:gd name="adj1" fmla="val 123810"/>
              <a:gd name="adj2" fmla="val 50000"/>
            </a:avLst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100" name="矩形 99"/>
          <p:cNvSpPr/>
          <p:nvPr/>
        </p:nvSpPr>
        <p:spPr>
          <a:xfrm>
            <a:off x="5235464" y="3401744"/>
            <a:ext cx="53518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24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1" name="图片 100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4185" y="3140938"/>
            <a:ext cx="985908" cy="731520"/>
          </a:xfrm>
          <a:prstGeom prst="rect">
            <a:avLst/>
          </a:prstGeom>
        </p:spPr>
      </p:pic>
      <p:sp>
        <p:nvSpPr>
          <p:cNvPr id="103" name="TextBox 15"/>
          <p:cNvSpPr txBox="1">
            <a:spLocks noChangeArrowheads="1"/>
          </p:cNvSpPr>
          <p:nvPr/>
        </p:nvSpPr>
        <p:spPr bwMode="auto">
          <a:xfrm>
            <a:off x="6470576" y="2515785"/>
            <a:ext cx="1974782" cy="5176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空 隙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9" name="组合 38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40" name="图片 39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1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2684866" y="860411"/>
            <a:ext cx="4467043" cy="1485611"/>
            <a:chOff x="2684866" y="860411"/>
            <a:chExt cx="4467043" cy="1485611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2684866" y="860411"/>
              <a:ext cx="4467043" cy="1485611"/>
            </a:xfrm>
            <a:prstGeom prst="rect">
              <a:avLst/>
            </a:prstGeom>
          </p:spPr>
        </p:pic>
        <p:pic>
          <p:nvPicPr>
            <p:cNvPr id="2050" name="Picture 2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49241" y="1098315"/>
              <a:ext cx="1059635" cy="8342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38" name="组合 37"/>
          <p:cNvGrpSpPr/>
          <p:nvPr/>
        </p:nvGrpSpPr>
        <p:grpSpPr bwMode="auto">
          <a:xfrm>
            <a:off x="488280" y="402867"/>
            <a:ext cx="1296000" cy="828000"/>
            <a:chOff x="1257085" y="1177110"/>
            <a:chExt cx="1928897" cy="1241122"/>
          </a:xfrm>
        </p:grpSpPr>
        <p:pic>
          <p:nvPicPr>
            <p:cNvPr id="42" name="图片 2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57085" y="1177110"/>
              <a:ext cx="1928897" cy="12411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3" name="文本框 3"/>
            <p:cNvSpPr txBox="1">
              <a:spLocks noChangeArrowheads="1"/>
            </p:cNvSpPr>
            <p:nvPr/>
          </p:nvSpPr>
          <p:spPr bwMode="auto">
            <a:xfrm>
              <a:off x="1301953" y="1420286"/>
              <a:ext cx="1803019" cy="6920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itchFamily="2" charset="-122"/>
                </a:defRPr>
              </a:lvl9pPr>
            </a:lstStyle>
            <a:p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方法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二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00"/>
                            </p:stCondLst>
                            <p:childTnLst>
                              <p:par>
                                <p:cTn id="6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500" tmFilter="0, 0; .2, .5; .8, .5; 1, 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9" dur="250" autoRev="1" fill="hold"/>
                                        <p:tgtEl>
                                          <p:spTgt spid="6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9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500"/>
                            </p:stCondLst>
                            <p:childTnLst>
                              <p:par>
                                <p:cTn id="10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7" dur="500" tmFilter="0, 0; .2, .5; .8, .5; 1, 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8" dur="250" autoRev="1" fill="hold"/>
                                        <p:tgtEl>
                                          <p:spTgt spid="8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500"/>
                            </p:stCondLst>
                            <p:childTnLst>
                              <p:par>
                                <p:cTn id="1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7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1000"/>
                            </p:stCondLst>
                            <p:childTnLst>
                              <p:par>
                                <p:cTn id="1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6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>
                            <p:stCondLst>
                              <p:cond delay="500"/>
                            </p:stCondLst>
                            <p:childTnLst>
                              <p:par>
                                <p:cTn id="1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5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>
                            <p:stCondLst>
                              <p:cond delay="500"/>
                            </p:stCondLst>
                            <p:childTnLst>
                              <p:par>
                                <p:cTn id="1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9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4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9" dur="10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0" dur="1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1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" grpId="0" animBg="1"/>
      <p:bldP spid="89" grpId="0" animBg="1"/>
      <p:bldP spid="88" grpId="0" animBg="1"/>
      <p:bldP spid="60" grpId="0"/>
      <p:bldP spid="63" grpId="0" animBg="1"/>
      <p:bldP spid="63" grpId="1" animBg="1"/>
      <p:bldP spid="64" grpId="0" animBg="1"/>
      <p:bldP spid="65" grpId="0" animBg="1"/>
      <p:bldP spid="66" grpId="0" animBg="1"/>
      <p:bldP spid="67" grpId="0" animBg="1"/>
      <p:bldP spid="68" grpId="0" animBg="1"/>
      <p:bldP spid="6" grpId="0" animBg="1"/>
      <p:bldP spid="69" grpId="0"/>
      <p:bldP spid="78" grpId="0" animBg="1"/>
      <p:bldP spid="79" grpId="0" animBg="1"/>
      <p:bldP spid="80" grpId="0" animBg="1"/>
      <p:bldP spid="82" grpId="0" animBg="1"/>
      <p:bldP spid="83" grpId="0" animBg="1"/>
      <p:bldP spid="83" grpId="1" animBg="1"/>
      <p:bldP spid="61" grpId="0" animBg="1"/>
      <p:bldP spid="84" grpId="0" animBg="1"/>
      <p:bldP spid="85" grpId="0"/>
      <p:bldP spid="91" grpId="0" animBg="1"/>
      <p:bldP spid="92" grpId="0"/>
      <p:bldP spid="99" grpId="0" animBg="1"/>
      <p:bldP spid="100" grpId="0"/>
      <p:bldP spid="10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立方体 191"/>
          <p:cNvSpPr/>
          <p:nvPr/>
        </p:nvSpPr>
        <p:spPr>
          <a:xfrm>
            <a:off x="1904143" y="2629197"/>
            <a:ext cx="421241" cy="297951"/>
          </a:xfrm>
          <a:prstGeom prst="cube">
            <a:avLst>
              <a:gd name="adj" fmla="val 45789"/>
            </a:avLst>
          </a:prstGeom>
          <a:solidFill>
            <a:srgbClr val="B39FDA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191" name="立方体 190"/>
          <p:cNvSpPr/>
          <p:nvPr/>
        </p:nvSpPr>
        <p:spPr>
          <a:xfrm>
            <a:off x="1770579" y="2762760"/>
            <a:ext cx="421241" cy="297951"/>
          </a:xfrm>
          <a:prstGeom prst="cube">
            <a:avLst>
              <a:gd name="adj" fmla="val 45789"/>
            </a:avLst>
          </a:prstGeom>
          <a:solidFill>
            <a:srgbClr val="B39FDA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174" name="立方体 173"/>
          <p:cNvSpPr/>
          <p:nvPr/>
        </p:nvSpPr>
        <p:spPr>
          <a:xfrm>
            <a:off x="1674686" y="3694285"/>
            <a:ext cx="421241" cy="297951"/>
          </a:xfrm>
          <a:prstGeom prst="cube">
            <a:avLst>
              <a:gd name="adj" fmla="val 45789"/>
            </a:avLst>
          </a:prstGeom>
          <a:solidFill>
            <a:srgbClr val="B39FDA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176" name="立方体 175"/>
          <p:cNvSpPr/>
          <p:nvPr/>
        </p:nvSpPr>
        <p:spPr>
          <a:xfrm>
            <a:off x="1960650" y="3692572"/>
            <a:ext cx="421241" cy="297951"/>
          </a:xfrm>
          <a:prstGeom prst="cube">
            <a:avLst>
              <a:gd name="adj" fmla="val 45789"/>
            </a:avLst>
          </a:prstGeom>
          <a:solidFill>
            <a:srgbClr val="B39FDA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177" name="立方体 176"/>
          <p:cNvSpPr/>
          <p:nvPr/>
        </p:nvSpPr>
        <p:spPr>
          <a:xfrm>
            <a:off x="2248326" y="3692572"/>
            <a:ext cx="421241" cy="297951"/>
          </a:xfrm>
          <a:prstGeom prst="cube">
            <a:avLst>
              <a:gd name="adj" fmla="val 45789"/>
            </a:avLst>
          </a:prstGeom>
          <a:solidFill>
            <a:srgbClr val="B39FDA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178" name="立方体 177"/>
          <p:cNvSpPr/>
          <p:nvPr/>
        </p:nvSpPr>
        <p:spPr>
          <a:xfrm>
            <a:off x="2513742" y="3690859"/>
            <a:ext cx="421241" cy="297951"/>
          </a:xfrm>
          <a:prstGeom prst="cube">
            <a:avLst>
              <a:gd name="adj" fmla="val 45789"/>
            </a:avLst>
          </a:prstGeom>
          <a:solidFill>
            <a:srgbClr val="B39FDA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179" name="立方体 178"/>
          <p:cNvSpPr/>
          <p:nvPr/>
        </p:nvSpPr>
        <p:spPr>
          <a:xfrm>
            <a:off x="2792857" y="3692573"/>
            <a:ext cx="421241" cy="297951"/>
          </a:xfrm>
          <a:prstGeom prst="cube">
            <a:avLst>
              <a:gd name="adj" fmla="val 45789"/>
            </a:avLst>
          </a:prstGeom>
          <a:solidFill>
            <a:srgbClr val="B39FDA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180" name="立方体 179"/>
          <p:cNvSpPr/>
          <p:nvPr/>
        </p:nvSpPr>
        <p:spPr>
          <a:xfrm>
            <a:off x="3058273" y="3690860"/>
            <a:ext cx="421241" cy="297951"/>
          </a:xfrm>
          <a:prstGeom prst="cube">
            <a:avLst>
              <a:gd name="adj" fmla="val 45789"/>
            </a:avLst>
          </a:prstGeom>
          <a:solidFill>
            <a:srgbClr val="B39FDA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181" name="立方体 180"/>
          <p:cNvSpPr/>
          <p:nvPr/>
        </p:nvSpPr>
        <p:spPr>
          <a:xfrm>
            <a:off x="3344237" y="3699422"/>
            <a:ext cx="421241" cy="297951"/>
          </a:xfrm>
          <a:prstGeom prst="cube">
            <a:avLst>
              <a:gd name="adj" fmla="val 45789"/>
            </a:avLst>
          </a:prstGeom>
          <a:solidFill>
            <a:srgbClr val="B39FDA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182" name="立方体 181"/>
          <p:cNvSpPr/>
          <p:nvPr/>
        </p:nvSpPr>
        <p:spPr>
          <a:xfrm>
            <a:off x="1671260" y="3526473"/>
            <a:ext cx="421241" cy="297951"/>
          </a:xfrm>
          <a:prstGeom prst="cube">
            <a:avLst>
              <a:gd name="adj" fmla="val 45789"/>
            </a:avLst>
          </a:prstGeom>
          <a:solidFill>
            <a:srgbClr val="B39FDA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183" name="立方体 182"/>
          <p:cNvSpPr/>
          <p:nvPr/>
        </p:nvSpPr>
        <p:spPr>
          <a:xfrm>
            <a:off x="1671262" y="3362087"/>
            <a:ext cx="421241" cy="297951"/>
          </a:xfrm>
          <a:prstGeom prst="cube">
            <a:avLst>
              <a:gd name="adj" fmla="val 45789"/>
            </a:avLst>
          </a:prstGeom>
          <a:solidFill>
            <a:srgbClr val="B39FDA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184" name="立方体 183"/>
          <p:cNvSpPr/>
          <p:nvPr/>
        </p:nvSpPr>
        <p:spPr>
          <a:xfrm>
            <a:off x="1671263" y="3197700"/>
            <a:ext cx="421241" cy="297951"/>
          </a:xfrm>
          <a:prstGeom prst="cube">
            <a:avLst>
              <a:gd name="adj" fmla="val 45789"/>
            </a:avLst>
          </a:prstGeom>
          <a:solidFill>
            <a:srgbClr val="B39FDA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185" name="立方体 184"/>
          <p:cNvSpPr/>
          <p:nvPr/>
        </p:nvSpPr>
        <p:spPr>
          <a:xfrm>
            <a:off x="1671263" y="3033314"/>
            <a:ext cx="421241" cy="297951"/>
          </a:xfrm>
          <a:prstGeom prst="cube">
            <a:avLst>
              <a:gd name="adj" fmla="val 45789"/>
            </a:avLst>
          </a:prstGeom>
          <a:solidFill>
            <a:srgbClr val="B39FDA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186" name="立方体 185"/>
          <p:cNvSpPr/>
          <p:nvPr/>
        </p:nvSpPr>
        <p:spPr>
          <a:xfrm>
            <a:off x="1671263" y="2868928"/>
            <a:ext cx="421241" cy="297951"/>
          </a:xfrm>
          <a:prstGeom prst="cube">
            <a:avLst>
              <a:gd name="adj" fmla="val 45789"/>
            </a:avLst>
          </a:prstGeom>
          <a:solidFill>
            <a:srgbClr val="B39FDA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118" name="立方体 117"/>
          <p:cNvSpPr/>
          <p:nvPr/>
        </p:nvSpPr>
        <p:spPr>
          <a:xfrm>
            <a:off x="1672976" y="2625774"/>
            <a:ext cx="2529154" cy="1387010"/>
          </a:xfrm>
          <a:prstGeom prst="cube">
            <a:avLst>
              <a:gd name="adj" fmla="val 27551"/>
            </a:avLst>
          </a:prstGeom>
          <a:solidFill>
            <a:srgbClr val="99CCFF">
              <a:alpha val="24000"/>
            </a:srgb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187" name="左大括号 186"/>
          <p:cNvSpPr/>
          <p:nvPr/>
        </p:nvSpPr>
        <p:spPr>
          <a:xfrm>
            <a:off x="1209783" y="2995644"/>
            <a:ext cx="433228" cy="1006010"/>
          </a:xfrm>
          <a:prstGeom prst="leftBrace">
            <a:avLst>
              <a:gd name="adj1" fmla="val 123810"/>
              <a:gd name="adj2" fmla="val 50000"/>
            </a:avLst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188" name="矩形 187"/>
          <p:cNvSpPr/>
          <p:nvPr/>
        </p:nvSpPr>
        <p:spPr>
          <a:xfrm>
            <a:off x="737095" y="3244934"/>
            <a:ext cx="53518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30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9" name="左大括号 188"/>
          <p:cNvSpPr/>
          <p:nvPr/>
        </p:nvSpPr>
        <p:spPr>
          <a:xfrm rot="16200000">
            <a:off x="2547992" y="3170304"/>
            <a:ext cx="215758" cy="1941815"/>
          </a:xfrm>
          <a:prstGeom prst="leftBrace">
            <a:avLst>
              <a:gd name="adj1" fmla="val 123810"/>
              <a:gd name="adj2" fmla="val 50000"/>
            </a:avLst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190" name="矩形 189"/>
          <p:cNvSpPr/>
          <p:nvPr/>
        </p:nvSpPr>
        <p:spPr>
          <a:xfrm>
            <a:off x="2413496" y="4191868"/>
            <a:ext cx="53518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56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4" name="矩形 193"/>
          <p:cNvSpPr/>
          <p:nvPr/>
        </p:nvSpPr>
        <p:spPr>
          <a:xfrm>
            <a:off x="1392928" y="2462386"/>
            <a:ext cx="53518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30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95" name="图片 194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53911" y="3140938"/>
            <a:ext cx="985908" cy="731520"/>
          </a:xfrm>
          <a:prstGeom prst="rect">
            <a:avLst/>
          </a:prstGeom>
        </p:spPr>
      </p:pic>
      <p:grpSp>
        <p:nvGrpSpPr>
          <p:cNvPr id="14" name="组合 13"/>
          <p:cNvGrpSpPr/>
          <p:nvPr/>
        </p:nvGrpSpPr>
        <p:grpSpPr>
          <a:xfrm>
            <a:off x="5574707" y="2744908"/>
            <a:ext cx="2210657" cy="1191802"/>
            <a:chOff x="5618251" y="2897312"/>
            <a:chExt cx="2210657" cy="1191802"/>
          </a:xfrm>
        </p:grpSpPr>
        <p:sp>
          <p:nvSpPr>
            <p:cNvPr id="4" name="矩形 3"/>
            <p:cNvSpPr/>
            <p:nvPr/>
          </p:nvSpPr>
          <p:spPr>
            <a:xfrm>
              <a:off x="5619963" y="2897312"/>
              <a:ext cx="2208945" cy="1191802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2" name="组合 11"/>
            <p:cNvGrpSpPr/>
            <p:nvPr/>
          </p:nvGrpSpPr>
          <p:grpSpPr>
            <a:xfrm>
              <a:off x="5619964" y="3880207"/>
              <a:ext cx="2001749" cy="198634"/>
              <a:chOff x="4623370" y="4383640"/>
              <a:chExt cx="2001749" cy="198634"/>
            </a:xfrm>
          </p:grpSpPr>
          <p:grpSp>
            <p:nvGrpSpPr>
              <p:cNvPr id="11" name="组合 10"/>
              <p:cNvGrpSpPr/>
              <p:nvPr/>
            </p:nvGrpSpPr>
            <p:grpSpPr>
              <a:xfrm>
                <a:off x="4623370" y="4385352"/>
                <a:ext cx="573641" cy="196922"/>
                <a:chOff x="4623370" y="4385352"/>
                <a:chExt cx="573641" cy="196922"/>
              </a:xfrm>
            </p:grpSpPr>
            <p:sp>
              <p:nvSpPr>
                <p:cNvPr id="7" name="矩形 6"/>
                <p:cNvSpPr/>
                <p:nvPr/>
              </p:nvSpPr>
              <p:spPr>
                <a:xfrm>
                  <a:off x="4623370" y="4387065"/>
                  <a:ext cx="287677" cy="195209"/>
                </a:xfrm>
                <a:prstGeom prst="rect">
                  <a:avLst/>
                </a:prstGeom>
                <a:solidFill>
                  <a:srgbClr val="ADAAE3"/>
                </a:solidFill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46" name="矩形 245"/>
                <p:cNvSpPr/>
                <p:nvPr/>
              </p:nvSpPr>
              <p:spPr>
                <a:xfrm>
                  <a:off x="4909334" y="4385352"/>
                  <a:ext cx="287677" cy="195209"/>
                </a:xfrm>
                <a:prstGeom prst="rect">
                  <a:avLst/>
                </a:prstGeom>
                <a:solidFill>
                  <a:srgbClr val="ADAAE3"/>
                </a:solidFill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247" name="组合 246"/>
              <p:cNvGrpSpPr/>
              <p:nvPr/>
            </p:nvGrpSpPr>
            <p:grpSpPr>
              <a:xfrm>
                <a:off x="5197010" y="4383640"/>
                <a:ext cx="573641" cy="196922"/>
                <a:chOff x="4623370" y="4385352"/>
                <a:chExt cx="573641" cy="196922"/>
              </a:xfrm>
            </p:grpSpPr>
            <p:sp>
              <p:nvSpPr>
                <p:cNvPr id="248" name="矩形 247"/>
                <p:cNvSpPr/>
                <p:nvPr/>
              </p:nvSpPr>
              <p:spPr>
                <a:xfrm>
                  <a:off x="4623370" y="4387065"/>
                  <a:ext cx="287677" cy="195209"/>
                </a:xfrm>
                <a:prstGeom prst="rect">
                  <a:avLst/>
                </a:prstGeom>
                <a:solidFill>
                  <a:srgbClr val="ADAAE3"/>
                </a:solidFill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49" name="矩形 248"/>
                <p:cNvSpPr/>
                <p:nvPr/>
              </p:nvSpPr>
              <p:spPr>
                <a:xfrm>
                  <a:off x="4909334" y="4385352"/>
                  <a:ext cx="287677" cy="195209"/>
                </a:xfrm>
                <a:prstGeom prst="rect">
                  <a:avLst/>
                </a:prstGeom>
                <a:solidFill>
                  <a:srgbClr val="ADAAE3"/>
                </a:solidFill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250" name="组合 249"/>
              <p:cNvGrpSpPr/>
              <p:nvPr/>
            </p:nvGrpSpPr>
            <p:grpSpPr>
              <a:xfrm>
                <a:off x="5762089" y="4383640"/>
                <a:ext cx="573641" cy="196922"/>
                <a:chOff x="4623370" y="4385352"/>
                <a:chExt cx="573641" cy="196922"/>
              </a:xfrm>
            </p:grpSpPr>
            <p:sp>
              <p:nvSpPr>
                <p:cNvPr id="251" name="矩形 250"/>
                <p:cNvSpPr/>
                <p:nvPr/>
              </p:nvSpPr>
              <p:spPr>
                <a:xfrm>
                  <a:off x="4623370" y="4387065"/>
                  <a:ext cx="287677" cy="195209"/>
                </a:xfrm>
                <a:prstGeom prst="rect">
                  <a:avLst/>
                </a:prstGeom>
                <a:solidFill>
                  <a:srgbClr val="ADAAE3"/>
                </a:solidFill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52" name="矩形 251"/>
                <p:cNvSpPr/>
                <p:nvPr/>
              </p:nvSpPr>
              <p:spPr>
                <a:xfrm>
                  <a:off x="4909334" y="4385352"/>
                  <a:ext cx="287677" cy="195209"/>
                </a:xfrm>
                <a:prstGeom prst="rect">
                  <a:avLst/>
                </a:prstGeom>
                <a:solidFill>
                  <a:srgbClr val="ADAAE3"/>
                </a:solidFill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254" name="矩形 253"/>
              <p:cNvSpPr/>
              <p:nvPr/>
            </p:nvSpPr>
            <p:spPr>
              <a:xfrm>
                <a:off x="6337442" y="4385353"/>
                <a:ext cx="287677" cy="195209"/>
              </a:xfrm>
              <a:prstGeom prst="rect">
                <a:avLst/>
              </a:prstGeom>
              <a:solidFill>
                <a:srgbClr val="ADAAE3"/>
              </a:solidFill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78" name="组合 277"/>
            <p:cNvGrpSpPr/>
            <p:nvPr/>
          </p:nvGrpSpPr>
          <p:grpSpPr>
            <a:xfrm>
              <a:off x="5618251" y="3683286"/>
              <a:ext cx="2001749" cy="198634"/>
              <a:chOff x="4623370" y="4383640"/>
              <a:chExt cx="2001749" cy="198634"/>
            </a:xfrm>
          </p:grpSpPr>
          <p:grpSp>
            <p:nvGrpSpPr>
              <p:cNvPr id="279" name="组合 278"/>
              <p:cNvGrpSpPr/>
              <p:nvPr/>
            </p:nvGrpSpPr>
            <p:grpSpPr>
              <a:xfrm>
                <a:off x="4623370" y="4385352"/>
                <a:ext cx="573641" cy="196922"/>
                <a:chOff x="4623370" y="4385352"/>
                <a:chExt cx="573641" cy="196922"/>
              </a:xfrm>
            </p:grpSpPr>
            <p:sp>
              <p:nvSpPr>
                <p:cNvPr id="287" name="矩形 286"/>
                <p:cNvSpPr/>
                <p:nvPr/>
              </p:nvSpPr>
              <p:spPr>
                <a:xfrm>
                  <a:off x="4623370" y="4387065"/>
                  <a:ext cx="287677" cy="195209"/>
                </a:xfrm>
                <a:prstGeom prst="rect">
                  <a:avLst/>
                </a:prstGeom>
                <a:solidFill>
                  <a:srgbClr val="ADAAE3"/>
                </a:solidFill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88" name="矩形 287"/>
                <p:cNvSpPr/>
                <p:nvPr/>
              </p:nvSpPr>
              <p:spPr>
                <a:xfrm>
                  <a:off x="4909334" y="4385352"/>
                  <a:ext cx="287677" cy="195209"/>
                </a:xfrm>
                <a:prstGeom prst="rect">
                  <a:avLst/>
                </a:prstGeom>
                <a:solidFill>
                  <a:srgbClr val="ADAAE3"/>
                </a:solidFill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280" name="组合 279"/>
              <p:cNvGrpSpPr/>
              <p:nvPr/>
            </p:nvGrpSpPr>
            <p:grpSpPr>
              <a:xfrm>
                <a:off x="5197010" y="4383640"/>
                <a:ext cx="573641" cy="196922"/>
                <a:chOff x="4623370" y="4385352"/>
                <a:chExt cx="573641" cy="196922"/>
              </a:xfrm>
            </p:grpSpPr>
            <p:sp>
              <p:nvSpPr>
                <p:cNvPr id="285" name="矩形 284"/>
                <p:cNvSpPr/>
                <p:nvPr/>
              </p:nvSpPr>
              <p:spPr>
                <a:xfrm>
                  <a:off x="4623370" y="4387065"/>
                  <a:ext cx="287677" cy="195209"/>
                </a:xfrm>
                <a:prstGeom prst="rect">
                  <a:avLst/>
                </a:prstGeom>
                <a:solidFill>
                  <a:srgbClr val="ADAAE3"/>
                </a:solidFill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86" name="矩形 285"/>
                <p:cNvSpPr/>
                <p:nvPr/>
              </p:nvSpPr>
              <p:spPr>
                <a:xfrm>
                  <a:off x="4909334" y="4385352"/>
                  <a:ext cx="287677" cy="195209"/>
                </a:xfrm>
                <a:prstGeom prst="rect">
                  <a:avLst/>
                </a:prstGeom>
                <a:solidFill>
                  <a:srgbClr val="ADAAE3"/>
                </a:solidFill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281" name="组合 280"/>
              <p:cNvGrpSpPr/>
              <p:nvPr/>
            </p:nvGrpSpPr>
            <p:grpSpPr>
              <a:xfrm>
                <a:off x="5762089" y="4383640"/>
                <a:ext cx="573641" cy="196922"/>
                <a:chOff x="4623370" y="4385352"/>
                <a:chExt cx="573641" cy="196922"/>
              </a:xfrm>
            </p:grpSpPr>
            <p:sp>
              <p:nvSpPr>
                <p:cNvPr id="283" name="矩形 282"/>
                <p:cNvSpPr/>
                <p:nvPr/>
              </p:nvSpPr>
              <p:spPr>
                <a:xfrm>
                  <a:off x="4623370" y="4387065"/>
                  <a:ext cx="287677" cy="195209"/>
                </a:xfrm>
                <a:prstGeom prst="rect">
                  <a:avLst/>
                </a:prstGeom>
                <a:solidFill>
                  <a:srgbClr val="ADAAE3"/>
                </a:solidFill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84" name="矩形 283"/>
                <p:cNvSpPr/>
                <p:nvPr/>
              </p:nvSpPr>
              <p:spPr>
                <a:xfrm>
                  <a:off x="4909334" y="4385352"/>
                  <a:ext cx="287677" cy="195209"/>
                </a:xfrm>
                <a:prstGeom prst="rect">
                  <a:avLst/>
                </a:prstGeom>
                <a:solidFill>
                  <a:srgbClr val="ADAAE3"/>
                </a:solidFill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282" name="矩形 281"/>
              <p:cNvSpPr/>
              <p:nvPr/>
            </p:nvSpPr>
            <p:spPr>
              <a:xfrm>
                <a:off x="6337442" y="4385353"/>
                <a:ext cx="287677" cy="195209"/>
              </a:xfrm>
              <a:prstGeom prst="rect">
                <a:avLst/>
              </a:prstGeom>
              <a:solidFill>
                <a:srgbClr val="ADAAE3"/>
              </a:solidFill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89" name="组合 288"/>
            <p:cNvGrpSpPr/>
            <p:nvPr/>
          </p:nvGrpSpPr>
          <p:grpSpPr>
            <a:xfrm>
              <a:off x="5618251" y="3488077"/>
              <a:ext cx="2001749" cy="198634"/>
              <a:chOff x="4623370" y="4383640"/>
              <a:chExt cx="2001749" cy="198634"/>
            </a:xfrm>
          </p:grpSpPr>
          <p:grpSp>
            <p:nvGrpSpPr>
              <p:cNvPr id="290" name="组合 289"/>
              <p:cNvGrpSpPr/>
              <p:nvPr/>
            </p:nvGrpSpPr>
            <p:grpSpPr>
              <a:xfrm>
                <a:off x="4623370" y="4385352"/>
                <a:ext cx="573641" cy="196922"/>
                <a:chOff x="4623370" y="4385352"/>
                <a:chExt cx="573641" cy="196922"/>
              </a:xfrm>
            </p:grpSpPr>
            <p:sp>
              <p:nvSpPr>
                <p:cNvPr id="298" name="矩形 297"/>
                <p:cNvSpPr/>
                <p:nvPr/>
              </p:nvSpPr>
              <p:spPr>
                <a:xfrm>
                  <a:off x="4623370" y="4387065"/>
                  <a:ext cx="287677" cy="195209"/>
                </a:xfrm>
                <a:prstGeom prst="rect">
                  <a:avLst/>
                </a:prstGeom>
                <a:solidFill>
                  <a:srgbClr val="ADAAE3"/>
                </a:solidFill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99" name="矩形 298"/>
                <p:cNvSpPr/>
                <p:nvPr/>
              </p:nvSpPr>
              <p:spPr>
                <a:xfrm>
                  <a:off x="4909334" y="4385352"/>
                  <a:ext cx="287677" cy="195209"/>
                </a:xfrm>
                <a:prstGeom prst="rect">
                  <a:avLst/>
                </a:prstGeom>
                <a:solidFill>
                  <a:srgbClr val="ADAAE3"/>
                </a:solidFill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291" name="组合 290"/>
              <p:cNvGrpSpPr/>
              <p:nvPr/>
            </p:nvGrpSpPr>
            <p:grpSpPr>
              <a:xfrm>
                <a:off x="5197010" y="4383640"/>
                <a:ext cx="573641" cy="196922"/>
                <a:chOff x="4623370" y="4385352"/>
                <a:chExt cx="573641" cy="196922"/>
              </a:xfrm>
            </p:grpSpPr>
            <p:sp>
              <p:nvSpPr>
                <p:cNvPr id="296" name="矩形 295"/>
                <p:cNvSpPr/>
                <p:nvPr/>
              </p:nvSpPr>
              <p:spPr>
                <a:xfrm>
                  <a:off x="4623370" y="4387065"/>
                  <a:ext cx="287677" cy="195209"/>
                </a:xfrm>
                <a:prstGeom prst="rect">
                  <a:avLst/>
                </a:prstGeom>
                <a:solidFill>
                  <a:srgbClr val="ADAAE3"/>
                </a:solidFill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97" name="矩形 296"/>
                <p:cNvSpPr/>
                <p:nvPr/>
              </p:nvSpPr>
              <p:spPr>
                <a:xfrm>
                  <a:off x="4909334" y="4385352"/>
                  <a:ext cx="287677" cy="195209"/>
                </a:xfrm>
                <a:prstGeom prst="rect">
                  <a:avLst/>
                </a:prstGeom>
                <a:solidFill>
                  <a:srgbClr val="ADAAE3"/>
                </a:solidFill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292" name="组合 291"/>
              <p:cNvGrpSpPr/>
              <p:nvPr/>
            </p:nvGrpSpPr>
            <p:grpSpPr>
              <a:xfrm>
                <a:off x="5762089" y="4383640"/>
                <a:ext cx="573641" cy="196922"/>
                <a:chOff x="4623370" y="4385352"/>
                <a:chExt cx="573641" cy="196922"/>
              </a:xfrm>
            </p:grpSpPr>
            <p:sp>
              <p:nvSpPr>
                <p:cNvPr id="294" name="矩形 293"/>
                <p:cNvSpPr/>
                <p:nvPr/>
              </p:nvSpPr>
              <p:spPr>
                <a:xfrm>
                  <a:off x="4623370" y="4387065"/>
                  <a:ext cx="287677" cy="195209"/>
                </a:xfrm>
                <a:prstGeom prst="rect">
                  <a:avLst/>
                </a:prstGeom>
                <a:solidFill>
                  <a:srgbClr val="ADAAE3"/>
                </a:solidFill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95" name="矩形 294"/>
                <p:cNvSpPr/>
                <p:nvPr/>
              </p:nvSpPr>
              <p:spPr>
                <a:xfrm>
                  <a:off x="4909334" y="4385352"/>
                  <a:ext cx="287677" cy="195209"/>
                </a:xfrm>
                <a:prstGeom prst="rect">
                  <a:avLst/>
                </a:prstGeom>
                <a:solidFill>
                  <a:srgbClr val="ADAAE3"/>
                </a:solidFill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293" name="矩形 292"/>
              <p:cNvSpPr/>
              <p:nvPr/>
            </p:nvSpPr>
            <p:spPr>
              <a:xfrm>
                <a:off x="6337442" y="4385353"/>
                <a:ext cx="287677" cy="195209"/>
              </a:xfrm>
              <a:prstGeom prst="rect">
                <a:avLst/>
              </a:prstGeom>
              <a:solidFill>
                <a:srgbClr val="ADAAE3"/>
              </a:solidFill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00" name="组合 299"/>
            <p:cNvGrpSpPr/>
            <p:nvPr/>
          </p:nvGrpSpPr>
          <p:grpSpPr>
            <a:xfrm>
              <a:off x="5618252" y="3292867"/>
              <a:ext cx="2001749" cy="198634"/>
              <a:chOff x="4623370" y="4383640"/>
              <a:chExt cx="2001749" cy="198634"/>
            </a:xfrm>
          </p:grpSpPr>
          <p:grpSp>
            <p:nvGrpSpPr>
              <p:cNvPr id="301" name="组合 300"/>
              <p:cNvGrpSpPr/>
              <p:nvPr/>
            </p:nvGrpSpPr>
            <p:grpSpPr>
              <a:xfrm>
                <a:off x="4623370" y="4385352"/>
                <a:ext cx="573641" cy="196922"/>
                <a:chOff x="4623370" y="4385352"/>
                <a:chExt cx="573641" cy="196922"/>
              </a:xfrm>
            </p:grpSpPr>
            <p:sp>
              <p:nvSpPr>
                <p:cNvPr id="309" name="矩形 308"/>
                <p:cNvSpPr/>
                <p:nvPr/>
              </p:nvSpPr>
              <p:spPr>
                <a:xfrm>
                  <a:off x="4623370" y="4387065"/>
                  <a:ext cx="287677" cy="195209"/>
                </a:xfrm>
                <a:prstGeom prst="rect">
                  <a:avLst/>
                </a:prstGeom>
                <a:solidFill>
                  <a:srgbClr val="ADAAE3"/>
                </a:solidFill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10" name="矩形 309"/>
                <p:cNvSpPr/>
                <p:nvPr/>
              </p:nvSpPr>
              <p:spPr>
                <a:xfrm>
                  <a:off x="4909334" y="4385352"/>
                  <a:ext cx="287677" cy="195209"/>
                </a:xfrm>
                <a:prstGeom prst="rect">
                  <a:avLst/>
                </a:prstGeom>
                <a:solidFill>
                  <a:srgbClr val="ADAAE3"/>
                </a:solidFill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302" name="组合 301"/>
              <p:cNvGrpSpPr/>
              <p:nvPr/>
            </p:nvGrpSpPr>
            <p:grpSpPr>
              <a:xfrm>
                <a:off x="5197010" y="4383640"/>
                <a:ext cx="573641" cy="196922"/>
                <a:chOff x="4623370" y="4385352"/>
                <a:chExt cx="573641" cy="196922"/>
              </a:xfrm>
            </p:grpSpPr>
            <p:sp>
              <p:nvSpPr>
                <p:cNvPr id="307" name="矩形 306"/>
                <p:cNvSpPr/>
                <p:nvPr/>
              </p:nvSpPr>
              <p:spPr>
                <a:xfrm>
                  <a:off x="4623370" y="4387065"/>
                  <a:ext cx="287677" cy="195209"/>
                </a:xfrm>
                <a:prstGeom prst="rect">
                  <a:avLst/>
                </a:prstGeom>
                <a:solidFill>
                  <a:srgbClr val="ADAAE3"/>
                </a:solidFill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08" name="矩形 307"/>
                <p:cNvSpPr/>
                <p:nvPr/>
              </p:nvSpPr>
              <p:spPr>
                <a:xfrm>
                  <a:off x="4909334" y="4385352"/>
                  <a:ext cx="287677" cy="195209"/>
                </a:xfrm>
                <a:prstGeom prst="rect">
                  <a:avLst/>
                </a:prstGeom>
                <a:solidFill>
                  <a:srgbClr val="ADAAE3"/>
                </a:solidFill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303" name="组合 302"/>
              <p:cNvGrpSpPr/>
              <p:nvPr/>
            </p:nvGrpSpPr>
            <p:grpSpPr>
              <a:xfrm>
                <a:off x="5762089" y="4383640"/>
                <a:ext cx="573641" cy="196922"/>
                <a:chOff x="4623370" y="4385352"/>
                <a:chExt cx="573641" cy="196922"/>
              </a:xfrm>
            </p:grpSpPr>
            <p:sp>
              <p:nvSpPr>
                <p:cNvPr id="305" name="矩形 304"/>
                <p:cNvSpPr/>
                <p:nvPr/>
              </p:nvSpPr>
              <p:spPr>
                <a:xfrm>
                  <a:off x="4623370" y="4387065"/>
                  <a:ext cx="287677" cy="195209"/>
                </a:xfrm>
                <a:prstGeom prst="rect">
                  <a:avLst/>
                </a:prstGeom>
                <a:solidFill>
                  <a:srgbClr val="ADAAE3"/>
                </a:solidFill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06" name="矩形 305"/>
                <p:cNvSpPr/>
                <p:nvPr/>
              </p:nvSpPr>
              <p:spPr>
                <a:xfrm>
                  <a:off x="4909334" y="4385352"/>
                  <a:ext cx="287677" cy="195209"/>
                </a:xfrm>
                <a:prstGeom prst="rect">
                  <a:avLst/>
                </a:prstGeom>
                <a:solidFill>
                  <a:srgbClr val="ADAAE3"/>
                </a:solidFill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304" name="矩形 303"/>
              <p:cNvSpPr/>
              <p:nvPr/>
            </p:nvSpPr>
            <p:spPr>
              <a:xfrm>
                <a:off x="6337442" y="4385353"/>
                <a:ext cx="287677" cy="195209"/>
              </a:xfrm>
              <a:prstGeom prst="rect">
                <a:avLst/>
              </a:prstGeom>
              <a:solidFill>
                <a:srgbClr val="ADAAE3"/>
              </a:solidFill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11" name="组合 310"/>
            <p:cNvGrpSpPr/>
            <p:nvPr/>
          </p:nvGrpSpPr>
          <p:grpSpPr>
            <a:xfrm>
              <a:off x="5618251" y="3097659"/>
              <a:ext cx="2001749" cy="198634"/>
              <a:chOff x="4623370" y="4383640"/>
              <a:chExt cx="2001749" cy="198634"/>
            </a:xfrm>
          </p:grpSpPr>
          <p:grpSp>
            <p:nvGrpSpPr>
              <p:cNvPr id="312" name="组合 311"/>
              <p:cNvGrpSpPr/>
              <p:nvPr/>
            </p:nvGrpSpPr>
            <p:grpSpPr>
              <a:xfrm>
                <a:off x="4623370" y="4385352"/>
                <a:ext cx="573641" cy="196922"/>
                <a:chOff x="4623370" y="4385352"/>
                <a:chExt cx="573641" cy="196922"/>
              </a:xfrm>
            </p:grpSpPr>
            <p:sp>
              <p:nvSpPr>
                <p:cNvPr id="320" name="矩形 319"/>
                <p:cNvSpPr/>
                <p:nvPr/>
              </p:nvSpPr>
              <p:spPr>
                <a:xfrm>
                  <a:off x="4623370" y="4387065"/>
                  <a:ext cx="287677" cy="195209"/>
                </a:xfrm>
                <a:prstGeom prst="rect">
                  <a:avLst/>
                </a:prstGeom>
                <a:solidFill>
                  <a:srgbClr val="ADAAE3"/>
                </a:solidFill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21" name="矩形 320"/>
                <p:cNvSpPr/>
                <p:nvPr/>
              </p:nvSpPr>
              <p:spPr>
                <a:xfrm>
                  <a:off x="4909334" y="4385352"/>
                  <a:ext cx="287677" cy="195209"/>
                </a:xfrm>
                <a:prstGeom prst="rect">
                  <a:avLst/>
                </a:prstGeom>
                <a:solidFill>
                  <a:srgbClr val="ADAAE3"/>
                </a:solidFill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313" name="组合 312"/>
              <p:cNvGrpSpPr/>
              <p:nvPr/>
            </p:nvGrpSpPr>
            <p:grpSpPr>
              <a:xfrm>
                <a:off x="5197010" y="4383640"/>
                <a:ext cx="573641" cy="196922"/>
                <a:chOff x="4623370" y="4385352"/>
                <a:chExt cx="573641" cy="196922"/>
              </a:xfrm>
            </p:grpSpPr>
            <p:sp>
              <p:nvSpPr>
                <p:cNvPr id="318" name="矩形 317"/>
                <p:cNvSpPr/>
                <p:nvPr/>
              </p:nvSpPr>
              <p:spPr>
                <a:xfrm>
                  <a:off x="4623370" y="4387065"/>
                  <a:ext cx="287677" cy="195209"/>
                </a:xfrm>
                <a:prstGeom prst="rect">
                  <a:avLst/>
                </a:prstGeom>
                <a:solidFill>
                  <a:srgbClr val="ADAAE3"/>
                </a:solidFill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19" name="矩形 318"/>
                <p:cNvSpPr/>
                <p:nvPr/>
              </p:nvSpPr>
              <p:spPr>
                <a:xfrm>
                  <a:off x="4909334" y="4385352"/>
                  <a:ext cx="287677" cy="195209"/>
                </a:xfrm>
                <a:prstGeom prst="rect">
                  <a:avLst/>
                </a:prstGeom>
                <a:solidFill>
                  <a:srgbClr val="ADAAE3"/>
                </a:solidFill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314" name="组合 313"/>
              <p:cNvGrpSpPr/>
              <p:nvPr/>
            </p:nvGrpSpPr>
            <p:grpSpPr>
              <a:xfrm>
                <a:off x="5762089" y="4383640"/>
                <a:ext cx="573641" cy="196922"/>
                <a:chOff x="4623370" y="4385352"/>
                <a:chExt cx="573641" cy="196922"/>
              </a:xfrm>
            </p:grpSpPr>
            <p:sp>
              <p:nvSpPr>
                <p:cNvPr id="316" name="矩形 315"/>
                <p:cNvSpPr/>
                <p:nvPr/>
              </p:nvSpPr>
              <p:spPr>
                <a:xfrm>
                  <a:off x="4623370" y="4387065"/>
                  <a:ext cx="287677" cy="195209"/>
                </a:xfrm>
                <a:prstGeom prst="rect">
                  <a:avLst/>
                </a:prstGeom>
                <a:solidFill>
                  <a:srgbClr val="ADAAE3"/>
                </a:solidFill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17" name="矩形 316"/>
                <p:cNvSpPr/>
                <p:nvPr/>
              </p:nvSpPr>
              <p:spPr>
                <a:xfrm>
                  <a:off x="4909334" y="4385352"/>
                  <a:ext cx="287677" cy="195209"/>
                </a:xfrm>
                <a:prstGeom prst="rect">
                  <a:avLst/>
                </a:prstGeom>
                <a:solidFill>
                  <a:srgbClr val="ADAAE3"/>
                </a:solidFill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315" name="矩形 314"/>
              <p:cNvSpPr/>
              <p:nvPr/>
            </p:nvSpPr>
            <p:spPr>
              <a:xfrm>
                <a:off x="6337442" y="4385353"/>
                <a:ext cx="287677" cy="195209"/>
              </a:xfrm>
              <a:prstGeom prst="rect">
                <a:avLst/>
              </a:prstGeom>
              <a:solidFill>
                <a:srgbClr val="ADAAE3"/>
              </a:solidFill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22" name="组合 321"/>
            <p:cNvGrpSpPr/>
            <p:nvPr/>
          </p:nvGrpSpPr>
          <p:grpSpPr>
            <a:xfrm>
              <a:off x="5618251" y="2902449"/>
              <a:ext cx="2001749" cy="198634"/>
              <a:chOff x="4623370" y="4383640"/>
              <a:chExt cx="2001749" cy="198634"/>
            </a:xfrm>
          </p:grpSpPr>
          <p:grpSp>
            <p:nvGrpSpPr>
              <p:cNvPr id="323" name="组合 322"/>
              <p:cNvGrpSpPr/>
              <p:nvPr/>
            </p:nvGrpSpPr>
            <p:grpSpPr>
              <a:xfrm>
                <a:off x="4623370" y="4385352"/>
                <a:ext cx="573641" cy="196922"/>
                <a:chOff x="4623370" y="4385352"/>
                <a:chExt cx="573641" cy="196922"/>
              </a:xfrm>
            </p:grpSpPr>
            <p:sp>
              <p:nvSpPr>
                <p:cNvPr id="331" name="矩形 330"/>
                <p:cNvSpPr/>
                <p:nvPr/>
              </p:nvSpPr>
              <p:spPr>
                <a:xfrm>
                  <a:off x="4623370" y="4387065"/>
                  <a:ext cx="287677" cy="195209"/>
                </a:xfrm>
                <a:prstGeom prst="rect">
                  <a:avLst/>
                </a:prstGeom>
                <a:solidFill>
                  <a:srgbClr val="ADAAE3"/>
                </a:solidFill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32" name="矩形 331"/>
                <p:cNvSpPr/>
                <p:nvPr/>
              </p:nvSpPr>
              <p:spPr>
                <a:xfrm>
                  <a:off x="4909334" y="4385352"/>
                  <a:ext cx="287677" cy="195209"/>
                </a:xfrm>
                <a:prstGeom prst="rect">
                  <a:avLst/>
                </a:prstGeom>
                <a:solidFill>
                  <a:srgbClr val="ADAAE3"/>
                </a:solidFill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324" name="组合 323"/>
              <p:cNvGrpSpPr/>
              <p:nvPr/>
            </p:nvGrpSpPr>
            <p:grpSpPr>
              <a:xfrm>
                <a:off x="5197010" y="4383640"/>
                <a:ext cx="573641" cy="196922"/>
                <a:chOff x="4623370" y="4385352"/>
                <a:chExt cx="573641" cy="196922"/>
              </a:xfrm>
            </p:grpSpPr>
            <p:sp>
              <p:nvSpPr>
                <p:cNvPr id="329" name="矩形 328"/>
                <p:cNvSpPr/>
                <p:nvPr/>
              </p:nvSpPr>
              <p:spPr>
                <a:xfrm>
                  <a:off x="4623370" y="4387065"/>
                  <a:ext cx="287677" cy="195209"/>
                </a:xfrm>
                <a:prstGeom prst="rect">
                  <a:avLst/>
                </a:prstGeom>
                <a:solidFill>
                  <a:srgbClr val="ADAAE3"/>
                </a:solidFill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30" name="矩形 329"/>
                <p:cNvSpPr/>
                <p:nvPr/>
              </p:nvSpPr>
              <p:spPr>
                <a:xfrm>
                  <a:off x="4909334" y="4385352"/>
                  <a:ext cx="287677" cy="195209"/>
                </a:xfrm>
                <a:prstGeom prst="rect">
                  <a:avLst/>
                </a:prstGeom>
                <a:solidFill>
                  <a:srgbClr val="ADAAE3"/>
                </a:solidFill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325" name="组合 324"/>
              <p:cNvGrpSpPr/>
              <p:nvPr/>
            </p:nvGrpSpPr>
            <p:grpSpPr>
              <a:xfrm>
                <a:off x="5762089" y="4383640"/>
                <a:ext cx="573641" cy="196922"/>
                <a:chOff x="4623370" y="4385352"/>
                <a:chExt cx="573641" cy="196922"/>
              </a:xfrm>
            </p:grpSpPr>
            <p:sp>
              <p:nvSpPr>
                <p:cNvPr id="327" name="矩形 326"/>
                <p:cNvSpPr/>
                <p:nvPr/>
              </p:nvSpPr>
              <p:spPr>
                <a:xfrm>
                  <a:off x="4623370" y="4387065"/>
                  <a:ext cx="287677" cy="195209"/>
                </a:xfrm>
                <a:prstGeom prst="rect">
                  <a:avLst/>
                </a:prstGeom>
                <a:solidFill>
                  <a:srgbClr val="ADAAE3"/>
                </a:solidFill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28" name="矩形 327"/>
                <p:cNvSpPr/>
                <p:nvPr/>
              </p:nvSpPr>
              <p:spPr>
                <a:xfrm>
                  <a:off x="4909334" y="4385352"/>
                  <a:ext cx="287677" cy="195209"/>
                </a:xfrm>
                <a:prstGeom prst="rect">
                  <a:avLst/>
                </a:prstGeom>
                <a:solidFill>
                  <a:srgbClr val="ADAAE3"/>
                </a:solidFill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326" name="矩形 325"/>
              <p:cNvSpPr/>
              <p:nvPr/>
            </p:nvSpPr>
            <p:spPr>
              <a:xfrm>
                <a:off x="6337442" y="4385353"/>
                <a:ext cx="287677" cy="195209"/>
              </a:xfrm>
              <a:prstGeom prst="rect">
                <a:avLst/>
              </a:prstGeom>
              <a:solidFill>
                <a:srgbClr val="ADAAE3"/>
              </a:solidFill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5" name="矩形 14"/>
          <p:cNvSpPr/>
          <p:nvPr/>
        </p:nvSpPr>
        <p:spPr>
          <a:xfrm>
            <a:off x="7579881" y="2755794"/>
            <a:ext cx="195209" cy="1181528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3" name="左大括号 332"/>
          <p:cNvSpPr/>
          <p:nvPr/>
        </p:nvSpPr>
        <p:spPr>
          <a:xfrm rot="16200000">
            <a:off x="7553381" y="3997955"/>
            <a:ext cx="267334" cy="196639"/>
          </a:xfrm>
          <a:prstGeom prst="leftBrace">
            <a:avLst>
              <a:gd name="adj1" fmla="val 123810"/>
              <a:gd name="adj2" fmla="val 50000"/>
            </a:avLst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4" name="矩形 333"/>
          <p:cNvSpPr/>
          <p:nvPr/>
        </p:nvSpPr>
        <p:spPr>
          <a:xfrm>
            <a:off x="7536139" y="4112858"/>
            <a:ext cx="53518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5" name="TextBox 15"/>
          <p:cNvSpPr txBox="1">
            <a:spLocks noChangeArrowheads="1"/>
          </p:cNvSpPr>
          <p:nvPr/>
        </p:nvSpPr>
        <p:spPr bwMode="auto">
          <a:xfrm>
            <a:off x="7725120" y="2802111"/>
            <a:ext cx="485028" cy="10347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空隙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05" name="组合 10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06" name="图片 105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07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103" name="组合 102"/>
          <p:cNvGrpSpPr/>
          <p:nvPr/>
        </p:nvGrpSpPr>
        <p:grpSpPr bwMode="auto">
          <a:xfrm>
            <a:off x="480400" y="398216"/>
            <a:ext cx="1296000" cy="828000"/>
            <a:chOff x="1257085" y="1177110"/>
            <a:chExt cx="1928897" cy="1241122"/>
          </a:xfrm>
        </p:grpSpPr>
        <p:pic>
          <p:nvPicPr>
            <p:cNvPr id="104" name="图片 2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57085" y="1177110"/>
              <a:ext cx="1928897" cy="12411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8" name="文本框 3"/>
            <p:cNvSpPr txBox="1">
              <a:spLocks noChangeArrowheads="1"/>
            </p:cNvSpPr>
            <p:nvPr/>
          </p:nvSpPr>
          <p:spPr bwMode="auto">
            <a:xfrm>
              <a:off x="1301951" y="1420286"/>
              <a:ext cx="1775777" cy="6920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itchFamily="2" charset="-122"/>
                </a:defRPr>
              </a:lvl9pPr>
            </a:lstStyle>
            <a:p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方法二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09" name="TextBox 15"/>
          <p:cNvSpPr txBox="1">
            <a:spLocks noChangeArrowheads="1"/>
          </p:cNvSpPr>
          <p:nvPr/>
        </p:nvSpPr>
        <p:spPr bwMode="auto">
          <a:xfrm>
            <a:off x="3881487" y="373865"/>
            <a:ext cx="2489029" cy="6601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32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画  图  法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10" name="图片 10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684866" y="860411"/>
            <a:ext cx="4467043" cy="1485611"/>
          </a:xfrm>
          <a:prstGeom prst="rect">
            <a:avLst/>
          </a:prstGeom>
        </p:spPr>
      </p:pic>
      <p:pic>
        <p:nvPicPr>
          <p:cNvPr id="112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9241" y="1098315"/>
            <a:ext cx="1059635" cy="8342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 tmFilter="0, 0; .2, .5; .8, .5; 1, 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3" dur="250" autoRev="1" fill="hold"/>
                                        <p:tgtEl>
                                          <p:spTgt spid="17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500"/>
                            </p:stCondLst>
                            <p:childTnLst>
                              <p:par>
                                <p:cTn id="9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1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6" dur="500" tmFilter="0, 0; .2, .5; .8, .5; 1, 0"/>
                                        <p:tgtEl>
                                          <p:spTgt spid="18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7" dur="250" autoRev="1" fill="hold"/>
                                        <p:tgtEl>
                                          <p:spTgt spid="18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1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500"/>
                            </p:stCondLst>
                            <p:childTnLst>
                              <p:par>
                                <p:cTn id="10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5" dur="500"/>
                                        <p:tgtEl>
                                          <p:spTgt spid="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17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9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4" dur="500"/>
                                        <p:tgtEl>
                                          <p:spTgt spid="3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500"/>
                            </p:stCondLst>
                            <p:childTnLst>
                              <p:par>
                                <p:cTn id="1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3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500"/>
                            </p:stCondLst>
                            <p:childTnLst>
                              <p:par>
                                <p:cTn id="1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1000"/>
                                        <p:tgtEl>
                                          <p:spTgt spid="3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3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3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2" grpId="0" animBg="1"/>
      <p:bldP spid="191" grpId="0" animBg="1"/>
      <p:bldP spid="174" grpId="0" animBg="1"/>
      <p:bldP spid="174" grpId="1" animBg="1"/>
      <p:bldP spid="176" grpId="0" animBg="1"/>
      <p:bldP spid="177" grpId="0" animBg="1"/>
      <p:bldP spid="178" grpId="0" animBg="1"/>
      <p:bldP spid="179" grpId="0" animBg="1"/>
      <p:bldP spid="180" grpId="0" animBg="1"/>
      <p:bldP spid="181" grpId="0" animBg="1"/>
      <p:bldP spid="182" grpId="0" animBg="1"/>
      <p:bldP spid="183" grpId="0" animBg="1"/>
      <p:bldP spid="184" grpId="0" animBg="1"/>
      <p:bldP spid="185" grpId="0" animBg="1"/>
      <p:bldP spid="186" grpId="0" animBg="1"/>
      <p:bldP spid="186" grpId="1" animBg="1"/>
      <p:bldP spid="118" grpId="0" animBg="1"/>
      <p:bldP spid="187" grpId="0" animBg="1"/>
      <p:bldP spid="188" grpId="0"/>
      <p:bldP spid="189" grpId="0" animBg="1"/>
      <p:bldP spid="190" grpId="0"/>
      <p:bldP spid="194" grpId="0"/>
      <p:bldP spid="15" grpId="0" animBg="1"/>
      <p:bldP spid="333" grpId="0" animBg="1"/>
      <p:bldP spid="334" grpId="0"/>
      <p:bldP spid="33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12399" y="1273629"/>
            <a:ext cx="4324599" cy="2713119"/>
            <a:chOff x="648094" y="1491545"/>
            <a:chExt cx="4645642" cy="310100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659948" y="1491545"/>
              <a:ext cx="4368532" cy="1508509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48094" y="3214774"/>
              <a:ext cx="4645642" cy="1377773"/>
            </a:xfrm>
            <a:prstGeom prst="rect">
              <a:avLst/>
            </a:prstGeom>
          </p:spPr>
        </p:pic>
      </p:grpSp>
      <p:sp>
        <p:nvSpPr>
          <p:cNvPr id="29" name="圆角矩形 28"/>
          <p:cNvSpPr/>
          <p:nvPr/>
        </p:nvSpPr>
        <p:spPr>
          <a:xfrm>
            <a:off x="4656744" y="2293475"/>
            <a:ext cx="4171308" cy="1582340"/>
          </a:xfrm>
          <a:prstGeom prst="roundRect">
            <a:avLst/>
          </a:prstGeom>
          <a:noFill/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矩形 33"/>
          <p:cNvSpPr/>
          <p:nvPr/>
        </p:nvSpPr>
        <p:spPr>
          <a:xfrm>
            <a:off x="4681248" y="2489755"/>
            <a:ext cx="423676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怎样装都不合适，有缝隙。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4678103" y="3145336"/>
            <a:ext cx="317306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就是箱子有问题。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6" name="图片 15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7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1032430" y="357699"/>
            <a:ext cx="7602546" cy="5616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活动</a:t>
            </a:r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查找纸箱装不下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135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盒香皂的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原因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82092" y="1143422"/>
            <a:ext cx="1235075" cy="10450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34" grpId="0"/>
      <p:bldP spid="3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extBox 12"/>
          <p:cNvSpPr txBox="1">
            <a:spLocks noChangeArrowheads="1"/>
          </p:cNvSpPr>
          <p:nvPr/>
        </p:nvSpPr>
        <p:spPr bwMode="auto">
          <a:xfrm>
            <a:off x="2598240" y="404296"/>
            <a:ext cx="4900117" cy="5616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活动</a:t>
            </a:r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 设计香皂纸箱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7" name="图片 46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EFDF8"/>
              </a:clrFrom>
              <a:clrTo>
                <a:srgbClr val="FEFDF8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6286" y="1530632"/>
            <a:ext cx="2420660" cy="3090204"/>
          </a:xfrm>
          <a:prstGeom prst="rect">
            <a:avLst/>
          </a:prstGeom>
        </p:spPr>
      </p:pic>
      <p:grpSp>
        <p:nvGrpSpPr>
          <p:cNvPr id="48" name="组合 47"/>
          <p:cNvGrpSpPr/>
          <p:nvPr/>
        </p:nvGrpSpPr>
        <p:grpSpPr>
          <a:xfrm>
            <a:off x="4108638" y="1251852"/>
            <a:ext cx="3611761" cy="2046026"/>
            <a:chOff x="4870654" y="1734836"/>
            <a:chExt cx="3153463" cy="1748104"/>
          </a:xfrm>
          <a:noFill/>
        </p:grpSpPr>
        <p:sp>
          <p:nvSpPr>
            <p:cNvPr id="49" name="云形标注 48"/>
            <p:cNvSpPr/>
            <p:nvPr/>
          </p:nvSpPr>
          <p:spPr>
            <a:xfrm>
              <a:off x="4870654" y="1734836"/>
              <a:ext cx="3153463" cy="1748104"/>
            </a:xfrm>
            <a:prstGeom prst="cloudCallout">
              <a:avLst>
                <a:gd name="adj1" fmla="val -85726"/>
                <a:gd name="adj2" fmla="val 29321"/>
              </a:avLst>
            </a:prstGeom>
            <a:grpFill/>
            <a:ln w="19050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0" name="TextBox 15"/>
            <p:cNvSpPr txBox="1">
              <a:spLocks noChangeArrowheads="1"/>
            </p:cNvSpPr>
            <p:nvPr/>
          </p:nvSpPr>
          <p:spPr bwMode="auto">
            <a:xfrm rot="20769234">
              <a:off x="5201632" y="2071535"/>
              <a:ext cx="2579523" cy="1005826"/>
            </a:xfrm>
            <a:prstGeom prst="rect">
              <a:avLst/>
            </a:prstGeom>
            <a:grpFill/>
            <a:ln w="9525">
              <a:noFill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68580" tIns="34290" rIns="68580" bIns="3429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每人设计一个适合装香皂的纸箱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,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并算出能装多少盒香皂。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3" name="图片 12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4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1493177" y="1688366"/>
          <a:ext cx="6096000" cy="20624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524000"/>
                <a:gridCol w="1524000"/>
                <a:gridCol w="1524000"/>
                <a:gridCol w="15240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2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长</a:t>
                      </a:r>
                      <a:endParaRPr lang="zh-CN" altLang="en-US" sz="32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2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宽</a:t>
                      </a:r>
                      <a:endParaRPr lang="zh-CN" altLang="en-US" sz="32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2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高</a:t>
                      </a:r>
                      <a:endParaRPr lang="zh-CN" altLang="en-US" sz="32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2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盒  数</a:t>
                      </a:r>
                      <a:endParaRPr lang="zh-CN" altLang="en-US" sz="32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2" name="TextBox 15"/>
          <p:cNvSpPr txBox="1">
            <a:spLocks noChangeArrowheads="1"/>
          </p:cNvSpPr>
          <p:nvPr/>
        </p:nvSpPr>
        <p:spPr bwMode="auto">
          <a:xfrm>
            <a:off x="1451293" y="1190127"/>
            <a:ext cx="2319322" cy="5176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单位：（厘米）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1" name="图片 10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2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8" name="TextBox 12"/>
          <p:cNvSpPr txBox="1">
            <a:spLocks noChangeArrowheads="1"/>
          </p:cNvSpPr>
          <p:nvPr/>
        </p:nvSpPr>
        <p:spPr bwMode="auto">
          <a:xfrm>
            <a:off x="2598240" y="404296"/>
            <a:ext cx="4900117" cy="5616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活动</a:t>
            </a:r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 设计香皂纸箱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796</Words>
  <Application>WPS 演示</Application>
  <PresentationFormat>全屏显示(16:9)</PresentationFormat>
  <Paragraphs>271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15</vt:i4>
      </vt:variant>
    </vt:vector>
  </HeadingPairs>
  <TitlesOfParts>
    <vt:vector size="28" baseType="lpstr">
      <vt:lpstr>Arial</vt:lpstr>
      <vt:lpstr>宋体</vt:lpstr>
      <vt:lpstr>Wingdings</vt:lpstr>
      <vt:lpstr>等线</vt:lpstr>
      <vt:lpstr>黑体</vt:lpstr>
      <vt:lpstr>Calibri</vt:lpstr>
      <vt:lpstr>等线</vt:lpstr>
      <vt:lpstr>楷体</vt:lpstr>
      <vt:lpstr>幼圆</vt:lpstr>
      <vt:lpstr>微软雅黑</vt:lpstr>
      <vt:lpstr>Arial Unicode MS</vt:lpstr>
      <vt:lpstr>Office 主题</vt:lpstr>
      <vt:lpstr>2_自定义设计方案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lcj</dc:creator>
  <cp:lastModifiedBy>慢慢来</cp:lastModifiedBy>
  <cp:revision>978</cp:revision>
  <dcterms:created xsi:type="dcterms:W3CDTF">2016-06-05T01:28:00Z</dcterms:created>
  <dcterms:modified xsi:type="dcterms:W3CDTF">2021-02-25T01:49:26Z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2052-11.1.0.10314</vt:lpwstr>
  </property>
</Properties>
</file>