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33" r:id="rId4"/>
    <p:sldId id="510" r:id="rId5"/>
    <p:sldId id="521" r:id="rId6"/>
    <p:sldId id="472" r:id="rId7"/>
    <p:sldId id="522" r:id="rId9"/>
    <p:sldId id="519" r:id="rId10"/>
    <p:sldId id="520" r:id="rId11"/>
    <p:sldId id="525" r:id="rId12"/>
    <p:sldId id="528" r:id="rId13"/>
    <p:sldId id="529" r:id="rId14"/>
    <p:sldId id="532" r:id="rId15"/>
    <p:sldId id="526" r:id="rId16"/>
    <p:sldId id="527" r:id="rId17"/>
    <p:sldId id="518" r:id="rId18"/>
    <p:sldId id="502" r:id="rId19"/>
    <p:sldId id="507" r:id="rId20"/>
    <p:sldId id="534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Arial Unicode MS" panose="020B0604020202020204" pitchFamily="34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FF00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8681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一个数除以分数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9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9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4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个数除以分数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32280" y="103733"/>
            <a:ext cx="28798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71600" y="1491630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51720" y="158733"/>
            <a:ext cx="4752527" cy="1764945"/>
            <a:chOff x="2627784" y="-17160"/>
            <a:chExt cx="3802021" cy="1764945"/>
          </a:xfrm>
        </p:grpSpPr>
        <p:grpSp>
          <p:nvGrpSpPr>
            <p:cNvPr id="47" name="组合 46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49" name="同侧圆角矩形 48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圆角矩形 17"/>
            <p:cNvSpPr/>
            <p:nvPr/>
          </p:nvSpPr>
          <p:spPr>
            <a:xfrm>
              <a:off x="3621493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  </a:t>
              </a: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程  法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419872" y="1707654"/>
            <a:ext cx="3888432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prstClr val="white"/>
                </a:solidFill>
              </a:rPr>
              <a:t>每瓶容量</a:t>
            </a:r>
            <a:r>
              <a:rPr lang="en-US" altLang="zh-CN" sz="2800" dirty="0">
                <a:solidFill>
                  <a:prstClr val="white"/>
                </a:solidFill>
              </a:rPr>
              <a:t>×</a:t>
            </a:r>
            <a:r>
              <a:rPr lang="zh-CN" altLang="en-US" sz="2800" dirty="0">
                <a:solidFill>
                  <a:prstClr val="white"/>
                </a:solidFill>
              </a:rPr>
              <a:t>瓶数</a:t>
            </a:r>
            <a:r>
              <a:rPr lang="en-US" altLang="zh-CN" sz="2800" dirty="0">
                <a:solidFill>
                  <a:prstClr val="white"/>
                </a:solidFill>
              </a:rPr>
              <a:t>=</a:t>
            </a:r>
            <a:r>
              <a:rPr lang="zh-CN" altLang="en-US" sz="2800" dirty="0" smtClean="0">
                <a:solidFill>
                  <a:prstClr val="white"/>
                </a:solidFill>
              </a:rPr>
              <a:t>总量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95936" y="3283119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600" b="1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rot="3611890">
            <a:off x="7077576" y="2563212"/>
            <a:ext cx="1400647" cy="446076"/>
            <a:chOff x="4876863" y="2098571"/>
            <a:chExt cx="1400647" cy="446076"/>
          </a:xfrm>
        </p:grpSpPr>
        <p:sp>
          <p:nvSpPr>
            <p:cNvPr id="56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03598"/>
            <a:ext cx="1884658" cy="2123222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3995936" y="2067694"/>
            <a:ext cx="1872208" cy="811252"/>
            <a:chOff x="3995936" y="2067694"/>
            <a:chExt cx="1872208" cy="811252"/>
          </a:xfrm>
        </p:grpSpPr>
        <p:grpSp>
          <p:nvGrpSpPr>
            <p:cNvPr id="60" name="组合 59"/>
            <p:cNvGrpSpPr/>
            <p:nvPr/>
          </p:nvGrpSpPr>
          <p:grpSpPr>
            <a:xfrm>
              <a:off x="4067944" y="2067694"/>
              <a:ext cx="365806" cy="811252"/>
              <a:chOff x="1115616" y="957957"/>
              <a:chExt cx="365806" cy="811252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3995936" y="2067694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148064" y="2067694"/>
              <a:ext cx="365806" cy="811252"/>
              <a:chOff x="1115616" y="957957"/>
              <a:chExt cx="365806" cy="81125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矩形 8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3131840" y="2715766"/>
            <a:ext cx="3240360" cy="811252"/>
            <a:chOff x="3131840" y="2715766"/>
            <a:chExt cx="3240360" cy="811252"/>
          </a:xfrm>
        </p:grpSpPr>
        <p:grpSp>
          <p:nvGrpSpPr>
            <p:cNvPr id="95" name="组合 94"/>
            <p:cNvGrpSpPr/>
            <p:nvPr/>
          </p:nvGrpSpPr>
          <p:grpSpPr>
            <a:xfrm>
              <a:off x="3131840" y="2715766"/>
              <a:ext cx="365806" cy="811252"/>
              <a:chOff x="1115616" y="957957"/>
              <a:chExt cx="365806" cy="811252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0" name="直接连接符 10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矩形 110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3131840" y="2715766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377462" y="2715766"/>
              <a:ext cx="365806" cy="811252"/>
              <a:chOff x="1115616" y="957957"/>
              <a:chExt cx="365806" cy="811252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矩形 10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940152" y="2715766"/>
              <a:ext cx="365806" cy="811252"/>
              <a:chOff x="1115616" y="957957"/>
              <a:chExt cx="365806" cy="811252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矩形 10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5076056" y="2715766"/>
              <a:ext cx="365806" cy="811252"/>
              <a:chOff x="1115616" y="957957"/>
              <a:chExt cx="365806" cy="811252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矩形 101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547664" y="1419622"/>
            <a:ext cx="6214732" cy="1963380"/>
            <a:chOff x="2123728" y="1059582"/>
            <a:chExt cx="6214732" cy="1963380"/>
          </a:xfrm>
        </p:grpSpPr>
        <p:sp>
          <p:nvSpPr>
            <p:cNvPr id="54" name="矩形 53"/>
            <p:cNvSpPr/>
            <p:nvPr/>
          </p:nvSpPr>
          <p:spPr>
            <a:xfrm>
              <a:off x="3203848" y="1203598"/>
              <a:ext cx="50626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＝（   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）＝（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123728" y="1059582"/>
              <a:ext cx="1440160" cy="811252"/>
              <a:chOff x="4067944" y="2758157"/>
              <a:chExt cx="1440160" cy="811252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860032" y="2758157"/>
                <a:ext cx="365806" cy="811252"/>
                <a:chOff x="1115616" y="957957"/>
                <a:chExt cx="365806" cy="811252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矩形 69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4067944" y="2902173"/>
                <a:ext cx="14401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 ÷</a:t>
                </a:r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3275856" y="2355726"/>
              <a:ext cx="50626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＝（   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）＝（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987824" y="2211710"/>
              <a:ext cx="365806" cy="811252"/>
              <a:chOff x="1115616" y="957957"/>
              <a:chExt cx="365806" cy="81125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6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2483768" y="2355726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195736" y="2211710"/>
              <a:ext cx="365806" cy="811252"/>
              <a:chOff x="1115616" y="957957"/>
              <a:chExt cx="365806" cy="811252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矩形 61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3520999" y="15636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sp>
        <p:nvSpPr>
          <p:cNvPr id="72" name="矩形 71"/>
          <p:cNvSpPr/>
          <p:nvPr/>
        </p:nvSpPr>
        <p:spPr>
          <a:xfrm>
            <a:off x="4205559" y="1563638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73" name="组合 72"/>
          <p:cNvGrpSpPr/>
          <p:nvPr/>
        </p:nvGrpSpPr>
        <p:grpSpPr>
          <a:xfrm>
            <a:off x="5142298" y="1419622"/>
            <a:ext cx="365806" cy="811252"/>
            <a:chOff x="1115616" y="957957"/>
            <a:chExt cx="365806" cy="811252"/>
          </a:xfrm>
        </p:grpSpPr>
        <p:sp>
          <p:nvSpPr>
            <p:cNvPr id="74" name="矩形 73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6732240" y="15636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78" name="组合 77"/>
          <p:cNvGrpSpPr/>
          <p:nvPr/>
        </p:nvGrpSpPr>
        <p:grpSpPr>
          <a:xfrm>
            <a:off x="3558122" y="2571750"/>
            <a:ext cx="365806" cy="811252"/>
            <a:chOff x="1115616" y="957957"/>
            <a:chExt cx="365806" cy="811252"/>
          </a:xfrm>
        </p:grpSpPr>
        <p:sp>
          <p:nvSpPr>
            <p:cNvPr id="79" name="矩形 78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4277567" y="271576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83" name="组合 82"/>
          <p:cNvGrpSpPr/>
          <p:nvPr/>
        </p:nvGrpSpPr>
        <p:grpSpPr>
          <a:xfrm>
            <a:off x="5214306" y="2571750"/>
            <a:ext cx="365806" cy="811252"/>
            <a:chOff x="1115616" y="957957"/>
            <a:chExt cx="365806" cy="811252"/>
          </a:xfrm>
        </p:grpSpPr>
        <p:sp>
          <p:nvSpPr>
            <p:cNvPr id="84" name="矩形 83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798482" y="2571750"/>
            <a:ext cx="365806" cy="811252"/>
            <a:chOff x="1115616" y="957957"/>
            <a:chExt cx="365806" cy="811252"/>
          </a:xfrm>
        </p:grpSpPr>
        <p:sp>
          <p:nvSpPr>
            <p:cNvPr id="88" name="矩形 87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414715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小小裁判员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31489" y="177966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51720" y="1635646"/>
            <a:ext cx="5215734" cy="883260"/>
            <a:chOff x="3569767" y="1995686"/>
            <a:chExt cx="4229083" cy="883260"/>
          </a:xfrm>
        </p:grpSpPr>
        <p:sp>
          <p:nvSpPr>
            <p:cNvPr id="30" name="文本框 29"/>
            <p:cNvSpPr txBox="1"/>
            <p:nvPr/>
          </p:nvSpPr>
          <p:spPr>
            <a:xfrm>
              <a:off x="3569767" y="213970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6÷ 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718730" y="2067694"/>
              <a:ext cx="10801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067944" y="1995686"/>
              <a:ext cx="365806" cy="883260"/>
              <a:chOff x="1115616" y="885949"/>
              <a:chExt cx="365806" cy="88326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012160" y="1995686"/>
              <a:ext cx="546945" cy="883260"/>
              <a:chOff x="1022122" y="885949"/>
              <a:chExt cx="546945" cy="88326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2800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/>
              </a:p>
            </p:txBody>
          </p:sp>
        </p:grpSp>
        <p:sp>
          <p:nvSpPr>
            <p:cNvPr id="19" name="圆角矩形 17"/>
            <p:cNvSpPr/>
            <p:nvPr/>
          </p:nvSpPr>
          <p:spPr>
            <a:xfrm>
              <a:off x="5004048" y="2211710"/>
              <a:ext cx="122413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16016" y="1995686"/>
              <a:ext cx="365806" cy="883260"/>
              <a:chOff x="1115616" y="885949"/>
              <a:chExt cx="365806" cy="88326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508104" y="1995686"/>
              <a:ext cx="365806" cy="883260"/>
              <a:chOff x="1115616" y="885949"/>
              <a:chExt cx="365806" cy="88326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 50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0" name="直接箭头连接符 9"/>
          <p:cNvCxnSpPr/>
          <p:nvPr/>
        </p:nvCxnSpPr>
        <p:spPr>
          <a:xfrm>
            <a:off x="2987824" y="2211710"/>
            <a:ext cx="751239" cy="6480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95392" y="2859782"/>
            <a:ext cx="4300055" cy="595228"/>
            <a:chOff x="2895392" y="2859782"/>
            <a:chExt cx="4300055" cy="595228"/>
          </a:xfrm>
        </p:grpSpPr>
        <p:sp>
          <p:nvSpPr>
            <p:cNvPr id="34" name="文本框 33"/>
            <p:cNvSpPr txBox="1"/>
            <p:nvPr/>
          </p:nvSpPr>
          <p:spPr>
            <a:xfrm>
              <a:off x="3018983" y="287894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个数要乘分数的倒数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895392" y="2859782"/>
              <a:ext cx="4156039" cy="59522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27784" y="1131590"/>
            <a:ext cx="3744416" cy="2808312"/>
            <a:chOff x="2627784" y="1635646"/>
            <a:chExt cx="3744416" cy="2808312"/>
          </a:xfrm>
        </p:grpSpPr>
        <p:sp>
          <p:nvSpPr>
            <p:cNvPr id="15" name="圆角矩形 14"/>
            <p:cNvSpPr/>
            <p:nvPr/>
          </p:nvSpPr>
          <p:spPr>
            <a:xfrm>
              <a:off x="2627784" y="1635646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627784" y="2571750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627784" y="3507854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5292080" y="1635646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292080" y="2571750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292080" y="3507854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85192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915816" y="2643758"/>
              <a:ext cx="492443" cy="821705"/>
              <a:chOff x="1022122" y="928340"/>
              <a:chExt cx="492443" cy="8217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94130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87824" y="1707654"/>
              <a:ext cx="338554" cy="821705"/>
              <a:chOff x="1115616" y="928340"/>
              <a:chExt cx="338554" cy="82170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8838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915816" y="3579862"/>
              <a:ext cx="492443" cy="821705"/>
              <a:chOff x="1022122" y="928340"/>
              <a:chExt cx="492443" cy="8217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55976" y="2715766"/>
              <a:ext cx="338554" cy="821705"/>
              <a:chOff x="1115616" y="928340"/>
              <a:chExt cx="338554" cy="82170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15616" y="128838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673606" y="1131590"/>
            <a:ext cx="338554" cy="821705"/>
            <a:chOff x="1115616" y="928340"/>
            <a:chExt cx="338554" cy="821705"/>
          </a:xfrm>
        </p:grpSpPr>
        <p:sp>
          <p:nvSpPr>
            <p:cNvPr id="42" name="矩形 41"/>
            <p:cNvSpPr/>
            <p:nvPr/>
          </p:nvSpPr>
          <p:spPr>
            <a:xfrm>
              <a:off x="1115616" y="128838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73606" y="1995686"/>
            <a:ext cx="338554" cy="821705"/>
            <a:chOff x="1115616" y="928340"/>
            <a:chExt cx="338554" cy="821705"/>
          </a:xfrm>
        </p:grpSpPr>
        <p:sp>
          <p:nvSpPr>
            <p:cNvPr id="46" name="矩形 45"/>
            <p:cNvSpPr/>
            <p:nvPr/>
          </p:nvSpPr>
          <p:spPr>
            <a:xfrm>
              <a:off x="1115616" y="128838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73606" y="2931790"/>
            <a:ext cx="338554" cy="821705"/>
            <a:chOff x="1115616" y="928340"/>
            <a:chExt cx="338554" cy="821705"/>
          </a:xfrm>
        </p:grpSpPr>
        <p:sp>
          <p:nvSpPr>
            <p:cNvPr id="50" name="矩形 49"/>
            <p:cNvSpPr/>
            <p:nvPr/>
          </p:nvSpPr>
          <p:spPr>
            <a:xfrm>
              <a:off x="1115616" y="128838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39752" y="1441108"/>
            <a:ext cx="2088232" cy="1819364"/>
            <a:chOff x="3635896" y="1275606"/>
            <a:chExt cx="1584176" cy="1819364"/>
          </a:xfrm>
        </p:grpSpPr>
        <p:grpSp>
          <p:nvGrpSpPr>
            <p:cNvPr id="35" name="组合 34"/>
            <p:cNvGrpSpPr/>
            <p:nvPr/>
          </p:nvGrpSpPr>
          <p:grpSpPr>
            <a:xfrm>
              <a:off x="3635896" y="1275606"/>
              <a:ext cx="1584176" cy="811252"/>
              <a:chOff x="4139952" y="2758157"/>
              <a:chExt cx="1584176" cy="81125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860032" y="2758157"/>
                <a:ext cx="365806" cy="811252"/>
                <a:chOff x="1115616" y="957957"/>
                <a:chExt cx="365806" cy="81125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4139952" y="2830165"/>
                <a:ext cx="15841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27</a:t>
                </a:r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07904" y="2283718"/>
              <a:ext cx="1512168" cy="811252"/>
              <a:chOff x="3707904" y="2283718"/>
              <a:chExt cx="1512168" cy="811252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707904" y="2283718"/>
                <a:ext cx="365806" cy="811252"/>
                <a:chOff x="1115616" y="957957"/>
                <a:chExt cx="365806" cy="81125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矩形 73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3923928" y="2385343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4355976" y="2283718"/>
                <a:ext cx="365806" cy="811252"/>
                <a:chOff x="1115616" y="957957"/>
                <a:chExt cx="365806" cy="811252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矩形 94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75" name="圆角矩形 17"/>
          <p:cNvSpPr/>
          <p:nvPr/>
        </p:nvSpPr>
        <p:spPr>
          <a:xfrm>
            <a:off x="3101598" y="483518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681239" y="158512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851920" y="1441108"/>
            <a:ext cx="2160240" cy="811252"/>
            <a:chOff x="4211960" y="2427734"/>
            <a:chExt cx="1584176" cy="811252"/>
          </a:xfrm>
        </p:grpSpPr>
        <p:sp>
          <p:nvSpPr>
            <p:cNvPr id="10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211960" y="257175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5076056" y="2427734"/>
              <a:ext cx="365806" cy="811252"/>
              <a:chOff x="1115616" y="957957"/>
              <a:chExt cx="365806" cy="811252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矩形 10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65" name="直接连接符 64"/>
          <p:cNvCxnSpPr/>
          <p:nvPr/>
        </p:nvCxnSpPr>
        <p:spPr>
          <a:xfrm>
            <a:off x="4067944" y="172914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4074743" y="1369100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148064" y="187315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226871" y="2017172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53247" y="2593236"/>
            <a:ext cx="618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51920" y="2449220"/>
            <a:ext cx="2520280" cy="811252"/>
            <a:chOff x="827584" y="2211710"/>
            <a:chExt cx="1489505" cy="811252"/>
          </a:xfrm>
        </p:grpSpPr>
        <p:sp>
          <p:nvSpPr>
            <p:cNvPr id="79" name="圆角矩形 17"/>
            <p:cNvSpPr/>
            <p:nvPr/>
          </p:nvSpPr>
          <p:spPr>
            <a:xfrm>
              <a:off x="1164961" y="2355726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827584" y="2211710"/>
              <a:ext cx="365806" cy="811252"/>
              <a:chOff x="1115616" y="957957"/>
              <a:chExt cx="365806" cy="811252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547664" y="2211710"/>
              <a:ext cx="369200" cy="811252"/>
              <a:chOff x="1115616" y="957957"/>
              <a:chExt cx="369200" cy="811252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>
                <a:off x="1119010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88" name="直接连接符 87"/>
          <p:cNvCxnSpPr/>
          <p:nvPr/>
        </p:nvCxnSpPr>
        <p:spPr>
          <a:xfrm>
            <a:off x="5220072" y="293179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5320283" y="302528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995936" y="259323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4096147" y="230520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995936" y="2881268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067944" y="302528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5220072" y="257175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5248275" y="2357467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66" grpId="0"/>
      <p:bldP spid="68" grpId="0"/>
      <p:bldP spid="70" grpId="0"/>
      <p:bldP spid="89" grpId="0"/>
      <p:bldP spid="91" grpId="0"/>
      <p:bldP spid="97" grpId="0"/>
      <p:bldP spid="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79712" y="1534020"/>
            <a:ext cx="6480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5" name="直接连接符 4"/>
          <p:cNvCxnSpPr/>
          <p:nvPr/>
        </p:nvCxnSpPr>
        <p:spPr>
          <a:xfrm>
            <a:off x="1979712" y="1750044"/>
            <a:ext cx="453650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79712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627784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275856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923928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4572000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220072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868144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/>
        </p:nvSpPr>
        <p:spPr>
          <a:xfrm rot="16200000">
            <a:off x="4067944" y="-266179"/>
            <a:ext cx="360040" cy="4536504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9" name="矩形 58"/>
          <p:cNvSpPr/>
          <p:nvPr/>
        </p:nvSpPr>
        <p:spPr>
          <a:xfrm>
            <a:off x="3851920" y="21820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 dirty="0"/>
          </a:p>
        </p:txBody>
      </p:sp>
      <p:grpSp>
        <p:nvGrpSpPr>
          <p:cNvPr id="65" name="组合 64"/>
          <p:cNvGrpSpPr/>
          <p:nvPr/>
        </p:nvGrpSpPr>
        <p:grpSpPr>
          <a:xfrm>
            <a:off x="2965011" y="2715766"/>
            <a:ext cx="3066893" cy="883260"/>
            <a:chOff x="1763688" y="2830165"/>
            <a:chExt cx="3066893" cy="883260"/>
          </a:xfrm>
        </p:grpSpPr>
        <p:grpSp>
          <p:nvGrpSpPr>
            <p:cNvPr id="66" name="组合 65"/>
            <p:cNvGrpSpPr/>
            <p:nvPr/>
          </p:nvGrpSpPr>
          <p:grpSpPr>
            <a:xfrm>
              <a:off x="1763688" y="2830165"/>
              <a:ext cx="1656184" cy="883260"/>
              <a:chOff x="3995936" y="2728540"/>
              <a:chExt cx="1656184" cy="88326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860032" y="2728540"/>
                <a:ext cx="365806" cy="883260"/>
                <a:chOff x="1115616" y="928340"/>
                <a:chExt cx="365806" cy="883260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115616" y="128838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2834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3995936" y="2872556"/>
                <a:ext cx="16561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42÷   =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3347864" y="30461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49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563888" y="3046189"/>
              <a:ext cx="12666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067944" y="218209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239933" y="339502"/>
            <a:ext cx="81255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米长的铁丝截成相等的小段，每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段长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，可以截成几段？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336" y="163668"/>
            <a:ext cx="576064" cy="1111938"/>
          </a:xfrm>
          <a:prstGeom prst="rect">
            <a:avLst/>
          </a:prstGeom>
        </p:spPr>
      </p:pic>
      <p:cxnSp>
        <p:nvCxnSpPr>
          <p:cNvPr id="83" name="直接连接符 82"/>
          <p:cNvCxnSpPr/>
          <p:nvPr/>
        </p:nvCxnSpPr>
        <p:spPr>
          <a:xfrm>
            <a:off x="6516216" y="1534021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843808" y="3723878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段。</a:t>
            </a:r>
            <a:endParaRPr lang="zh-CN" altLang="en-US" sz="16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59" grpId="0"/>
      <p:bldP spid="8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2977123" y="1923678"/>
            <a:ext cx="332306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2643758"/>
            <a:ext cx="489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一个数除以分数等于这个数乘这个分数的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倒数。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17"/>
          <p:cNvSpPr/>
          <p:nvPr/>
        </p:nvSpPr>
        <p:spPr>
          <a:xfrm>
            <a:off x="3059832" y="627534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23728" y="1707654"/>
            <a:ext cx="2193444" cy="1218793"/>
            <a:chOff x="4860032" y="2718207"/>
            <a:chExt cx="1728192" cy="1218793"/>
          </a:xfrm>
        </p:grpSpPr>
        <p:grpSp>
          <p:nvGrpSpPr>
            <p:cNvPr id="45" name="组合 44"/>
            <p:cNvGrpSpPr/>
            <p:nvPr/>
          </p:nvGrpSpPr>
          <p:grpSpPr>
            <a:xfrm>
              <a:off x="4860032" y="2718207"/>
              <a:ext cx="365806" cy="851202"/>
              <a:chOff x="1115616" y="918007"/>
              <a:chExt cx="365806" cy="85120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 48"/>
              <p:cNvSpPr/>
              <p:nvPr/>
            </p:nvSpPr>
            <p:spPr>
              <a:xfrm>
                <a:off x="1115616" y="91800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292080" y="2859782"/>
              <a:ext cx="12961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12160" y="1635646"/>
            <a:ext cx="365806" cy="864096"/>
            <a:chOff x="1115616" y="905113"/>
            <a:chExt cx="365806" cy="864096"/>
          </a:xfrm>
        </p:grpSpPr>
        <p:sp>
          <p:nvSpPr>
            <p:cNvPr id="51" name="矩形 50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115616" y="905113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39952" y="1635646"/>
            <a:ext cx="1983020" cy="883260"/>
            <a:chOff x="4355976" y="2355726"/>
            <a:chExt cx="1440160" cy="883260"/>
          </a:xfrm>
        </p:grpSpPr>
        <p:sp>
          <p:nvSpPr>
            <p:cNvPr id="5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55976" y="2355726"/>
              <a:ext cx="365806" cy="883260"/>
              <a:chOff x="1115616" y="885949"/>
              <a:chExt cx="365806" cy="88326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076056" y="2427734"/>
              <a:ext cx="365806" cy="811252"/>
              <a:chOff x="1115616" y="957957"/>
              <a:chExt cx="365806" cy="81125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>
            <a:off x="5292080" y="221171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370887" y="228371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283968" y="177966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4355976" y="156363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483768" y="2920501"/>
            <a:ext cx="3561596" cy="875385"/>
            <a:chOff x="2882612" y="668083"/>
            <a:chExt cx="5125656" cy="1540898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82612" y="668083"/>
              <a:ext cx="5125656" cy="1540898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536750" y="794835"/>
              <a:ext cx="4112843" cy="98871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分数除以整数</a:t>
              </a:r>
              <a:endParaRPr lang="zh-CN" altLang="en-US" sz="3200" b="1" dirty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7"/>
          <p:cNvSpPr/>
          <p:nvPr/>
        </p:nvSpPr>
        <p:spPr>
          <a:xfrm>
            <a:off x="3059832" y="411510"/>
            <a:ext cx="237626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83768" y="1563638"/>
            <a:ext cx="3240360" cy="1021765"/>
            <a:chOff x="4283968" y="2792129"/>
            <a:chExt cx="1944216" cy="1021765"/>
          </a:xfrm>
        </p:grpSpPr>
        <p:grpSp>
          <p:nvGrpSpPr>
            <p:cNvPr id="39" name="组合 38"/>
            <p:cNvGrpSpPr/>
            <p:nvPr/>
          </p:nvGrpSpPr>
          <p:grpSpPr>
            <a:xfrm>
              <a:off x="4845630" y="2792129"/>
              <a:ext cx="432048" cy="1021765"/>
              <a:chOff x="719688" y="1538376"/>
              <a:chExt cx="432048" cy="102176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60282" y="1975366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19688" y="2056085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738680" y="1538376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4283968" y="3013095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÷ 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11760" y="2992509"/>
            <a:ext cx="3561596" cy="875385"/>
            <a:chOff x="2882612" y="668083"/>
            <a:chExt cx="5125656" cy="154089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82612" y="668083"/>
              <a:ext cx="5125656" cy="1540898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400762" y="921587"/>
              <a:ext cx="4097415" cy="88036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一个数除</a:t>
              </a:r>
              <a:r>
                <a:rPr lang="zh-CN" altLang="en-US" sz="2800" b="1" dirty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以</a:t>
              </a:r>
              <a:r>
                <a:rPr lang="zh-CN" altLang="en-US" sz="28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分数</a:t>
              </a:r>
              <a:endParaRPr lang="zh-CN" altLang="en-US" sz="2800" b="1" dirty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91630"/>
            <a:ext cx="980982" cy="130797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755576" y="915566"/>
            <a:ext cx="7609915" cy="5625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17"/>
          <p:cNvSpPr/>
          <p:nvPr/>
        </p:nvSpPr>
        <p:spPr>
          <a:xfrm>
            <a:off x="755576" y="1059582"/>
            <a:ext cx="7776864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升消毒液倒入可装   升消毒液的瓶子中，至少需要几个瓶子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60032" y="771550"/>
            <a:ext cx="365806" cy="864096"/>
            <a:chOff x="1115616" y="905113"/>
            <a:chExt cx="365806" cy="864096"/>
          </a:xfrm>
        </p:grpSpPr>
        <p:sp>
          <p:nvSpPr>
            <p:cNvPr id="32" name="矩形 31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115616" y="905113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1680" y="2931790"/>
            <a:ext cx="5040560" cy="1285643"/>
            <a:chOff x="1691680" y="2931790"/>
            <a:chExt cx="5040560" cy="1285643"/>
          </a:xfrm>
        </p:grpSpPr>
        <p:grpSp>
          <p:nvGrpSpPr>
            <p:cNvPr id="39" name="组合 38"/>
            <p:cNvGrpSpPr/>
            <p:nvPr/>
          </p:nvGrpSpPr>
          <p:grpSpPr>
            <a:xfrm>
              <a:off x="4788024" y="3406181"/>
              <a:ext cx="365806" cy="811252"/>
              <a:chOff x="1115616" y="957957"/>
              <a:chExt cx="365806" cy="8112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91680" y="2931790"/>
              <a:ext cx="5040560" cy="1152080"/>
              <a:chOff x="1691680" y="2931790"/>
              <a:chExt cx="5040560" cy="1152080"/>
            </a:xfrm>
          </p:grpSpPr>
          <p:sp>
            <p:nvSpPr>
              <p:cNvPr id="38" name="圆角矩形 17"/>
              <p:cNvSpPr/>
              <p:nvPr/>
            </p:nvSpPr>
            <p:spPr>
              <a:xfrm>
                <a:off x="1691680" y="2931790"/>
                <a:ext cx="3510390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b="1" kern="0" noProof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结合题意列式为：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851920" y="3560650"/>
                <a:ext cx="2880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   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520216" y="1923678"/>
            <a:ext cx="3996000" cy="780951"/>
            <a:chOff x="2520216" y="1923678"/>
            <a:chExt cx="3996000" cy="780951"/>
          </a:xfrm>
        </p:grpSpPr>
        <p:sp>
          <p:nvSpPr>
            <p:cNvPr id="35" name="圆角矩形 17"/>
            <p:cNvSpPr/>
            <p:nvPr/>
          </p:nvSpPr>
          <p:spPr>
            <a:xfrm>
              <a:off x="2520216" y="2025367"/>
              <a:ext cx="3996000" cy="576000"/>
            </a:xfrm>
            <a:prstGeom prst="wedgeRoundRectCallout">
              <a:avLst>
                <a:gd name="adj1" fmla="val 37736"/>
                <a:gd name="adj2" fmla="val -143497"/>
                <a:gd name="adj3" fmla="val 16667"/>
              </a:avLst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</a:t>
              </a: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升中有几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  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688568" y="1923678"/>
              <a:ext cx="376345" cy="780951"/>
              <a:chOff x="1115616" y="957957"/>
              <a:chExt cx="376345" cy="78095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115616" y="1245989"/>
                <a:ext cx="376345" cy="492919"/>
              </a:xfrm>
              <a:prstGeom prst="wedgeRoundRectCallou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1115616" y="957957"/>
                <a:ext cx="376345" cy="492919"/>
              </a:xfrm>
              <a:prstGeom prst="wedgeRoundRectCallou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3131840" y="627534"/>
            <a:ext cx="2880320" cy="811252"/>
            <a:chOff x="3923928" y="2758157"/>
            <a:chExt cx="2880320" cy="811252"/>
          </a:xfrm>
        </p:grpSpPr>
        <p:grpSp>
          <p:nvGrpSpPr>
            <p:cNvPr id="89" name="组合 88"/>
            <p:cNvGrpSpPr/>
            <p:nvPr/>
          </p:nvGrpSpPr>
          <p:grpSpPr>
            <a:xfrm>
              <a:off x="4860032" y="2758157"/>
              <a:ext cx="365806" cy="811252"/>
              <a:chOff x="1115616" y="957957"/>
              <a:chExt cx="365806" cy="811252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923928" y="2830165"/>
              <a:ext cx="2880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53992" y="1467316"/>
            <a:ext cx="5166280" cy="3205704"/>
            <a:chOff x="1691680" y="1454278"/>
            <a:chExt cx="5166280" cy="3205704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2067694"/>
              <a:ext cx="1944216" cy="2592288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4031399" y="1454278"/>
              <a:ext cx="2826561" cy="1512168"/>
              <a:chOff x="4031399" y="1454278"/>
              <a:chExt cx="2826561" cy="1512168"/>
            </a:xfrm>
          </p:grpSpPr>
          <p:sp>
            <p:nvSpPr>
              <p:cNvPr id="2" name="云形标注 1"/>
              <p:cNvSpPr/>
              <p:nvPr/>
            </p:nvSpPr>
            <p:spPr>
              <a:xfrm rot="1303416">
                <a:off x="4031399" y="1454278"/>
                <a:ext cx="2826561" cy="1512168"/>
              </a:xfrm>
              <a:prstGeom prst="cloudCallout">
                <a:avLst>
                  <a:gd name="adj1" fmla="val -67513"/>
                  <a:gd name="adj2" fmla="val 108689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4211960" y="1779662"/>
                <a:ext cx="252028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怎样计算呢？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79712" y="123478"/>
            <a:ext cx="4824536" cy="1764945"/>
            <a:chOff x="2627784" y="-17160"/>
            <a:chExt cx="3859628" cy="1764945"/>
          </a:xfrm>
        </p:grpSpPr>
        <p:grpSp>
          <p:nvGrpSpPr>
            <p:cNvPr id="73" name="组合 72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74" name="同侧圆角矩形 73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圆角矩形 17"/>
            <p:cNvSpPr/>
            <p:nvPr/>
          </p:nvSpPr>
          <p:spPr>
            <a:xfrm>
              <a:off x="3679100" y="630960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把升化成毫升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1600" y="2427734"/>
            <a:ext cx="1872208" cy="749697"/>
            <a:chOff x="3923928" y="2758157"/>
            <a:chExt cx="1872208" cy="749697"/>
          </a:xfrm>
        </p:grpSpPr>
        <p:grpSp>
          <p:nvGrpSpPr>
            <p:cNvPr id="54" name="组合 53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3923928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71800" y="1604222"/>
            <a:ext cx="4880975" cy="2400206"/>
            <a:chOff x="4583063" y="3989140"/>
            <a:chExt cx="4542040" cy="2319580"/>
          </a:xfrm>
        </p:grpSpPr>
        <p:sp>
          <p:nvSpPr>
            <p:cNvPr id="60" name="矩形 59"/>
            <p:cNvSpPr/>
            <p:nvPr/>
          </p:nvSpPr>
          <p:spPr>
            <a:xfrm>
              <a:off x="4771182" y="39891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4752133" y="39891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4771184" y="3989740"/>
              <a:ext cx="4353919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565"/>
            <p:cNvSpPr>
              <a:spLocks noChangeArrowheads="1"/>
            </p:cNvSpPr>
            <p:nvPr/>
          </p:nvSpPr>
          <p:spPr bwMode="auto">
            <a:xfrm>
              <a:off x="4583063" y="5969286"/>
              <a:ext cx="338139" cy="339434"/>
            </a:xfrm>
            <a:prstGeom prst="ellipse">
              <a:avLst/>
            </a:prstGeom>
            <a:solidFill>
              <a:srgbClr val="11780D"/>
            </a:soli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n>
                  <a:solidFill>
                    <a:srgbClr val="127210"/>
                  </a:solidFill>
                </a:ln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3491881" y="16115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</a:t>
            </a:r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91881" y="2013275"/>
            <a:ext cx="3168352" cy="1103761"/>
            <a:chOff x="3779912" y="1851670"/>
            <a:chExt cx="2664296" cy="1098123"/>
          </a:xfrm>
        </p:grpSpPr>
        <p:sp>
          <p:nvSpPr>
            <p:cNvPr id="66" name="文本框 65"/>
            <p:cNvSpPr txBox="1"/>
            <p:nvPr/>
          </p:nvSpPr>
          <p:spPr>
            <a:xfrm>
              <a:off x="3779912" y="1995686"/>
              <a:ext cx="26642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 </a:t>
              </a:r>
              <a:r>
                <a:rPr lang="en-US" altLang="zh-CN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en-US" altLang="zh-CN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毫升</a:t>
              </a:r>
              <a:endPara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851920" y="1851670"/>
              <a:ext cx="365806" cy="811252"/>
              <a:chOff x="1115616" y="957957"/>
              <a:chExt cx="365806" cy="811252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矩形 6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</p:grpSp>
      </p:grpSp>
      <p:sp>
        <p:nvSpPr>
          <p:cNvPr id="71" name="文本框 70"/>
          <p:cNvSpPr txBox="1"/>
          <p:nvPr/>
        </p:nvSpPr>
        <p:spPr>
          <a:xfrm>
            <a:off x="3419873" y="2979736"/>
            <a:ext cx="411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7" y="3630020"/>
            <a:ext cx="4295216" cy="525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/>
          </a:p>
        </p:txBody>
      </p:sp>
      <p:grpSp>
        <p:nvGrpSpPr>
          <p:cNvPr id="72" name="组合 71"/>
          <p:cNvGrpSpPr/>
          <p:nvPr/>
        </p:nvGrpSpPr>
        <p:grpSpPr>
          <a:xfrm rot="3611890">
            <a:off x="1236675" y="2560218"/>
            <a:ext cx="1400647" cy="457982"/>
            <a:chOff x="4837630" y="2076098"/>
            <a:chExt cx="1400647" cy="457982"/>
          </a:xfrm>
        </p:grpSpPr>
        <p:sp>
          <p:nvSpPr>
            <p:cNvPr id="80" name="TextBox 12"/>
            <p:cNvSpPr txBox="1">
              <a:spLocks noChangeArrowheads="1"/>
            </p:cNvSpPr>
            <p:nvPr/>
          </p:nvSpPr>
          <p:spPr bwMode="auto">
            <a:xfrm rot="19399919">
              <a:off x="4837630" y="2076098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9338766">
              <a:off x="4880648" y="2116517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12624"/>
            <a:ext cx="1884658" cy="212322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63688" y="3003798"/>
            <a:ext cx="5760640" cy="504056"/>
            <a:chOff x="1979712" y="3219822"/>
            <a:chExt cx="5904656" cy="504056"/>
          </a:xfrm>
        </p:grpSpPr>
        <p:sp>
          <p:nvSpPr>
            <p:cNvPr id="2" name="矩形 1"/>
            <p:cNvSpPr/>
            <p:nvPr/>
          </p:nvSpPr>
          <p:spPr>
            <a:xfrm>
              <a:off x="1979712" y="3219822"/>
              <a:ext cx="5904656" cy="50405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4" name="直接连接符 3"/>
            <p:cNvCxnSpPr>
              <a:stCxn id="2" idx="0"/>
              <a:endCxn id="2" idx="2"/>
            </p:cNvCxnSpPr>
            <p:nvPr/>
          </p:nvCxnSpPr>
          <p:spPr>
            <a:xfrm>
              <a:off x="4932040" y="3219822"/>
              <a:ext cx="0" cy="50405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763688" y="3003798"/>
            <a:ext cx="5760640" cy="504056"/>
            <a:chOff x="1979712" y="3219822"/>
            <a:chExt cx="5760640" cy="504056"/>
          </a:xfrm>
        </p:grpSpPr>
        <p:sp>
          <p:nvSpPr>
            <p:cNvPr id="66" name="矩形 65"/>
            <p:cNvSpPr/>
            <p:nvPr/>
          </p:nvSpPr>
          <p:spPr>
            <a:xfrm>
              <a:off x="1979712" y="3219822"/>
              <a:ext cx="5760640" cy="504056"/>
            </a:xfrm>
            <a:prstGeom prst="rect">
              <a:avLst/>
            </a:prstGeom>
            <a:solidFill>
              <a:srgbClr val="00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4860032" y="3219822"/>
              <a:ext cx="0" cy="50405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979712" y="123478"/>
            <a:ext cx="4824536" cy="1764945"/>
            <a:chOff x="2627784" y="-17160"/>
            <a:chExt cx="385962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  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  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87624" y="1491630"/>
            <a:ext cx="1872208" cy="749697"/>
            <a:chOff x="3923928" y="2758157"/>
            <a:chExt cx="1872208" cy="7496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923928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2339752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915816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491880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067944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220072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796136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372200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948264" y="3003798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 rot="5400000">
            <a:off x="4427984" y="-92546"/>
            <a:ext cx="432048" cy="5760640"/>
          </a:xfrm>
          <a:prstGeom prst="leftBrace">
            <a:avLst>
              <a:gd name="adj1" fmla="val 1002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4355976" y="2211710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800" b="1" dirty="0"/>
          </a:p>
        </p:txBody>
      </p:sp>
      <p:sp>
        <p:nvSpPr>
          <p:cNvPr id="59" name="左大括号 58"/>
          <p:cNvSpPr/>
          <p:nvPr/>
        </p:nvSpPr>
        <p:spPr>
          <a:xfrm rot="16200000">
            <a:off x="2231740" y="3039802"/>
            <a:ext cx="216024" cy="1152128"/>
          </a:xfrm>
          <a:prstGeom prst="leftBrace">
            <a:avLst>
              <a:gd name="adj1" fmla="val 1002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5" name="组合 14"/>
          <p:cNvGrpSpPr/>
          <p:nvPr/>
        </p:nvGrpSpPr>
        <p:grpSpPr>
          <a:xfrm>
            <a:off x="2010434" y="3579862"/>
            <a:ext cx="761366" cy="811252"/>
            <a:chOff x="2411760" y="3939902"/>
            <a:chExt cx="761366" cy="811252"/>
          </a:xfrm>
        </p:grpSpPr>
        <p:grpSp>
          <p:nvGrpSpPr>
            <p:cNvPr id="60" name="组合 59"/>
            <p:cNvGrpSpPr/>
            <p:nvPr/>
          </p:nvGrpSpPr>
          <p:grpSpPr>
            <a:xfrm>
              <a:off x="2411760" y="3939902"/>
              <a:ext cx="365806" cy="811252"/>
              <a:chOff x="1115616" y="957957"/>
              <a:chExt cx="365806" cy="811252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627784" y="4083918"/>
              <a:ext cx="5453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endParaRPr lang="zh-CN" altLang="en-US" sz="16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2987824" y="1563638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× 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1960" y="1491630"/>
            <a:ext cx="842610" cy="749697"/>
            <a:chOff x="6516216" y="1635646"/>
            <a:chExt cx="842610" cy="749697"/>
          </a:xfrm>
        </p:grpSpPr>
        <p:sp>
          <p:nvSpPr>
            <p:cNvPr id="70" name="矩形 69"/>
            <p:cNvSpPr/>
            <p:nvPr/>
          </p:nvSpPr>
          <p:spPr>
            <a:xfrm>
              <a:off x="6516216" y="1707654"/>
              <a:ext cx="72648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7020272" y="1635646"/>
              <a:ext cx="338554" cy="749697"/>
              <a:chOff x="1115616" y="957957"/>
              <a:chExt cx="338554" cy="74969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076056" y="1491630"/>
            <a:ext cx="2160240" cy="749697"/>
            <a:chOff x="5364088" y="1491630"/>
            <a:chExt cx="2160240" cy="749697"/>
          </a:xfrm>
        </p:grpSpPr>
        <p:sp>
          <p:nvSpPr>
            <p:cNvPr id="90" name="文本框 89"/>
            <p:cNvSpPr txBox="1"/>
            <p:nvPr/>
          </p:nvSpPr>
          <p:spPr>
            <a:xfrm>
              <a:off x="5652120" y="1563638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6588224" y="1491630"/>
              <a:ext cx="338554" cy="749697"/>
              <a:chOff x="1115616" y="957957"/>
              <a:chExt cx="338554" cy="749697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364088" y="16164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6451007" y="1923678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6523015" y="2067694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508104" y="177966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5292080" y="1491630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6588224" y="1563638"/>
            <a:ext cx="1656184" cy="576064"/>
            <a:chOff x="5364088" y="1563638"/>
            <a:chExt cx="1656184" cy="576064"/>
          </a:xfrm>
        </p:grpSpPr>
        <p:sp>
          <p:nvSpPr>
            <p:cNvPr id="99" name="文本框 98"/>
            <p:cNvSpPr txBox="1"/>
            <p:nvPr/>
          </p:nvSpPr>
          <p:spPr>
            <a:xfrm>
              <a:off x="5652120" y="156363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364088" y="16164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 rot="3611890">
            <a:off x="5349384" y="3859356"/>
            <a:ext cx="1400647" cy="446076"/>
            <a:chOff x="4876863" y="2098571"/>
            <a:chExt cx="1400647" cy="446076"/>
          </a:xfrm>
        </p:grpSpPr>
        <p:sp>
          <p:nvSpPr>
            <p:cNvPr id="106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99742"/>
            <a:ext cx="1884658" cy="2123222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59" grpId="0" animBg="1"/>
      <p:bldP spid="17" grpId="0"/>
      <p:bldP spid="95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71600" y="1491630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979712" y="158733"/>
            <a:ext cx="4824536" cy="1764945"/>
            <a:chOff x="2627784" y="-17160"/>
            <a:chExt cx="3859628" cy="1764945"/>
          </a:xfrm>
        </p:grpSpPr>
        <p:grpSp>
          <p:nvGrpSpPr>
            <p:cNvPr id="47" name="组合 46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49" name="同侧圆角矩形 48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  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程  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3203848" y="1707654"/>
            <a:ext cx="3888432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每瓶容量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瓶数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79912" y="2067694"/>
            <a:ext cx="1872208" cy="811252"/>
            <a:chOff x="3923928" y="2067694"/>
            <a:chExt cx="1872208" cy="811252"/>
          </a:xfrm>
        </p:grpSpPr>
        <p:grpSp>
          <p:nvGrpSpPr>
            <p:cNvPr id="66" name="组合 65"/>
            <p:cNvGrpSpPr/>
            <p:nvPr/>
          </p:nvGrpSpPr>
          <p:grpSpPr>
            <a:xfrm>
              <a:off x="3995936" y="2067694"/>
              <a:ext cx="365806" cy="811252"/>
              <a:chOff x="1115616" y="957957"/>
              <a:chExt cx="365806" cy="811252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68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3923928" y="2067694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2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43808" y="2643758"/>
            <a:ext cx="3384376" cy="883260"/>
            <a:chOff x="3203848" y="2499742"/>
            <a:chExt cx="3384376" cy="883260"/>
          </a:xfrm>
        </p:grpSpPr>
        <p:grpSp>
          <p:nvGrpSpPr>
            <p:cNvPr id="71" name="组合 70"/>
            <p:cNvGrpSpPr/>
            <p:nvPr/>
          </p:nvGrpSpPr>
          <p:grpSpPr>
            <a:xfrm>
              <a:off x="3203848" y="2571750"/>
              <a:ext cx="3240360" cy="811252"/>
              <a:chOff x="3923928" y="2067694"/>
              <a:chExt cx="3240360" cy="81125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3995936" y="2067694"/>
                <a:ext cx="365806" cy="811252"/>
                <a:chOff x="1115616" y="957957"/>
                <a:chExt cx="365806" cy="811252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3923928" y="2067694"/>
                <a:ext cx="32403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en-US" altLang="zh-CN" sz="2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:r>
                  <a:rPr lang="en-US" altLang="zh-CN" sz="2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2×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521478" y="2499742"/>
              <a:ext cx="365806" cy="883260"/>
              <a:chOff x="1115616" y="885949"/>
              <a:chExt cx="365806" cy="883260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矩形 79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222418" y="2499742"/>
              <a:ext cx="365806" cy="883260"/>
              <a:chOff x="1253866" y="885949"/>
              <a:chExt cx="365806" cy="883260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25386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1259632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>
                <a:off x="125386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3779912" y="3283119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 rot="3611890">
            <a:off x="7077576" y="2563212"/>
            <a:ext cx="1400647" cy="446076"/>
            <a:chOff x="4876863" y="2098571"/>
            <a:chExt cx="1400647" cy="446076"/>
          </a:xfrm>
        </p:grpSpPr>
        <p:sp>
          <p:nvSpPr>
            <p:cNvPr id="87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03598"/>
            <a:ext cx="1884658" cy="212322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1510"/>
            <a:ext cx="5904656" cy="504056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51519" y="483518"/>
            <a:ext cx="8327641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  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升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消毒液倒入同样的瓶子中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求需要几个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瓶子？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99592" y="267494"/>
            <a:ext cx="338554" cy="749697"/>
            <a:chOff x="1115616" y="957957"/>
            <a:chExt cx="338554" cy="749697"/>
          </a:xfrm>
        </p:grpSpPr>
        <p:sp>
          <p:nvSpPr>
            <p:cNvPr id="32" name="矩形 31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8" name="圆角矩形 17"/>
          <p:cNvSpPr/>
          <p:nvPr/>
        </p:nvSpPr>
        <p:spPr>
          <a:xfrm>
            <a:off x="1619672" y="2571750"/>
            <a:ext cx="351039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结合题意列式为：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07904" y="3046189"/>
            <a:ext cx="1872208" cy="749697"/>
            <a:chOff x="5364088" y="3363838"/>
            <a:chExt cx="1872208" cy="749697"/>
          </a:xfrm>
        </p:grpSpPr>
        <p:grpSp>
          <p:nvGrpSpPr>
            <p:cNvPr id="8" name="组合 7"/>
            <p:cNvGrpSpPr/>
            <p:nvPr/>
          </p:nvGrpSpPr>
          <p:grpSpPr>
            <a:xfrm>
              <a:off x="5364088" y="3363838"/>
              <a:ext cx="1872208" cy="749697"/>
              <a:chOff x="3923928" y="2758157"/>
              <a:chExt cx="1872208" cy="749697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860032" y="2758157"/>
                <a:ext cx="338554" cy="749697"/>
                <a:chOff x="1115616" y="957957"/>
                <a:chExt cx="338554" cy="749697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115616" y="957957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3923928" y="2830165"/>
                <a:ext cx="18722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÷    =</a:t>
                </a:r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364088" y="3363838"/>
              <a:ext cx="338554" cy="749697"/>
              <a:chOff x="1115616" y="957957"/>
              <a:chExt cx="338554" cy="74969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67744" y="1131590"/>
            <a:ext cx="4896544" cy="883260"/>
            <a:chOff x="2267744" y="1131590"/>
            <a:chExt cx="4896544" cy="883260"/>
          </a:xfrm>
        </p:grpSpPr>
        <p:grpSp>
          <p:nvGrpSpPr>
            <p:cNvPr id="4" name="组合 3"/>
            <p:cNvGrpSpPr/>
            <p:nvPr/>
          </p:nvGrpSpPr>
          <p:grpSpPr>
            <a:xfrm>
              <a:off x="2267744" y="1131590"/>
              <a:ext cx="4896544" cy="883260"/>
              <a:chOff x="3563888" y="1923678"/>
              <a:chExt cx="4320480" cy="883260"/>
            </a:xfrm>
          </p:grpSpPr>
          <p:sp>
            <p:nvSpPr>
              <p:cNvPr id="35" name="圆角矩形 17"/>
              <p:cNvSpPr/>
              <p:nvPr/>
            </p:nvSpPr>
            <p:spPr>
              <a:xfrm>
                <a:off x="3563888" y="2139702"/>
                <a:ext cx="4320480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就是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中有几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  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endPara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588224" y="1923678"/>
                <a:ext cx="365806" cy="883260"/>
                <a:chOff x="1115616" y="885949"/>
                <a:chExt cx="365806" cy="883260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矩形 42"/>
                <p:cNvSpPr/>
                <p:nvPr/>
              </p:nvSpPr>
              <p:spPr>
                <a:xfrm>
                  <a:off x="1115616" y="88594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4644008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矩形 50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" name="圆角矩形标注 1"/>
            <p:cNvSpPr/>
            <p:nvPr/>
          </p:nvSpPr>
          <p:spPr>
            <a:xfrm>
              <a:off x="2267744" y="1203598"/>
              <a:ext cx="4298994" cy="720080"/>
            </a:xfrm>
            <a:prstGeom prst="wedgeRoundRectCallout">
              <a:avLst>
                <a:gd name="adj1" fmla="val -1589"/>
                <a:gd name="adj2" fmla="val -99256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WPS 演示</Application>
  <PresentationFormat>全屏显示(16:9)</PresentationFormat>
  <Paragraphs>471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Arial Unicode MS</vt:lpstr>
      <vt:lpstr>幼圆</vt:lpstr>
      <vt:lpstr>微软雅黑</vt:lpstr>
      <vt:lpstr>楷体_GB2312</vt:lpstr>
      <vt:lpstr>Times New Roman</vt:lpstr>
      <vt:lpstr>等线</vt:lpstr>
      <vt:lpstr>Calibri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